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0"/>
  </p:notesMasterIdLst>
  <p:handoutMasterIdLst>
    <p:handoutMasterId r:id="rId81"/>
  </p:handoutMasterIdLst>
  <p:sldIdLst>
    <p:sldId id="256" r:id="rId2"/>
    <p:sldId id="535" r:id="rId3"/>
    <p:sldId id="567" r:id="rId4"/>
    <p:sldId id="544" r:id="rId5"/>
    <p:sldId id="545" r:id="rId6"/>
    <p:sldId id="546" r:id="rId7"/>
    <p:sldId id="547" r:id="rId8"/>
    <p:sldId id="548" r:id="rId9"/>
    <p:sldId id="549" r:id="rId10"/>
    <p:sldId id="550" r:id="rId11"/>
    <p:sldId id="551" r:id="rId12"/>
    <p:sldId id="552" r:id="rId13"/>
    <p:sldId id="554" r:id="rId14"/>
    <p:sldId id="570" r:id="rId15"/>
    <p:sldId id="566" r:id="rId16"/>
    <p:sldId id="597" r:id="rId17"/>
    <p:sldId id="533" r:id="rId18"/>
    <p:sldId id="575" r:id="rId19"/>
    <p:sldId id="531" r:id="rId20"/>
    <p:sldId id="532" r:id="rId21"/>
    <p:sldId id="534" r:id="rId22"/>
    <p:sldId id="438" r:id="rId23"/>
    <p:sldId id="573" r:id="rId24"/>
    <p:sldId id="598" r:id="rId25"/>
    <p:sldId id="476" r:id="rId26"/>
    <p:sldId id="568" r:id="rId27"/>
    <p:sldId id="477" r:id="rId28"/>
    <p:sldId id="572" r:id="rId29"/>
    <p:sldId id="478" r:id="rId30"/>
    <p:sldId id="563" r:id="rId31"/>
    <p:sldId id="564" r:id="rId32"/>
    <p:sldId id="555" r:id="rId33"/>
    <p:sldId id="565" r:id="rId34"/>
    <p:sldId id="602" r:id="rId35"/>
    <p:sldId id="601" r:id="rId36"/>
    <p:sldId id="538" r:id="rId37"/>
    <p:sldId id="480" r:id="rId38"/>
    <p:sldId id="574" r:id="rId39"/>
    <p:sldId id="481" r:id="rId40"/>
    <p:sldId id="482" r:id="rId41"/>
    <p:sldId id="483" r:id="rId42"/>
    <p:sldId id="484" r:id="rId43"/>
    <p:sldId id="556" r:id="rId44"/>
    <p:sldId id="557" r:id="rId45"/>
    <p:sldId id="558" r:id="rId46"/>
    <p:sldId id="559" r:id="rId47"/>
    <p:sldId id="603" r:id="rId48"/>
    <p:sldId id="569" r:id="rId49"/>
    <p:sldId id="599" r:id="rId50"/>
    <p:sldId id="584" r:id="rId51"/>
    <p:sldId id="585" r:id="rId52"/>
    <p:sldId id="586" r:id="rId53"/>
    <p:sldId id="587" r:id="rId54"/>
    <p:sldId id="588" r:id="rId55"/>
    <p:sldId id="589" r:id="rId56"/>
    <p:sldId id="590" r:id="rId57"/>
    <p:sldId id="591" r:id="rId58"/>
    <p:sldId id="593" r:id="rId59"/>
    <p:sldId id="498" r:id="rId60"/>
    <p:sldId id="592" r:id="rId61"/>
    <p:sldId id="493" r:id="rId62"/>
    <p:sldId id="494" r:id="rId63"/>
    <p:sldId id="495" r:id="rId64"/>
    <p:sldId id="496" r:id="rId65"/>
    <p:sldId id="497" r:id="rId66"/>
    <p:sldId id="499" r:id="rId67"/>
    <p:sldId id="520" r:id="rId68"/>
    <p:sldId id="500" r:id="rId69"/>
    <p:sldId id="519" r:id="rId70"/>
    <p:sldId id="530" r:id="rId71"/>
    <p:sldId id="502" r:id="rId72"/>
    <p:sldId id="504" r:id="rId73"/>
    <p:sldId id="505" r:id="rId74"/>
    <p:sldId id="507" r:id="rId75"/>
    <p:sldId id="526" r:id="rId76"/>
    <p:sldId id="527" r:id="rId77"/>
    <p:sldId id="600" r:id="rId78"/>
    <p:sldId id="562" r:id="rId79"/>
  </p:sldIdLst>
  <p:sldSz cx="9144000" cy="6858000" type="screen4x3"/>
  <p:notesSz cx="10234613" cy="7099300"/>
  <p:custDataLst>
    <p:tags r:id="rId82"/>
  </p:custDataLst>
  <p:defaultTextStyle>
    <a:defPPr>
      <a:defRPr lang="en-US"/>
    </a:defPPr>
    <a:lvl1pPr algn="l" rtl="0" fontAlgn="base">
      <a:spcBef>
        <a:spcPct val="0"/>
      </a:spcBef>
      <a:spcAft>
        <a:spcPct val="0"/>
      </a:spcAft>
      <a:defRPr sz="2400" kern="1200">
        <a:solidFill>
          <a:schemeClr val="tx1"/>
        </a:solidFill>
        <a:latin typeface="Arial Unicode MS" pitchFamily="34" charset="-128"/>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Arial" pitchFamily="34" charset="0"/>
      </a:defRPr>
    </a:lvl2pPr>
    <a:lvl3pPr marL="914400" algn="l" rtl="0" fontAlgn="base">
      <a:spcBef>
        <a:spcPct val="0"/>
      </a:spcBef>
      <a:spcAft>
        <a:spcPct val="0"/>
      </a:spcAft>
      <a:defRPr sz="2400" kern="1200">
        <a:solidFill>
          <a:schemeClr val="tx1"/>
        </a:solidFill>
        <a:latin typeface="Arial Unicode MS" pitchFamily="34" charset="-128"/>
        <a:ea typeface="+mn-ea"/>
        <a:cs typeface="Arial" pitchFamily="34" charset="0"/>
      </a:defRPr>
    </a:lvl3pPr>
    <a:lvl4pPr marL="1371600" algn="l" rtl="0" fontAlgn="base">
      <a:spcBef>
        <a:spcPct val="0"/>
      </a:spcBef>
      <a:spcAft>
        <a:spcPct val="0"/>
      </a:spcAft>
      <a:defRPr sz="2400" kern="1200">
        <a:solidFill>
          <a:schemeClr val="tx1"/>
        </a:solidFill>
        <a:latin typeface="Arial Unicode MS" pitchFamily="34" charset="-128"/>
        <a:ea typeface="+mn-ea"/>
        <a:cs typeface="Arial" pitchFamily="34" charset="0"/>
      </a:defRPr>
    </a:lvl4pPr>
    <a:lvl5pPr marL="1828800" algn="l" rtl="0" fontAlgn="base">
      <a:spcBef>
        <a:spcPct val="0"/>
      </a:spcBef>
      <a:spcAft>
        <a:spcPct val="0"/>
      </a:spcAft>
      <a:defRPr sz="2400" kern="1200">
        <a:solidFill>
          <a:schemeClr val="tx1"/>
        </a:solidFill>
        <a:latin typeface="Arial Unicode MS" pitchFamily="34" charset="-128"/>
        <a:ea typeface="+mn-ea"/>
        <a:cs typeface="Arial" pitchFamily="34" charset="0"/>
      </a:defRPr>
    </a:lvl5pPr>
    <a:lvl6pPr marL="2286000" algn="l" defTabSz="914400" rtl="0" eaLnBrk="1" latinLnBrk="0" hangingPunct="1">
      <a:defRPr sz="2400" kern="1200">
        <a:solidFill>
          <a:schemeClr val="tx1"/>
        </a:solidFill>
        <a:latin typeface="Arial Unicode MS" pitchFamily="34" charset="-128"/>
        <a:ea typeface="+mn-ea"/>
        <a:cs typeface="Arial" pitchFamily="34" charset="0"/>
      </a:defRPr>
    </a:lvl6pPr>
    <a:lvl7pPr marL="2743200" algn="l" defTabSz="914400" rtl="0" eaLnBrk="1" latinLnBrk="0" hangingPunct="1">
      <a:defRPr sz="2400" kern="1200">
        <a:solidFill>
          <a:schemeClr val="tx1"/>
        </a:solidFill>
        <a:latin typeface="Arial Unicode MS" pitchFamily="34" charset="-128"/>
        <a:ea typeface="+mn-ea"/>
        <a:cs typeface="Arial" pitchFamily="34" charset="0"/>
      </a:defRPr>
    </a:lvl7pPr>
    <a:lvl8pPr marL="3200400" algn="l" defTabSz="914400" rtl="0" eaLnBrk="1" latinLnBrk="0" hangingPunct="1">
      <a:defRPr sz="2400" kern="1200">
        <a:solidFill>
          <a:schemeClr val="tx1"/>
        </a:solidFill>
        <a:latin typeface="Arial Unicode MS" pitchFamily="34" charset="-128"/>
        <a:ea typeface="+mn-ea"/>
        <a:cs typeface="Arial" pitchFamily="34" charset="0"/>
      </a:defRPr>
    </a:lvl8pPr>
    <a:lvl9pPr marL="3657600" algn="l" defTabSz="914400" rtl="0" eaLnBrk="1" latinLnBrk="0" hangingPunct="1">
      <a:defRPr sz="2400" kern="1200">
        <a:solidFill>
          <a:schemeClr val="tx1"/>
        </a:solidFill>
        <a:latin typeface="Arial Unicode MS" pitchFamily="34" charset="-128"/>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144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3222" autoAdjust="0"/>
  </p:normalViewPr>
  <p:slideViewPr>
    <p:cSldViewPr snapToGrid="0" snapToObjects="1">
      <p:cViewPr varScale="1">
        <p:scale>
          <a:sx n="95" d="100"/>
          <a:sy n="95" d="100"/>
        </p:scale>
        <p:origin x="1662" y="78"/>
      </p:cViewPr>
      <p:guideLst>
        <p:guide orient="horz" pos="2160"/>
        <p:guide pos="144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372" y="-120"/>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tags" Target="tags/tag1.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2.xml"/><Relationship Id="rId6" Type="http://schemas.openxmlformats.org/officeDocument/2006/relationships/slide" Target="slides/slide66.xml"/><Relationship Id="rId5" Type="http://schemas.openxmlformats.org/officeDocument/2006/relationships/slide" Target="slides/slide59.xml"/><Relationship Id="rId4" Type="http://schemas.openxmlformats.org/officeDocument/2006/relationships/slide" Target="slides/slide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Curtis" userId="8c7e236fdc9abc10" providerId="LiveId" clId="{185CEEFF-E65A-4413-A9A5-4A7BAADD75AA}"/>
    <pc:docChg chg="undo custSel addSld modSld">
      <pc:chgData name="Dave Curtis" userId="8c7e236fdc9abc10" providerId="LiveId" clId="{185CEEFF-E65A-4413-A9A5-4A7BAADD75AA}" dt="2020-10-08T15:13:04.945" v="21" actId="20577"/>
      <pc:docMkLst>
        <pc:docMk/>
      </pc:docMkLst>
      <pc:sldChg chg="modSp mod">
        <pc:chgData name="Dave Curtis" userId="8c7e236fdc9abc10" providerId="LiveId" clId="{185CEEFF-E65A-4413-A9A5-4A7BAADD75AA}" dt="2020-10-07T13:46:57.658" v="5" actId="20577"/>
        <pc:sldMkLst>
          <pc:docMk/>
          <pc:sldMk cId="143481786" sldId="256"/>
        </pc:sldMkLst>
        <pc:spChg chg="mod">
          <ac:chgData name="Dave Curtis" userId="8c7e236fdc9abc10" providerId="LiveId" clId="{185CEEFF-E65A-4413-A9A5-4A7BAADD75AA}" dt="2020-10-07T13:46:57.658" v="5" actId="20577"/>
          <ac:spMkLst>
            <pc:docMk/>
            <pc:sldMk cId="143481786" sldId="256"/>
            <ac:spMk id="7171" creationId="{00000000-0000-0000-0000-000000000000}"/>
          </ac:spMkLst>
        </pc:spChg>
      </pc:sldChg>
      <pc:sldChg chg="modNotesTx">
        <pc:chgData name="Dave Curtis" userId="8c7e236fdc9abc10" providerId="LiveId" clId="{185CEEFF-E65A-4413-A9A5-4A7BAADD75AA}" dt="2020-10-08T15:09:27.920" v="10"/>
        <pc:sldMkLst>
          <pc:docMk/>
          <pc:sldMk cId="0" sldId="569"/>
        </pc:sldMkLst>
      </pc:sldChg>
      <pc:sldChg chg="modSp add mod">
        <pc:chgData name="Dave Curtis" userId="8c7e236fdc9abc10" providerId="LiveId" clId="{185CEEFF-E65A-4413-A9A5-4A7BAADD75AA}" dt="2020-10-08T15:13:04.945" v="21" actId="20577"/>
        <pc:sldMkLst>
          <pc:docMk/>
          <pc:sldMk cId="2529350389" sldId="603"/>
        </pc:sldMkLst>
        <pc:spChg chg="mod">
          <ac:chgData name="Dave Curtis" userId="8c7e236fdc9abc10" providerId="LiveId" clId="{185CEEFF-E65A-4413-A9A5-4A7BAADD75AA}" dt="2020-10-08T15:13:04.945" v="21" actId="20577"/>
          <ac:spMkLst>
            <pc:docMk/>
            <pc:sldMk cId="2529350389" sldId="603"/>
            <ac:spMk id="7171"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Z-max</c:v>
                </c:pt>
              </c:strCache>
            </c:strRef>
          </c:tx>
          <c:spPr>
            <a:ln>
              <a:solidFill>
                <a:srgbClr val="0070C0"/>
              </a:solidFill>
            </a:ln>
          </c:spPr>
          <c:marker>
            <c:spPr>
              <a:solidFill>
                <a:srgbClr val="0070C0"/>
              </a:solidFill>
              <a:ln>
                <a:solidFill>
                  <a:srgbClr val="0070C0"/>
                </a:solidFill>
              </a:ln>
            </c:spPr>
          </c:marker>
          <c:val>
            <c:numRef>
              <c:f>Sheet1!$B$2:$B$7</c:f>
              <c:numCache>
                <c:formatCode>General</c:formatCode>
                <c:ptCount val="6"/>
                <c:pt idx="0">
                  <c:v>0.8</c:v>
                </c:pt>
                <c:pt idx="1">
                  <c:v>1.5</c:v>
                </c:pt>
                <c:pt idx="2">
                  <c:v>1.3</c:v>
                </c:pt>
                <c:pt idx="3">
                  <c:v>1.6</c:v>
                </c:pt>
                <c:pt idx="4">
                  <c:v>2.4</c:v>
                </c:pt>
                <c:pt idx="5">
                  <c:v>3.1</c:v>
                </c:pt>
              </c:numCache>
            </c:numRef>
          </c:val>
          <c:smooth val="0"/>
          <c:extLst>
            <c:ext xmlns:c16="http://schemas.microsoft.com/office/drawing/2014/chart" uri="{C3380CC4-5D6E-409C-BE32-E72D297353CC}">
              <c16:uniqueId val="{00000000-9253-0642-A217-E4B7C142D1FB}"/>
            </c:ext>
          </c:extLst>
        </c:ser>
        <c:dLbls>
          <c:showLegendKey val="0"/>
          <c:showVal val="0"/>
          <c:showCatName val="0"/>
          <c:showSerName val="0"/>
          <c:showPercent val="0"/>
          <c:showBubbleSize val="0"/>
        </c:dLbls>
        <c:marker val="1"/>
        <c:smooth val="0"/>
        <c:axId val="-411248848"/>
        <c:axId val="-719652832"/>
      </c:lineChart>
      <c:catAx>
        <c:axId val="-411248848"/>
        <c:scaling>
          <c:orientation val="minMax"/>
        </c:scaling>
        <c:delete val="0"/>
        <c:axPos val="b"/>
        <c:title>
          <c:tx>
            <c:rich>
              <a:bodyPr/>
              <a:lstStyle/>
              <a:p>
                <a:pPr>
                  <a:defRPr/>
                </a:pPr>
                <a:r>
                  <a:rPr lang="en-US"/>
                  <a:t># families</a:t>
                </a:r>
              </a:p>
            </c:rich>
          </c:tx>
          <c:overlay val="0"/>
        </c:title>
        <c:majorTickMark val="out"/>
        <c:minorTickMark val="none"/>
        <c:tickLblPos val="nextTo"/>
        <c:crossAx val="-719652832"/>
        <c:crossesAt val="-2.5"/>
        <c:auto val="1"/>
        <c:lblAlgn val="ctr"/>
        <c:lblOffset val="100"/>
        <c:noMultiLvlLbl val="0"/>
      </c:catAx>
      <c:valAx>
        <c:axId val="-719652832"/>
        <c:scaling>
          <c:orientation val="minMax"/>
          <c:max val="3.5"/>
          <c:min val="-2.5"/>
        </c:scaling>
        <c:delete val="0"/>
        <c:axPos val="l"/>
        <c:majorGridlines/>
        <c:title>
          <c:tx>
            <c:rich>
              <a:bodyPr rot="-5400000" vert="horz"/>
              <a:lstStyle/>
              <a:p>
                <a:pPr>
                  <a:defRPr/>
                </a:pPr>
                <a:r>
                  <a:rPr lang="en-US"/>
                  <a:t>Z-max</a:t>
                </a:r>
              </a:p>
            </c:rich>
          </c:tx>
          <c:overlay val="0"/>
        </c:title>
        <c:numFmt formatCode="General" sourceLinked="1"/>
        <c:majorTickMark val="out"/>
        <c:minorTickMark val="none"/>
        <c:tickLblPos val="nextTo"/>
        <c:crossAx val="-411248848"/>
        <c:crosses val="autoZero"/>
        <c:crossBetween val="between"/>
        <c:majorUnit val="0.5"/>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0.11791</cdr:x>
      <cdr:y>0.11507</cdr:y>
    </cdr:from>
    <cdr:to>
      <cdr:x>0.97476</cdr:x>
      <cdr:y>0.11507</cdr:y>
    </cdr:to>
    <cdr:cxnSp macro="">
      <cdr:nvCxnSpPr>
        <cdr:cNvPr id="3" name="Straight Connector 2">
          <a:extLst xmlns:a="http://schemas.openxmlformats.org/drawingml/2006/main">
            <a:ext uri="{FF2B5EF4-FFF2-40B4-BE49-F238E27FC236}">
              <a16:creationId xmlns:a16="http://schemas.microsoft.com/office/drawing/2014/main" id="{6C7F9757-61FF-2B4A-96B8-9B787E6E9EED}"/>
            </a:ext>
          </a:extLst>
        </cdr:cNvPr>
        <cdr:cNvCxnSpPr/>
      </cdr:nvCxnSpPr>
      <cdr:spPr bwMode="auto">
        <a:xfrm xmlns:a="http://schemas.openxmlformats.org/drawingml/2006/main">
          <a:off x="633761" y="288064"/>
          <a:ext cx="4605454"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rgbClr val="FF0000"/>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253" tIns="47126" rIns="94253" bIns="47126"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7171" name="Rectangle 3"/>
          <p:cNvSpPr>
            <a:spLocks noGrp="1" noChangeArrowheads="1"/>
          </p:cNvSpPr>
          <p:nvPr>
            <p:ph type="dt" sz="quarter" idx="1"/>
          </p:nvPr>
        </p:nvSpPr>
        <p:spPr bwMode="auto">
          <a:xfrm>
            <a:off x="5799138" y="0"/>
            <a:ext cx="4435475" cy="354013"/>
          </a:xfrm>
          <a:prstGeom prst="rect">
            <a:avLst/>
          </a:prstGeom>
          <a:noFill/>
          <a:ln w="9525">
            <a:noFill/>
            <a:miter lim="800000"/>
            <a:headEnd/>
            <a:tailEnd/>
          </a:ln>
          <a:effectLst/>
        </p:spPr>
        <p:txBody>
          <a:bodyPr vert="horz" wrap="square" lIns="94253" tIns="47126" rIns="94253" bIns="47126" numCol="1" anchor="t" anchorCtr="0" compatLnSpc="1">
            <a:prstTxWarp prst="textNoShape">
              <a:avLst/>
            </a:prstTxWarp>
          </a:bodyPr>
          <a:lstStyle>
            <a:lvl1pPr algn="r" eaLnBrk="0" hangingPunct="0">
              <a:defRPr sz="1200">
                <a:latin typeface="Times New Roman" pitchFamily="18" charset="0"/>
                <a:cs typeface="+mn-cs"/>
              </a:defRPr>
            </a:lvl1pPr>
          </a:lstStyle>
          <a:p>
            <a:pPr>
              <a:defRPr/>
            </a:pPr>
            <a:r>
              <a:rPr lang="en-GB"/>
              <a:t>9/10/98</a:t>
            </a:r>
          </a:p>
        </p:txBody>
      </p:sp>
      <p:sp>
        <p:nvSpPr>
          <p:cNvPr id="7172" name="Rectangle 4"/>
          <p:cNvSpPr>
            <a:spLocks noGrp="1" noChangeArrowheads="1"/>
          </p:cNvSpPr>
          <p:nvPr>
            <p:ph type="ftr" sz="quarter" idx="2"/>
          </p:nvPr>
        </p:nvSpPr>
        <p:spPr bwMode="auto">
          <a:xfrm>
            <a:off x="0" y="6745288"/>
            <a:ext cx="4435475" cy="354012"/>
          </a:xfrm>
          <a:prstGeom prst="rect">
            <a:avLst/>
          </a:prstGeom>
          <a:noFill/>
          <a:ln w="9525">
            <a:noFill/>
            <a:miter lim="800000"/>
            <a:headEnd/>
            <a:tailEnd/>
          </a:ln>
          <a:effectLst/>
        </p:spPr>
        <p:txBody>
          <a:bodyPr vert="horz" wrap="square" lIns="94253" tIns="47126" rIns="94253" bIns="47126"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7173" name="Rectangle 5"/>
          <p:cNvSpPr>
            <a:spLocks noGrp="1" noChangeArrowheads="1"/>
          </p:cNvSpPr>
          <p:nvPr>
            <p:ph type="sldNum" sz="quarter" idx="3"/>
          </p:nvPr>
        </p:nvSpPr>
        <p:spPr bwMode="auto">
          <a:xfrm>
            <a:off x="5799138" y="6745288"/>
            <a:ext cx="4435475" cy="354012"/>
          </a:xfrm>
          <a:prstGeom prst="rect">
            <a:avLst/>
          </a:prstGeom>
          <a:noFill/>
          <a:ln w="9525">
            <a:noFill/>
            <a:miter lim="800000"/>
            <a:headEnd/>
            <a:tailEnd/>
          </a:ln>
          <a:effectLst/>
        </p:spPr>
        <p:txBody>
          <a:bodyPr vert="horz" wrap="square" lIns="94253" tIns="47126" rIns="94253" bIns="47126"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8A8F7471-9D35-489D-8C7D-5CA9DA000A9B}" type="slidenum">
              <a:rPr lang="en-GB"/>
              <a:pPr>
                <a:defRPr/>
              </a:pPr>
              <a:t>‹#›</a:t>
            </a:fld>
            <a:endParaRPr lang="en-GB"/>
          </a:p>
        </p:txBody>
      </p:sp>
    </p:spTree>
    <p:extLst>
      <p:ext uri="{BB962C8B-B14F-4D97-AF65-F5344CB8AC3E}">
        <p14:creationId xmlns:p14="http://schemas.microsoft.com/office/powerpoint/2010/main" val="278157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253" tIns="47126" rIns="94253" bIns="47126"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5123" name="Rectangle 3"/>
          <p:cNvSpPr>
            <a:spLocks noGrp="1" noChangeArrowheads="1"/>
          </p:cNvSpPr>
          <p:nvPr>
            <p:ph type="dt" idx="1"/>
          </p:nvPr>
        </p:nvSpPr>
        <p:spPr bwMode="auto">
          <a:xfrm>
            <a:off x="5799138" y="0"/>
            <a:ext cx="4435475" cy="354013"/>
          </a:xfrm>
          <a:prstGeom prst="rect">
            <a:avLst/>
          </a:prstGeom>
          <a:noFill/>
          <a:ln w="9525">
            <a:noFill/>
            <a:miter lim="800000"/>
            <a:headEnd/>
            <a:tailEnd/>
          </a:ln>
          <a:effectLst/>
        </p:spPr>
        <p:txBody>
          <a:bodyPr vert="horz" wrap="square" lIns="94253" tIns="47126" rIns="94253" bIns="47126" numCol="1" anchor="t" anchorCtr="0" compatLnSpc="1">
            <a:prstTxWarp prst="textNoShape">
              <a:avLst/>
            </a:prstTxWarp>
          </a:bodyPr>
          <a:lstStyle>
            <a:lvl1pPr algn="r" eaLnBrk="0" hangingPunct="0">
              <a:defRPr sz="1200">
                <a:latin typeface="Times New Roman" pitchFamily="18" charset="0"/>
                <a:cs typeface="+mn-cs"/>
              </a:defRPr>
            </a:lvl1pPr>
          </a:lstStyle>
          <a:p>
            <a:pPr>
              <a:defRPr/>
            </a:pPr>
            <a:r>
              <a:rPr lang="en-GB"/>
              <a:t>9/10/98</a:t>
            </a:r>
          </a:p>
        </p:txBody>
      </p:sp>
      <p:sp>
        <p:nvSpPr>
          <p:cNvPr id="84996" name="Rectangle 4"/>
          <p:cNvSpPr>
            <a:spLocks noGrp="1" noRot="1" noChangeAspect="1" noChangeArrowheads="1" noTextEdit="1"/>
          </p:cNvSpPr>
          <p:nvPr>
            <p:ph type="sldImg" idx="2"/>
          </p:nvPr>
        </p:nvSpPr>
        <p:spPr bwMode="auto">
          <a:xfrm>
            <a:off x="3341688" y="531813"/>
            <a:ext cx="3551237" cy="2662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363663" y="3370263"/>
            <a:ext cx="7507287" cy="3197225"/>
          </a:xfrm>
          <a:prstGeom prst="rect">
            <a:avLst/>
          </a:prstGeom>
          <a:noFill/>
          <a:ln w="9525">
            <a:noFill/>
            <a:miter lim="800000"/>
            <a:headEnd/>
            <a:tailEnd/>
          </a:ln>
          <a:effectLst/>
        </p:spPr>
        <p:txBody>
          <a:bodyPr vert="horz" wrap="square" lIns="94253" tIns="47126" rIns="94253" bIns="471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6745288"/>
            <a:ext cx="4435475" cy="354012"/>
          </a:xfrm>
          <a:prstGeom prst="rect">
            <a:avLst/>
          </a:prstGeom>
          <a:noFill/>
          <a:ln w="9525">
            <a:noFill/>
            <a:miter lim="800000"/>
            <a:headEnd/>
            <a:tailEnd/>
          </a:ln>
          <a:effectLst/>
        </p:spPr>
        <p:txBody>
          <a:bodyPr vert="horz" wrap="square" lIns="94253" tIns="47126" rIns="94253" bIns="47126"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5127" name="Rectangle 7"/>
          <p:cNvSpPr>
            <a:spLocks noGrp="1" noChangeArrowheads="1"/>
          </p:cNvSpPr>
          <p:nvPr>
            <p:ph type="sldNum" sz="quarter" idx="5"/>
          </p:nvPr>
        </p:nvSpPr>
        <p:spPr bwMode="auto">
          <a:xfrm>
            <a:off x="5799138" y="6745288"/>
            <a:ext cx="4435475" cy="354012"/>
          </a:xfrm>
          <a:prstGeom prst="rect">
            <a:avLst/>
          </a:prstGeom>
          <a:noFill/>
          <a:ln w="9525">
            <a:noFill/>
            <a:miter lim="800000"/>
            <a:headEnd/>
            <a:tailEnd/>
          </a:ln>
          <a:effectLst/>
        </p:spPr>
        <p:txBody>
          <a:bodyPr vert="horz" wrap="square" lIns="94253" tIns="47126" rIns="94253" bIns="47126"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903376BE-88B2-4300-B1F4-0600D8F8993A}" type="slidenum">
              <a:rPr lang="en-GB"/>
              <a:pPr>
                <a:defRPr/>
              </a:pPr>
              <a:t>‹#›</a:t>
            </a:fld>
            <a:endParaRPr lang="en-GB"/>
          </a:p>
        </p:txBody>
      </p:sp>
    </p:spTree>
    <p:extLst>
      <p:ext uri="{BB962C8B-B14F-4D97-AF65-F5344CB8AC3E}">
        <p14:creationId xmlns:p14="http://schemas.microsoft.com/office/powerpoint/2010/main" val="615149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ncbi.nlm.nih.gov/omim/"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307" eaLnBrk="0" hangingPunct="0">
              <a:defRPr>
                <a:solidFill>
                  <a:schemeClr val="tx1"/>
                </a:solidFill>
                <a:latin typeface="Arial" pitchFamily="34" charset="0"/>
                <a:cs typeface="Arial" pitchFamily="34" charset="0"/>
              </a:defRPr>
            </a:lvl1pPr>
            <a:lvl2pPr marL="769845" indent="-296094" defTabSz="962307" eaLnBrk="0" hangingPunct="0">
              <a:defRPr>
                <a:solidFill>
                  <a:schemeClr val="tx1"/>
                </a:solidFill>
                <a:latin typeface="Arial" pitchFamily="34" charset="0"/>
                <a:cs typeface="Arial" pitchFamily="34" charset="0"/>
              </a:defRPr>
            </a:lvl2pPr>
            <a:lvl3pPr marL="1184377" indent="-236875" defTabSz="962307" eaLnBrk="0" hangingPunct="0">
              <a:defRPr>
                <a:solidFill>
                  <a:schemeClr val="tx1"/>
                </a:solidFill>
                <a:latin typeface="Arial" pitchFamily="34" charset="0"/>
                <a:cs typeface="Arial" pitchFamily="34" charset="0"/>
              </a:defRPr>
            </a:lvl3pPr>
            <a:lvl4pPr marL="1658127" indent="-236875" defTabSz="962307" eaLnBrk="0" hangingPunct="0">
              <a:defRPr>
                <a:solidFill>
                  <a:schemeClr val="tx1"/>
                </a:solidFill>
                <a:latin typeface="Arial" pitchFamily="34" charset="0"/>
                <a:cs typeface="Arial" pitchFamily="34" charset="0"/>
              </a:defRPr>
            </a:lvl4pPr>
            <a:lvl5pPr marL="2131878" indent="-236875" defTabSz="962307" eaLnBrk="0" hangingPunct="0">
              <a:defRPr>
                <a:solidFill>
                  <a:schemeClr val="tx1"/>
                </a:solidFill>
                <a:latin typeface="Arial" pitchFamily="34" charset="0"/>
                <a:cs typeface="Arial" pitchFamily="34" charset="0"/>
              </a:defRPr>
            </a:lvl5pPr>
            <a:lvl6pPr marL="2605629" indent="-236875" defTabSz="962307" eaLnBrk="0" fontAlgn="base" hangingPunct="0">
              <a:spcBef>
                <a:spcPct val="0"/>
              </a:spcBef>
              <a:spcAft>
                <a:spcPct val="0"/>
              </a:spcAft>
              <a:defRPr>
                <a:solidFill>
                  <a:schemeClr val="tx1"/>
                </a:solidFill>
                <a:latin typeface="Arial" pitchFamily="34" charset="0"/>
                <a:cs typeface="Arial" pitchFamily="34" charset="0"/>
              </a:defRPr>
            </a:lvl6pPr>
            <a:lvl7pPr marL="3079379" indent="-236875" defTabSz="962307" eaLnBrk="0" fontAlgn="base" hangingPunct="0">
              <a:spcBef>
                <a:spcPct val="0"/>
              </a:spcBef>
              <a:spcAft>
                <a:spcPct val="0"/>
              </a:spcAft>
              <a:defRPr>
                <a:solidFill>
                  <a:schemeClr val="tx1"/>
                </a:solidFill>
                <a:latin typeface="Arial" pitchFamily="34" charset="0"/>
                <a:cs typeface="Arial" pitchFamily="34" charset="0"/>
              </a:defRPr>
            </a:lvl7pPr>
            <a:lvl8pPr marL="3553130" indent="-236875" defTabSz="962307" eaLnBrk="0" fontAlgn="base" hangingPunct="0">
              <a:spcBef>
                <a:spcPct val="0"/>
              </a:spcBef>
              <a:spcAft>
                <a:spcPct val="0"/>
              </a:spcAft>
              <a:defRPr>
                <a:solidFill>
                  <a:schemeClr val="tx1"/>
                </a:solidFill>
                <a:latin typeface="Arial" pitchFamily="34" charset="0"/>
                <a:cs typeface="Arial" pitchFamily="34" charset="0"/>
              </a:defRPr>
            </a:lvl8pPr>
            <a:lvl9pPr marL="4026880" indent="-236875" defTabSz="96230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7CA40D-4E5A-4C86-ACD2-690E2BF86428}" type="slidenum">
              <a:rPr lang="en-GB" smtClean="0"/>
              <a:pPr eaLnBrk="1" hangingPunct="1"/>
              <a:t>1</a:t>
            </a:fld>
            <a:endParaRPr lang="en-GB"/>
          </a:p>
        </p:txBody>
      </p:sp>
      <p:sp>
        <p:nvSpPr>
          <p:cNvPr id="66563" name="Rectangle 2"/>
          <p:cNvSpPr>
            <a:spLocks noGrp="1" noRot="1" noChangeAspect="1" noChangeArrowheads="1" noTextEdit="1"/>
          </p:cNvSpPr>
          <p:nvPr>
            <p:ph type="sldImg"/>
          </p:nvPr>
        </p:nvSpPr>
        <p:spPr>
          <a:xfrm>
            <a:off x="3341688" y="531813"/>
            <a:ext cx="3551237" cy="2662237"/>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4048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118C77-06DE-4905-82C7-E42A3C445FF8}" type="slidenum">
              <a:rPr lang="en-US"/>
              <a:pPr>
                <a:defRPr/>
              </a:pPr>
              <a:t>10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67560F-25C9-45B3-8CF0-07AC176E490A}" type="slidenum">
              <a:rPr lang="en-US"/>
              <a:pPr>
                <a:defRPr/>
              </a:pPr>
              <a:t>11</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C35D1B-D503-423D-8869-5BC0CF4A3683}" type="slidenum">
              <a:rPr lang="en-US"/>
              <a:pPr>
                <a:defRPr/>
              </a:pPr>
              <a:t>12</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Slide Number Placeholder 3"/>
          <p:cNvSpPr>
            <a:spLocks noGrp="1"/>
          </p:cNvSpPr>
          <p:nvPr>
            <p:ph type="sldNum" sz="quarter" idx="5"/>
          </p:nvPr>
        </p:nvSpPr>
        <p:spPr/>
        <p:txBody>
          <a:bodyPr/>
          <a:lstStyle/>
          <a:p>
            <a:pPr>
              <a:defRPr/>
            </a:pPr>
            <a:fld id="{B951EF33-F598-42C3-9538-74F256900283}" type="slidenum">
              <a:rPr lang="en-GB" smtClean="0"/>
              <a:pPr>
                <a:defRPr/>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3343275" y="531813"/>
            <a:ext cx="3551238" cy="2662237"/>
          </a:xfrm>
          <a:noFill/>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1" tIns="45001" rIns="90001" bIns="45001"/>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noFill/>
          <a:ln w="12700" cap="flat">
            <a:solidFill>
              <a:schemeClr val="tx1"/>
            </a:solidFill>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7" tIns="47454" rIns="94907" bIns="47454"/>
          <a:lstStyle/>
          <a:p>
            <a:pPr>
              <a:spcBef>
                <a:spcPct val="0"/>
              </a:spcBef>
            </a:pPr>
            <a:r>
              <a:rPr lang="en-GB" sz="2500" dirty="0"/>
              <a:t>Only one</a:t>
            </a:r>
            <a:r>
              <a:rPr lang="en-GB" sz="2500" baseline="0" dirty="0"/>
              <a:t> parent informative</a:t>
            </a:r>
            <a:endParaRPr lang="en-GB" sz="25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Here both parents re informative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Here both parents are informative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Slide Number Placeholder 3"/>
          <p:cNvSpPr>
            <a:spLocks noGrp="1"/>
          </p:cNvSpPr>
          <p:nvPr>
            <p:ph type="sldNum" sz="quarter" idx="5"/>
          </p:nvPr>
        </p:nvSpPr>
        <p:spPr/>
        <p:txBody>
          <a:bodyPr/>
          <a:lstStyle/>
          <a:p>
            <a:pPr>
              <a:defRPr/>
            </a:pPr>
            <a:fld id="{687850DE-24E1-48E9-BE84-C5D3A4825BE9}" type="slidenum">
              <a:rPr lang="en-GB" smtClean="0"/>
              <a:pPr>
                <a:defRPr/>
              </a:pPr>
              <a:t>30</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Slide Number Placeholder 3"/>
          <p:cNvSpPr>
            <a:spLocks noGrp="1"/>
          </p:cNvSpPr>
          <p:nvPr>
            <p:ph type="sldNum" sz="quarter" idx="5"/>
          </p:nvPr>
        </p:nvSpPr>
        <p:spPr/>
        <p:txBody>
          <a:bodyPr/>
          <a:lstStyle/>
          <a:p>
            <a:pPr>
              <a:defRPr/>
            </a:pPr>
            <a:fld id="{E3749C39-D682-4376-89E3-FFD313D55BC4}" type="slidenum">
              <a:rPr lang="en-GB" smtClean="0"/>
              <a:pPr>
                <a:defRPr/>
              </a:pPr>
              <a:t>31</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defTabSz="962307">
              <a:defRPr/>
            </a:pPr>
            <a:fld id="{6C1060E1-B42A-4FE8-B40F-C54B45A2E3E3}" type="slidenum">
              <a:rPr lang="en-GB" smtClean="0"/>
              <a:pPr defTabSz="962307">
                <a:defRPr/>
              </a:pPr>
              <a:t>3</a:t>
            </a:fld>
            <a:endParaRPr lang="en-GB" dirty="0"/>
          </a:p>
        </p:txBody>
      </p:sp>
      <p:sp>
        <p:nvSpPr>
          <p:cNvPr id="87043" name="Rectangle 2"/>
          <p:cNvSpPr>
            <a:spLocks noGrp="1" noRot="1" noChangeAspect="1" noChangeArrowheads="1" noTextEdit="1"/>
          </p:cNvSpPr>
          <p:nvPr>
            <p:ph type="sldImg"/>
          </p:nvPr>
        </p:nvSpPr>
        <p:spPr>
          <a:ln w="12700" cap="flat">
            <a:solidFill>
              <a:schemeClr val="tx1"/>
            </a:solidFill>
          </a:ln>
        </p:spPr>
      </p:sp>
      <p:sp>
        <p:nvSpPr>
          <p:cNvPr id="87044" name="Rectangle 3"/>
          <p:cNvSpPr>
            <a:spLocks noGrp="1" noChangeArrowheads="1"/>
          </p:cNvSpPr>
          <p:nvPr>
            <p:ph type="body" idx="1"/>
          </p:nvPr>
        </p:nvSpPr>
        <p:spPr>
          <a:xfrm>
            <a:off x="1363663" y="3371850"/>
            <a:ext cx="7507287"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4" tIns="48548" rIns="97094" bIns="48548"/>
          <a:lstStyle/>
          <a:p>
            <a:pPr eaLnBrk="1" hangingPunct="1">
              <a:spcBef>
                <a:spcPct val="0"/>
              </a:spcBef>
            </a:pPr>
            <a:endParaRPr lang="en-US" sz="2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When the </a:t>
            </a:r>
            <a:r>
              <a:rPr lang="en-GB" dirty="0" err="1"/>
              <a:t>lod</a:t>
            </a:r>
            <a:r>
              <a:rPr lang="en-GB" dirty="0"/>
              <a:t> score is greater than or equal to 3.0, there is “significant” evidence for linkage between the disease locus and the</a:t>
            </a:r>
          </a:p>
          <a:p>
            <a:r>
              <a:rPr lang="en-GB" dirty="0"/>
              <a:t>marker locus. Although a </a:t>
            </a:r>
            <a:r>
              <a:rPr lang="en-GB" dirty="0" err="1"/>
              <a:t>lod</a:t>
            </a:r>
            <a:r>
              <a:rPr lang="en-GB" dirty="0"/>
              <a:t> score of 3.0 is consistent with odds of 1000:1 in favour of linkage between the loci, it is important to</a:t>
            </a:r>
          </a:p>
          <a:p>
            <a:r>
              <a:rPr lang="en-GB" dirty="0"/>
              <a:t>note that a </a:t>
            </a:r>
            <a:r>
              <a:rPr lang="en-GB" dirty="0" err="1"/>
              <a:t>lod</a:t>
            </a:r>
            <a:r>
              <a:rPr lang="en-GB" dirty="0"/>
              <a:t> score of 3.0 is like any statistical assessment and can be a false-positive result. The higher the </a:t>
            </a:r>
            <a:r>
              <a:rPr lang="en-GB" dirty="0" err="1"/>
              <a:t>lod</a:t>
            </a:r>
            <a:r>
              <a:rPr lang="en-GB" dirty="0"/>
              <a:t> score, the</a:t>
            </a:r>
          </a:p>
          <a:p>
            <a:r>
              <a:rPr lang="en-GB" dirty="0"/>
              <a:t>lower the chance of a false-positive result.</a:t>
            </a:r>
          </a:p>
          <a:p>
            <a:r>
              <a:rPr lang="en-GB" dirty="0"/>
              <a:t>A </a:t>
            </a:r>
            <a:r>
              <a:rPr lang="en-GB" dirty="0" err="1"/>
              <a:t>lod</a:t>
            </a:r>
            <a:r>
              <a:rPr lang="en-GB" dirty="0"/>
              <a:t> score of -2.0 or less indicate odds of 10¯²:1 (0.01:1) or less in favour of linkage, or odds of 100:1 or more AGAINST linkage</a:t>
            </a:r>
          </a:p>
          <a:p>
            <a:r>
              <a:rPr lang="en-GB" dirty="0"/>
              <a:t>of the two markers. This means the hypothesis of non-linkage between the disease and marker locus makes more sense, given</a:t>
            </a:r>
          </a:p>
          <a:p>
            <a:r>
              <a:rPr lang="en-GB" dirty="0"/>
              <a:t>the available data, than the hypothesis of linkage.</a:t>
            </a:r>
          </a:p>
          <a:p>
            <a:r>
              <a:rPr lang="en-GB" dirty="0"/>
              <a:t>A </a:t>
            </a:r>
            <a:r>
              <a:rPr lang="en-GB" dirty="0" err="1"/>
              <a:t>lod</a:t>
            </a:r>
            <a:r>
              <a:rPr lang="en-GB" dirty="0"/>
              <a:t> score between -2.0 and 3.0 is considered inconclusive and warrants additional study. A study is "expanded" by rendering</a:t>
            </a:r>
          </a:p>
          <a:p>
            <a:r>
              <a:rPr lang="en-GB" dirty="0"/>
              <a:t>the currently available family data more informative (i.e., testing the family with different of more informative markers) or by</a:t>
            </a:r>
          </a:p>
          <a:p>
            <a:r>
              <a:rPr lang="en-GB" dirty="0"/>
              <a:t>increasing the number of families under study. A </a:t>
            </a:r>
            <a:r>
              <a:rPr lang="en-GB" dirty="0" err="1"/>
              <a:t>lod</a:t>
            </a:r>
            <a:r>
              <a:rPr lang="en-GB" dirty="0"/>
              <a:t> score should always be considered in conjunction with its respective</a:t>
            </a:r>
          </a:p>
          <a:p>
            <a:r>
              <a:rPr lang="en-GB" dirty="0"/>
              <a:t>estimate of Ø.</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When the </a:t>
            </a:r>
            <a:r>
              <a:rPr lang="en-GB" dirty="0" err="1"/>
              <a:t>lod</a:t>
            </a:r>
            <a:r>
              <a:rPr lang="en-GB" dirty="0"/>
              <a:t> score is greater than or equal to 3.0, there is “significant” evidence for linkage between the disease locus and the</a:t>
            </a:r>
          </a:p>
          <a:p>
            <a:r>
              <a:rPr lang="en-GB" dirty="0"/>
              <a:t>marker locus. Although a </a:t>
            </a:r>
            <a:r>
              <a:rPr lang="en-GB" dirty="0" err="1"/>
              <a:t>lod</a:t>
            </a:r>
            <a:r>
              <a:rPr lang="en-GB" dirty="0"/>
              <a:t> score of 3.0 is consistent with odds of 1000:1 in favour of linkage between the loci, it is important to</a:t>
            </a:r>
          </a:p>
          <a:p>
            <a:r>
              <a:rPr lang="en-GB" dirty="0"/>
              <a:t>note that a </a:t>
            </a:r>
            <a:r>
              <a:rPr lang="en-GB" dirty="0" err="1"/>
              <a:t>lod</a:t>
            </a:r>
            <a:r>
              <a:rPr lang="en-GB" dirty="0"/>
              <a:t> score of 3.0 is like any statistical assessment and can be a false-positive result. The higher the </a:t>
            </a:r>
            <a:r>
              <a:rPr lang="en-GB" dirty="0" err="1"/>
              <a:t>lod</a:t>
            </a:r>
            <a:r>
              <a:rPr lang="en-GB" dirty="0"/>
              <a:t> score, the</a:t>
            </a:r>
          </a:p>
          <a:p>
            <a:r>
              <a:rPr lang="en-GB" dirty="0"/>
              <a:t>lower the chance of a false-positive result.</a:t>
            </a:r>
          </a:p>
          <a:p>
            <a:r>
              <a:rPr lang="en-GB" dirty="0"/>
              <a:t>A </a:t>
            </a:r>
            <a:r>
              <a:rPr lang="en-GB" dirty="0" err="1"/>
              <a:t>lod</a:t>
            </a:r>
            <a:r>
              <a:rPr lang="en-GB" dirty="0"/>
              <a:t> score of -2.0 or less indicate odds of 10¯²:1 (0.01:1) or less in favour of linkage, or odds of 100:1 or more AGAINST linkage</a:t>
            </a:r>
          </a:p>
          <a:p>
            <a:r>
              <a:rPr lang="en-GB" dirty="0"/>
              <a:t>of the two markers. This means the hypothesis of non-linkage between the disease and marker locus makes more sense, given</a:t>
            </a:r>
          </a:p>
          <a:p>
            <a:r>
              <a:rPr lang="en-GB" dirty="0"/>
              <a:t>the available data, than the hypothesis of linkage.</a:t>
            </a:r>
          </a:p>
          <a:p>
            <a:r>
              <a:rPr lang="en-GB" dirty="0"/>
              <a:t>A </a:t>
            </a:r>
            <a:r>
              <a:rPr lang="en-GB" dirty="0" err="1"/>
              <a:t>lod</a:t>
            </a:r>
            <a:r>
              <a:rPr lang="en-GB" dirty="0"/>
              <a:t> score between -2.0 and 3.0 is considered inconclusive and warrants additional study. A study is "expanded" by rendering</a:t>
            </a:r>
          </a:p>
          <a:p>
            <a:r>
              <a:rPr lang="en-GB" dirty="0"/>
              <a:t>the currently available family data more informative (i.e., testing the family with different of more informative markers) or by</a:t>
            </a:r>
          </a:p>
          <a:p>
            <a:r>
              <a:rPr lang="en-GB" dirty="0"/>
              <a:t>increasing the number of families under study. A </a:t>
            </a:r>
            <a:r>
              <a:rPr lang="en-GB" dirty="0" err="1"/>
              <a:t>lod</a:t>
            </a:r>
            <a:r>
              <a:rPr lang="en-GB" dirty="0"/>
              <a:t> score should always be considered in conjunction with its respective</a:t>
            </a:r>
          </a:p>
          <a:p>
            <a:r>
              <a:rPr lang="en-GB" dirty="0"/>
              <a:t>estimate of Ø.</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When the </a:t>
            </a:r>
            <a:r>
              <a:rPr lang="en-GB" dirty="0" err="1"/>
              <a:t>lod</a:t>
            </a:r>
            <a:r>
              <a:rPr lang="en-GB" dirty="0"/>
              <a:t> score is greater than or equal to 3.0, there is “significant” evidence for linkage between the disease locus and the</a:t>
            </a:r>
          </a:p>
          <a:p>
            <a:r>
              <a:rPr lang="en-GB" dirty="0"/>
              <a:t>marker locus. Although a </a:t>
            </a:r>
            <a:r>
              <a:rPr lang="en-GB" dirty="0" err="1"/>
              <a:t>lod</a:t>
            </a:r>
            <a:r>
              <a:rPr lang="en-GB" dirty="0"/>
              <a:t> score of 3.0 is consistent with odds of 1000:1 in favour of linkage between the loci, it is important to</a:t>
            </a:r>
          </a:p>
          <a:p>
            <a:r>
              <a:rPr lang="en-GB" dirty="0"/>
              <a:t>note that a </a:t>
            </a:r>
            <a:r>
              <a:rPr lang="en-GB" dirty="0" err="1"/>
              <a:t>lod</a:t>
            </a:r>
            <a:r>
              <a:rPr lang="en-GB" dirty="0"/>
              <a:t> score of 3.0 is like any statistical assessment and can be a false-positive result. The higher the </a:t>
            </a:r>
            <a:r>
              <a:rPr lang="en-GB" dirty="0" err="1"/>
              <a:t>lod</a:t>
            </a:r>
            <a:r>
              <a:rPr lang="en-GB" dirty="0"/>
              <a:t> score, the</a:t>
            </a:r>
          </a:p>
          <a:p>
            <a:r>
              <a:rPr lang="en-GB" dirty="0"/>
              <a:t>lower the chance of a false-positive result.</a:t>
            </a:r>
          </a:p>
          <a:p>
            <a:r>
              <a:rPr lang="en-GB" dirty="0"/>
              <a:t>A </a:t>
            </a:r>
            <a:r>
              <a:rPr lang="en-GB" dirty="0" err="1"/>
              <a:t>lod</a:t>
            </a:r>
            <a:r>
              <a:rPr lang="en-GB" dirty="0"/>
              <a:t> score of -2.0 or less indicate odds of 10¯²:1 (0.01:1) or less in favour of linkage, or odds of 100:1 or more AGAINST linkage</a:t>
            </a:r>
          </a:p>
          <a:p>
            <a:r>
              <a:rPr lang="en-GB" dirty="0"/>
              <a:t>of the two markers. This means the hypothesis of non-linkage between the disease and marker locus makes more sense, given</a:t>
            </a:r>
          </a:p>
          <a:p>
            <a:r>
              <a:rPr lang="en-GB" dirty="0"/>
              <a:t>the available data, than the hypothesis of linkage.</a:t>
            </a:r>
          </a:p>
          <a:p>
            <a:r>
              <a:rPr lang="en-GB" dirty="0"/>
              <a:t>A </a:t>
            </a:r>
            <a:r>
              <a:rPr lang="en-GB" dirty="0" err="1"/>
              <a:t>lod</a:t>
            </a:r>
            <a:r>
              <a:rPr lang="en-GB" dirty="0"/>
              <a:t> score between -2.0 and 3.0 is considered inconclusive and warrants additional study. A study is "expanded" by rendering</a:t>
            </a:r>
          </a:p>
          <a:p>
            <a:r>
              <a:rPr lang="en-GB" dirty="0"/>
              <a:t>the currently available family data more informative (i.e., testing the family with different of more informative markers) or by</a:t>
            </a:r>
          </a:p>
          <a:p>
            <a:r>
              <a:rPr lang="en-GB" dirty="0"/>
              <a:t>increasing the number of families under study. A </a:t>
            </a:r>
            <a:r>
              <a:rPr lang="en-GB" dirty="0" err="1"/>
              <a:t>lod</a:t>
            </a:r>
            <a:r>
              <a:rPr lang="en-GB" dirty="0"/>
              <a:t> score should always be considered in conjunction with its respective</a:t>
            </a:r>
          </a:p>
          <a:p>
            <a:r>
              <a:rPr lang="en-GB" dirty="0"/>
              <a:t>estimate of Ø.</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noFill/>
          <a:ln w="12700" cap="flat">
            <a:solidFill>
              <a:schemeClr val="tx1"/>
            </a:solidFill>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7" tIns="47454" rIns="94907" bIns="47454"/>
          <a:lstStyle/>
          <a:p>
            <a:pPr>
              <a:spcBef>
                <a:spcPct val="0"/>
              </a:spcBef>
            </a:pPr>
            <a:r>
              <a:rPr lang="en-GB" sz="2800" dirty="0"/>
              <a:t>When recombination and non-recombination events within pedigrees can be counted with certainty, determining whether a disease allele in a pedigree is linked to a marker locus can be fairly</a:t>
            </a:r>
            <a:r>
              <a:rPr lang="en-GB" sz="2800" baseline="0" dirty="0"/>
              <a:t> </a:t>
            </a:r>
            <a:r>
              <a:rPr lang="en-GB" sz="2800" dirty="0"/>
              <a:t>straightforward. It can be difficult to classify a meiotic event as recombinant or non-recombinant, however; and even when it can be done, a statistical assessment of the strength of the evidence in favour of or against linkage is also required. First, a genetic model for the disease must be specified.</a:t>
            </a:r>
            <a:endParaRPr lang="en-GB" sz="25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Generated with R code:</a:t>
            </a:r>
          </a:p>
          <a:p>
            <a:r>
              <a:rPr lang="en-GB"/>
              <a:t>curve(2*log(x)+6*log(1-x)-8*log(1/2),0,0.5, xlab = "Theta", ylab = "LOD score", ylim=c(-6,4), xlim=c(0,0.5), col = "blue",yaxt="n")</a:t>
            </a:r>
          </a:p>
          <a:p>
            <a:r>
              <a:rPr lang="en-GB"/>
              <a:t>axis(2, las=1, at=-6:4)</a:t>
            </a:r>
          </a:p>
          <a:p>
            <a:r>
              <a:rPr lang="en-GB"/>
              <a:t>abline(h=3, col = "gray60")</a:t>
            </a:r>
          </a:p>
          <a:p>
            <a:r>
              <a:rPr lang="en-GB"/>
              <a:t>abline(h=-2, col = "gray60")</a:t>
            </a:r>
          </a:p>
        </p:txBody>
      </p:sp>
      <p:sp>
        <p:nvSpPr>
          <p:cNvPr id="4" name="Slide Number Placeholder 3"/>
          <p:cNvSpPr>
            <a:spLocks noGrp="1"/>
          </p:cNvSpPr>
          <p:nvPr>
            <p:ph type="sldNum" sz="quarter" idx="5"/>
          </p:nvPr>
        </p:nvSpPr>
        <p:spPr/>
        <p:txBody>
          <a:bodyPr/>
          <a:lstStyle/>
          <a:p>
            <a:pPr>
              <a:defRPr/>
            </a:pPr>
            <a:fld id="{C2A67A1F-4E9A-4EC3-A544-F407962A309D}" type="slidenum">
              <a:rPr lang="en-GB" smtClean="0"/>
              <a:pPr>
                <a:defRPr/>
              </a:pPr>
              <a:t>38</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noFill/>
          <a:ln w="12700" cap="flat">
            <a:solidFill>
              <a:schemeClr val="tx1"/>
            </a:solidFill>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7" tIns="47454" rIns="94907" bIns="47454"/>
          <a:lstStyle/>
          <a:p>
            <a:pPr>
              <a:spcBef>
                <a:spcPct val="0"/>
              </a:spcBef>
            </a:pPr>
            <a:endParaRPr lang="en-GB" sz="25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EF0F20-12D2-4A4C-9C05-43ECF63345A3}" type="slidenum">
              <a:rPr lang="en-US"/>
              <a:pPr>
                <a:defRPr/>
              </a:pPr>
              <a:t>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noFill/>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307" eaLnBrk="0" hangingPunct="0">
              <a:defRPr>
                <a:solidFill>
                  <a:schemeClr val="tx1"/>
                </a:solidFill>
                <a:latin typeface="Arial" pitchFamily="34" charset="0"/>
                <a:cs typeface="Arial" pitchFamily="34" charset="0"/>
              </a:defRPr>
            </a:lvl1pPr>
            <a:lvl2pPr marL="769845" indent="-296094" defTabSz="962307" eaLnBrk="0" hangingPunct="0">
              <a:defRPr>
                <a:solidFill>
                  <a:schemeClr val="tx1"/>
                </a:solidFill>
                <a:latin typeface="Arial" pitchFamily="34" charset="0"/>
                <a:cs typeface="Arial" pitchFamily="34" charset="0"/>
              </a:defRPr>
            </a:lvl2pPr>
            <a:lvl3pPr marL="1184377" indent="-236875" defTabSz="962307" eaLnBrk="0" hangingPunct="0">
              <a:defRPr>
                <a:solidFill>
                  <a:schemeClr val="tx1"/>
                </a:solidFill>
                <a:latin typeface="Arial" pitchFamily="34" charset="0"/>
                <a:cs typeface="Arial" pitchFamily="34" charset="0"/>
              </a:defRPr>
            </a:lvl3pPr>
            <a:lvl4pPr marL="1658127" indent="-236875" defTabSz="962307" eaLnBrk="0" hangingPunct="0">
              <a:defRPr>
                <a:solidFill>
                  <a:schemeClr val="tx1"/>
                </a:solidFill>
                <a:latin typeface="Arial" pitchFamily="34" charset="0"/>
                <a:cs typeface="Arial" pitchFamily="34" charset="0"/>
              </a:defRPr>
            </a:lvl4pPr>
            <a:lvl5pPr marL="2131878" indent="-236875" defTabSz="962307" eaLnBrk="0" hangingPunct="0">
              <a:defRPr>
                <a:solidFill>
                  <a:schemeClr val="tx1"/>
                </a:solidFill>
                <a:latin typeface="Arial" pitchFamily="34" charset="0"/>
                <a:cs typeface="Arial" pitchFamily="34" charset="0"/>
              </a:defRPr>
            </a:lvl5pPr>
            <a:lvl6pPr marL="2605629" indent="-236875" defTabSz="962307" eaLnBrk="0" fontAlgn="base" hangingPunct="0">
              <a:spcBef>
                <a:spcPct val="0"/>
              </a:spcBef>
              <a:spcAft>
                <a:spcPct val="0"/>
              </a:spcAft>
              <a:defRPr>
                <a:solidFill>
                  <a:schemeClr val="tx1"/>
                </a:solidFill>
                <a:latin typeface="Arial" pitchFamily="34" charset="0"/>
                <a:cs typeface="Arial" pitchFamily="34" charset="0"/>
              </a:defRPr>
            </a:lvl6pPr>
            <a:lvl7pPr marL="3079379" indent="-236875" defTabSz="962307" eaLnBrk="0" fontAlgn="base" hangingPunct="0">
              <a:spcBef>
                <a:spcPct val="0"/>
              </a:spcBef>
              <a:spcAft>
                <a:spcPct val="0"/>
              </a:spcAft>
              <a:defRPr>
                <a:solidFill>
                  <a:schemeClr val="tx1"/>
                </a:solidFill>
                <a:latin typeface="Arial" pitchFamily="34" charset="0"/>
                <a:cs typeface="Arial" pitchFamily="34" charset="0"/>
              </a:defRPr>
            </a:lvl7pPr>
            <a:lvl8pPr marL="3553130" indent="-236875" defTabSz="962307" eaLnBrk="0" fontAlgn="base" hangingPunct="0">
              <a:spcBef>
                <a:spcPct val="0"/>
              </a:spcBef>
              <a:spcAft>
                <a:spcPct val="0"/>
              </a:spcAft>
              <a:defRPr>
                <a:solidFill>
                  <a:schemeClr val="tx1"/>
                </a:solidFill>
                <a:latin typeface="Arial" pitchFamily="34" charset="0"/>
                <a:cs typeface="Arial" pitchFamily="34" charset="0"/>
              </a:defRPr>
            </a:lvl8pPr>
            <a:lvl9pPr marL="4026880" indent="-236875" defTabSz="96230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7CA40D-4E5A-4C86-ACD2-690E2BF86428}" type="slidenum">
              <a:rPr lang="en-GB" smtClean="0"/>
              <a:pPr eaLnBrk="1" hangingPunct="1"/>
              <a:t>47</a:t>
            </a:fld>
            <a:endParaRPr lang="en-GB"/>
          </a:p>
        </p:txBody>
      </p:sp>
      <p:sp>
        <p:nvSpPr>
          <p:cNvPr id="66563" name="Rectangle 2"/>
          <p:cNvSpPr>
            <a:spLocks noGrp="1" noRot="1" noChangeAspect="1" noChangeArrowheads="1" noTextEdit="1"/>
          </p:cNvSpPr>
          <p:nvPr>
            <p:ph type="sldImg"/>
          </p:nvPr>
        </p:nvSpPr>
        <p:spPr>
          <a:xfrm>
            <a:off x="3341688" y="531813"/>
            <a:ext cx="3551237" cy="2662237"/>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39352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Blepharophimosis</a:t>
            </a:r>
            <a:r>
              <a:rPr lang="en-GB" dirty="0"/>
              <a:t>, Ptosis, Epicanthus Inversus Syndrome</a:t>
            </a:r>
          </a:p>
          <a:p>
            <a:endParaRPr lang="en-GB" dirty="0"/>
          </a:p>
        </p:txBody>
      </p:sp>
      <p:sp>
        <p:nvSpPr>
          <p:cNvPr id="4" name="Slide Number Placeholder 3"/>
          <p:cNvSpPr>
            <a:spLocks noGrp="1"/>
          </p:cNvSpPr>
          <p:nvPr>
            <p:ph type="sldNum" sz="quarter" idx="5"/>
          </p:nvPr>
        </p:nvSpPr>
        <p:spPr/>
        <p:txBody>
          <a:bodyPr/>
          <a:lstStyle/>
          <a:p>
            <a:pPr>
              <a:defRPr/>
            </a:pPr>
            <a:fld id="{903376BE-88B2-4300-B1F4-0600D8F8993A}" type="slidenum">
              <a:rPr lang="en-GB" smtClean="0"/>
              <a:pPr>
                <a:defRPr/>
              </a:pPr>
              <a:t>48</a:t>
            </a:fld>
            <a:endParaRPr lang="en-GB"/>
          </a:p>
        </p:txBody>
      </p:sp>
    </p:spTree>
    <p:extLst>
      <p:ext uri="{BB962C8B-B14F-4D97-AF65-F5344CB8AC3E}">
        <p14:creationId xmlns:p14="http://schemas.microsoft.com/office/powerpoint/2010/main" val="4040330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R code for plot</a:t>
            </a:r>
          </a:p>
          <a:p>
            <a:r>
              <a:rPr lang="en-GB"/>
              <a:t>curve(1*log10(x)+9*log10(1-x)-10*log10(1/2),0.0000001,0.5, xaxs="i", xlab = "Theta", ylab = "LOD score", ylim=c(-4,4), xlim=c(0,0.5), col = "red",yaxt="n")</a:t>
            </a:r>
          </a:p>
          <a:p>
            <a:r>
              <a:rPr lang="en-GB"/>
              <a:t>axis(2, las=1, at=-6:4)</a:t>
            </a:r>
          </a:p>
          <a:p>
            <a:r>
              <a:rPr lang="en-GB"/>
              <a:t>abline(h=3, col = "gray60")</a:t>
            </a:r>
          </a:p>
          <a:p>
            <a:r>
              <a:rPr lang="en-GB"/>
              <a:t>abline(h=0, col = "black")</a:t>
            </a:r>
          </a:p>
          <a:p>
            <a:r>
              <a:rPr lang="en-GB"/>
              <a:t>abline(h=-2, col = "gray60")</a:t>
            </a:r>
          </a:p>
          <a:p>
            <a:r>
              <a:rPr lang="en-GB"/>
              <a:t>abline(v=c(0.01,0.05,0.1,0.15,0.2,0.3,0.4), lty=3, col = "blue")</a:t>
            </a:r>
          </a:p>
          <a:p>
            <a:endParaRPr lang="en-GB"/>
          </a:p>
        </p:txBody>
      </p:sp>
      <p:sp>
        <p:nvSpPr>
          <p:cNvPr id="4" name="Slide Number Placeholder 3"/>
          <p:cNvSpPr>
            <a:spLocks noGrp="1"/>
          </p:cNvSpPr>
          <p:nvPr>
            <p:ph type="sldNum" sz="quarter" idx="5"/>
          </p:nvPr>
        </p:nvSpPr>
        <p:spPr/>
        <p:txBody>
          <a:bodyPr/>
          <a:lstStyle/>
          <a:p>
            <a:pPr>
              <a:defRPr/>
            </a:pPr>
            <a:fld id="{BD1A555A-CCD5-481E-9941-48F3659DA8EE}" type="slidenum">
              <a:rPr lang="en-GB" smtClean="0"/>
              <a:pPr>
                <a:defRPr/>
              </a:pPr>
              <a:t>55</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R code for plot</a:t>
            </a:r>
          </a:p>
          <a:p>
            <a:r>
              <a:rPr lang="en-GB"/>
              <a:t>curve(log10(0.5*((x^1*(1-x)^9/0.5^10)+(x^9*(1-x)^1/0.5^10))),0.0000001,0.5, xaxs="i", xlab = "Theta", ylab = "LOD score", ylim=c(-4,4), xlim=c(0,0.5), col = "red",yaxt="n")</a:t>
            </a:r>
          </a:p>
          <a:p>
            <a:r>
              <a:rPr lang="en-GB"/>
              <a:t>axis(2, las=1, at=-6:4)</a:t>
            </a:r>
          </a:p>
          <a:p>
            <a:r>
              <a:rPr lang="en-GB"/>
              <a:t>abline(h=3, col = "gray60")</a:t>
            </a:r>
          </a:p>
          <a:p>
            <a:r>
              <a:rPr lang="en-GB"/>
              <a:t>abline(h=0, col = "black")</a:t>
            </a:r>
          </a:p>
          <a:p>
            <a:r>
              <a:rPr lang="en-GB"/>
              <a:t>abline(h=-2, col = "gray60")</a:t>
            </a:r>
          </a:p>
          <a:p>
            <a:r>
              <a:rPr lang="en-GB"/>
              <a:t>abline(v=c(0.01,0.05,0.1,0.15,0.2,0.3,0.4), lty=3, col = "blue")</a:t>
            </a:r>
          </a:p>
          <a:p>
            <a:endParaRPr lang="en-GB"/>
          </a:p>
          <a:p>
            <a:endParaRPr lang="en-GB"/>
          </a:p>
        </p:txBody>
      </p:sp>
      <p:sp>
        <p:nvSpPr>
          <p:cNvPr id="4" name="Slide Number Placeholder 3"/>
          <p:cNvSpPr>
            <a:spLocks noGrp="1"/>
          </p:cNvSpPr>
          <p:nvPr>
            <p:ph type="sldNum" sz="quarter" idx="5"/>
          </p:nvPr>
        </p:nvSpPr>
        <p:spPr/>
        <p:txBody>
          <a:bodyPr/>
          <a:lstStyle/>
          <a:p>
            <a:pPr>
              <a:defRPr/>
            </a:pPr>
            <a:fld id="{F61AE88D-E961-4F47-9104-4DEAD641C81F}" type="slidenum">
              <a:rPr lang="en-GB" smtClean="0"/>
              <a:pPr>
                <a:defRPr/>
              </a:pPr>
              <a:t>57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a:t>Components of the Genetic Model</a:t>
            </a:r>
            <a:r>
              <a:rPr lang="en-GB" dirty="0"/>
              <a:t> </a:t>
            </a:r>
          </a:p>
          <a:p>
            <a:r>
              <a:rPr lang="en-GB" dirty="0"/>
              <a:t>Components of the genetic model include inheritance pattern (dominant vs. recessive, sex-linked vs. autosomal), trait allele frequency (a common or rare disease?), and the frequency of new mutation at the trait locus. Another important component of the genetic model is the penetrance of the trait allele. Knowing the penetrance of the disease allele is crucial because it specifies the probability that an unaffected individual is unaffected because he's a non-gene carrier or because he's a non-penetrant gene carrier. The frequency of </a:t>
            </a:r>
            <a:r>
              <a:rPr lang="en-GB" dirty="0" err="1"/>
              <a:t>phenocopies</a:t>
            </a:r>
            <a:r>
              <a:rPr lang="en-GB" dirty="0"/>
              <a:t> is an important component, too. </a:t>
            </a:r>
          </a:p>
          <a:p>
            <a:r>
              <a:rPr lang="en-GB" dirty="0"/>
              <a:t>Rough estimates of the disease allele frequency and penetrance can often be obtained from the literature or from computer databases, such as Online </a:t>
            </a:r>
            <a:r>
              <a:rPr lang="en-GB" dirty="0" err="1"/>
              <a:t>Mendelian</a:t>
            </a:r>
            <a:r>
              <a:rPr lang="en-GB" dirty="0"/>
              <a:t> Inheritance in Man (</a:t>
            </a:r>
            <a:r>
              <a:rPr lang="en-GB" dirty="0">
                <a:hlinkClick r:id="rId3"/>
              </a:rPr>
              <a:t>http://www.ncbi.nlm.nih.gov/omim/</a:t>
            </a:r>
            <a:r>
              <a:rPr lang="en-GB" dirty="0"/>
              <a:t>). Estimates of the rate of </a:t>
            </a:r>
            <a:r>
              <a:rPr lang="en-GB" dirty="0" err="1"/>
              <a:t>phenocopies</a:t>
            </a:r>
            <a:r>
              <a:rPr lang="en-GB" dirty="0"/>
              <a:t> and new mutation are frequently guesses, included as a nuisance parameter in some cases to allow for the fact that these can exist. Linkage analysis is relatively robust to modest misspecification of the disease allele frequency and penetrance, but misspecification of whether the disease is dominant or recessive can lead to incorrect conclusions of linkage or non-linkage.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9F4C10-5DA7-4663-A804-D75E92339A48}" type="slidenum">
              <a:rPr lang="en-US"/>
              <a:pPr>
                <a:defRPr/>
              </a:pPr>
              <a:t>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Different haplotypes can segregate in different families, different underlying mutations. But this does not affect linkage.</a:t>
            </a:r>
          </a:p>
          <a:p>
            <a:r>
              <a:rPr lang="en-GB" sz="1200" b="0" i="0" kern="1200" dirty="0" err="1">
                <a:solidFill>
                  <a:schemeClr val="tx1"/>
                </a:solidFill>
                <a:effectLst/>
                <a:latin typeface="Times New Roman" pitchFamily="18" charset="0"/>
                <a:ea typeface="+mn-ea"/>
                <a:cs typeface="+mn-cs"/>
              </a:rPr>
              <a:t>Blepharophimosis</a:t>
            </a:r>
            <a:r>
              <a:rPr lang="en-GB" sz="1200" b="0" i="0" kern="1200" dirty="0">
                <a:solidFill>
                  <a:schemeClr val="tx1"/>
                </a:solidFill>
                <a:effectLst/>
                <a:latin typeface="Times New Roman" pitchFamily="18" charset="0"/>
                <a:ea typeface="+mn-ea"/>
                <a:cs typeface="+mn-cs"/>
              </a:rPr>
              <a:t> Ptosis Epicanthus Inversus Syndrome. The physical signs of BPES include abnormally narrow eyelids horizontally. The upper eyelids droop. A vertical fold of skin might form from the lower eyelid up either side of the nose.</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noFill/>
          <a:ln w="12700" cap="flat">
            <a:solidFill>
              <a:schemeClr val="tx1"/>
            </a:solidFill>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7" tIns="47454" rIns="94907" bIns="47454"/>
          <a:lstStyle/>
          <a:p>
            <a:pPr>
              <a:spcBef>
                <a:spcPct val="0"/>
              </a:spcBef>
            </a:pPr>
            <a:endParaRPr lang="en-GB" sz="25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E5BF3F-D0ED-4B19-95EC-EE0B7E7C47C0}" type="slidenum">
              <a:rPr lang="en-US"/>
              <a:pPr>
                <a:defRPr/>
              </a:pPr>
              <a:t>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noFill/>
          <a:ln w="12700" cap="flat">
            <a:solidFill>
              <a:schemeClr val="tx1"/>
            </a:solidFill>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7" tIns="47454" rIns="94907" bIns="47454"/>
          <a:lstStyle/>
          <a:p>
            <a:pPr>
              <a:spcBef>
                <a:spcPct val="0"/>
              </a:spcBef>
            </a:pPr>
            <a:endParaRPr lang="en-GB" sz="25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Slide Number Placeholder 3"/>
          <p:cNvSpPr>
            <a:spLocks noGrp="1"/>
          </p:cNvSpPr>
          <p:nvPr>
            <p:ph type="sldNum" sz="quarter" idx="5"/>
          </p:nvPr>
        </p:nvSpPr>
        <p:spPr/>
        <p:txBody>
          <a:bodyPr/>
          <a:lstStyle/>
          <a:p>
            <a:pPr>
              <a:defRPr/>
            </a:pPr>
            <a:fld id="{525B5A4E-8781-4471-9FD4-62BF61B170F4}" type="slidenum">
              <a:rPr lang="en-GB" smtClean="0"/>
              <a:pPr>
                <a:defRPr/>
              </a:pPr>
              <a:t>77</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Slide Number Placeholder 3"/>
          <p:cNvSpPr>
            <a:spLocks noGrp="1"/>
          </p:cNvSpPr>
          <p:nvPr>
            <p:ph type="sldNum" sz="quarter" idx="5"/>
          </p:nvPr>
        </p:nvSpPr>
        <p:spPr/>
        <p:txBody>
          <a:bodyPr/>
          <a:lstStyle/>
          <a:p>
            <a:pPr>
              <a:defRPr/>
            </a:pPr>
            <a:fld id="{525B5A4E-8781-4471-9FD4-62BF61B170F4}" type="slidenum">
              <a:rPr lang="en-GB" smtClean="0"/>
              <a:pPr>
                <a:defRPr/>
              </a:pPr>
              <a:t>78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3664C5-7B56-4799-A149-D98974090B57}" type="slidenum">
              <a:rPr lang="en-US"/>
              <a:pPr>
                <a:defRPr/>
              </a:pPr>
              <a:t>7</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FD67B1-6E5B-4E9D-BCD9-CA44CB32C597}" type="slidenum">
              <a:rPr lang="en-US"/>
              <a:pPr>
                <a:defRPr/>
              </a:pPr>
              <a:t>8</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073A21-0AB1-41A6-A65F-2A76924A1EB4}" type="slidenum">
              <a:rPr lang="en-US"/>
              <a:pPr>
                <a:defRPr/>
              </a:pPr>
              <a:t>9</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4"/>
          </p:nvPr>
        </p:nvSpPr>
        <p:spPr bwMode="auto">
          <a:xfrm>
            <a:off x="7239000" y="6478712"/>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5B96CFB7-CD7D-48CF-9635-8454AD91D925}" type="slidenum">
              <a:rPr lang="en-US"/>
              <a:pPr>
                <a:defRPr/>
              </a:pPr>
              <a:t>‹#›</a:t>
            </a:fld>
            <a:endParaRPr lang="en-US"/>
          </a:p>
        </p:txBody>
      </p:sp>
    </p:spTree>
    <p:extLst>
      <p:ext uri="{BB962C8B-B14F-4D97-AF65-F5344CB8AC3E}">
        <p14:creationId xmlns:p14="http://schemas.microsoft.com/office/powerpoint/2010/main" val="30419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3BA5E-7EE1-4E43-9F47-A5B238628CD7}" type="slidenum">
              <a:rPr lang="en-US"/>
              <a:pPr>
                <a:defRPr/>
              </a:pPr>
              <a:t>‹#›</a:t>
            </a:fld>
            <a:endParaRPr lang="en-US"/>
          </a:p>
        </p:txBody>
      </p:sp>
    </p:spTree>
    <p:extLst>
      <p:ext uri="{BB962C8B-B14F-4D97-AF65-F5344CB8AC3E}">
        <p14:creationId xmlns:p14="http://schemas.microsoft.com/office/powerpoint/2010/main" val="161612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A30E00-42F6-4E5E-91DA-6A7C51674B0E}" type="slidenum">
              <a:rPr lang="en-US"/>
              <a:pPr>
                <a:defRPr/>
              </a:pPr>
              <a:t>‹#›</a:t>
            </a:fld>
            <a:endParaRPr lang="en-US"/>
          </a:p>
        </p:txBody>
      </p:sp>
    </p:spTree>
    <p:extLst>
      <p:ext uri="{BB962C8B-B14F-4D97-AF65-F5344CB8AC3E}">
        <p14:creationId xmlns:p14="http://schemas.microsoft.com/office/powerpoint/2010/main" val="1360052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ED8294-94FC-4E55-8048-8D24A45B05DD}" type="slidenum">
              <a:rPr lang="en-US"/>
              <a:pPr>
                <a:defRPr/>
              </a:pPr>
              <a:t>‹#›</a:t>
            </a:fld>
            <a:endParaRPr lang="en-US"/>
          </a:p>
        </p:txBody>
      </p:sp>
    </p:spTree>
    <p:extLst>
      <p:ext uri="{BB962C8B-B14F-4D97-AF65-F5344CB8AC3E}">
        <p14:creationId xmlns:p14="http://schemas.microsoft.com/office/powerpoint/2010/main" val="268225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4"/>
          </p:nvPr>
        </p:nvSpPr>
        <p:spPr bwMode="auto">
          <a:xfrm>
            <a:off x="7239000" y="6478712"/>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5B96CFB7-CD7D-48CF-9635-8454AD91D925}" type="slidenum">
              <a:rPr lang="en-US"/>
              <a:pPr>
                <a:defRPr/>
              </a:pPr>
              <a:t>‹#›</a:t>
            </a:fld>
            <a:endParaRPr lang="en-US"/>
          </a:p>
        </p:txBody>
      </p:sp>
    </p:spTree>
    <p:extLst>
      <p:ext uri="{BB962C8B-B14F-4D97-AF65-F5344CB8AC3E}">
        <p14:creationId xmlns:p14="http://schemas.microsoft.com/office/powerpoint/2010/main" val="122625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3C0EB6-68E8-4278-A31A-8AF18864EBA1}" type="slidenum">
              <a:rPr lang="en-US"/>
              <a:pPr>
                <a:defRPr/>
              </a:pPr>
              <a:t>‹#›</a:t>
            </a:fld>
            <a:endParaRPr lang="en-US"/>
          </a:p>
        </p:txBody>
      </p:sp>
    </p:spTree>
    <p:extLst>
      <p:ext uri="{BB962C8B-B14F-4D97-AF65-F5344CB8AC3E}">
        <p14:creationId xmlns:p14="http://schemas.microsoft.com/office/powerpoint/2010/main" val="283340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CEA676-A316-41B3-B65B-92681DF45F8C}" type="slidenum">
              <a:rPr lang="en-US"/>
              <a:pPr>
                <a:defRPr/>
              </a:pPr>
              <a:t>‹#›</a:t>
            </a:fld>
            <a:endParaRPr lang="en-US"/>
          </a:p>
        </p:txBody>
      </p:sp>
    </p:spTree>
    <p:extLst>
      <p:ext uri="{BB962C8B-B14F-4D97-AF65-F5344CB8AC3E}">
        <p14:creationId xmlns:p14="http://schemas.microsoft.com/office/powerpoint/2010/main" val="217663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E0EF29-A2CB-4E30-80C2-7EB7CE56858B}" type="slidenum">
              <a:rPr lang="en-US"/>
              <a:pPr>
                <a:defRPr/>
              </a:pPr>
              <a:t>‹#›</a:t>
            </a:fld>
            <a:endParaRPr lang="en-US"/>
          </a:p>
        </p:txBody>
      </p:sp>
    </p:spTree>
    <p:extLst>
      <p:ext uri="{BB962C8B-B14F-4D97-AF65-F5344CB8AC3E}">
        <p14:creationId xmlns:p14="http://schemas.microsoft.com/office/powerpoint/2010/main" val="272837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058B0A-AB90-4899-9202-B6B325BA173A}" type="slidenum">
              <a:rPr lang="en-US"/>
              <a:pPr>
                <a:defRPr/>
              </a:pPr>
              <a:t>‹#›</a:t>
            </a:fld>
            <a:endParaRPr lang="en-US"/>
          </a:p>
        </p:txBody>
      </p:sp>
    </p:spTree>
    <p:extLst>
      <p:ext uri="{BB962C8B-B14F-4D97-AF65-F5344CB8AC3E}">
        <p14:creationId xmlns:p14="http://schemas.microsoft.com/office/powerpoint/2010/main" val="222512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FAB3F4-217E-4B10-8B87-0FB48582DBB7}" type="slidenum">
              <a:rPr lang="en-US"/>
              <a:pPr>
                <a:defRPr/>
              </a:pPr>
              <a:t>‹#›</a:t>
            </a:fld>
            <a:endParaRPr lang="en-US"/>
          </a:p>
        </p:txBody>
      </p:sp>
    </p:spTree>
    <p:extLst>
      <p:ext uri="{BB962C8B-B14F-4D97-AF65-F5344CB8AC3E}">
        <p14:creationId xmlns:p14="http://schemas.microsoft.com/office/powerpoint/2010/main" val="156652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C7C6F6-0FE7-4481-B9B6-DBE8C118A2CE}" type="slidenum">
              <a:rPr lang="en-US"/>
              <a:pPr>
                <a:defRPr/>
              </a:pPr>
              <a:t>‹#›</a:t>
            </a:fld>
            <a:endParaRPr lang="en-US"/>
          </a:p>
        </p:txBody>
      </p:sp>
    </p:spTree>
    <p:extLst>
      <p:ext uri="{BB962C8B-B14F-4D97-AF65-F5344CB8AC3E}">
        <p14:creationId xmlns:p14="http://schemas.microsoft.com/office/powerpoint/2010/main" val="169964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2001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B0D65E-1530-4B5C-BCF9-C2DD0C30E3FE}" type="slidenum">
              <a:rPr lang="en-US"/>
              <a:pPr>
                <a:defRPr/>
              </a:pPr>
              <a:t>‹#›</a:t>
            </a:fld>
            <a:endParaRPr lang="en-US"/>
          </a:p>
        </p:txBody>
      </p:sp>
    </p:spTree>
    <p:extLst>
      <p:ext uri="{BB962C8B-B14F-4D97-AF65-F5344CB8AC3E}">
        <p14:creationId xmlns:p14="http://schemas.microsoft.com/office/powerpoint/2010/main" val="34615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505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r>
              <a:rPr lang="en-US"/>
              <a:t>November 2001</a:t>
            </a:r>
          </a:p>
        </p:txBody>
      </p:sp>
      <p:sp>
        <p:nvSpPr>
          <p:cNvPr id="1029" name="Rectangle 5"/>
          <p:cNvSpPr>
            <a:spLocks noGrp="1" noChangeArrowheads="1"/>
          </p:cNvSpPr>
          <p:nvPr>
            <p:ph type="ftr" sz="quarter" idx="3"/>
          </p:nvPr>
        </p:nvSpPr>
        <p:spPr bwMode="auto">
          <a:xfrm>
            <a:off x="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239000" y="6478712"/>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5B96CFB7-CD7D-48CF-9635-8454AD91D9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w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3.xml"/><Relationship Id="rId7" Type="http://schemas.openxmlformats.org/officeDocument/2006/relationships/image" Target="../media/image24.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3.wmf"/><Relationship Id="rId4" Type="http://schemas.openxmlformats.org/officeDocument/2006/relationships/oleObject" Target="../embeddings/oleObject3.bin"/><Relationship Id="rId9" Type="http://schemas.openxmlformats.org/officeDocument/2006/relationships/image" Target="../media/image25.w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6.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embeddings/oleObject7.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00215"/>
            <a:ext cx="7772400" cy="1900237"/>
          </a:xfrm>
        </p:spPr>
        <p:txBody>
          <a:bodyPr/>
          <a:lstStyle/>
          <a:p>
            <a:pPr eaLnBrk="1" hangingPunct="1"/>
            <a:r>
              <a:rPr lang="en-GB" sz="3200" dirty="0"/>
              <a:t>BIOL0021</a:t>
            </a:r>
            <a:br>
              <a:rPr lang="en-GB" sz="3200" dirty="0"/>
            </a:br>
            <a:r>
              <a:rPr lang="en-GB" sz="3200" dirty="0"/>
              <a:t>Advanced Human Genetics (1):</a:t>
            </a:r>
            <a:br>
              <a:rPr lang="en-GB" sz="3200" dirty="0"/>
            </a:br>
            <a:r>
              <a:rPr lang="en-GB" sz="3200" dirty="0"/>
              <a:t>Research Principles</a:t>
            </a:r>
          </a:p>
        </p:txBody>
      </p:sp>
      <p:sp>
        <p:nvSpPr>
          <p:cNvPr id="7171" name="Rectangle 3"/>
          <p:cNvSpPr>
            <a:spLocks noGrp="1" noChangeArrowheads="1"/>
          </p:cNvSpPr>
          <p:nvPr>
            <p:ph type="subTitle" idx="1"/>
          </p:nvPr>
        </p:nvSpPr>
        <p:spPr>
          <a:xfrm>
            <a:off x="1371600" y="3886200"/>
            <a:ext cx="6400800" cy="2063080"/>
          </a:xfrm>
        </p:spPr>
        <p:txBody>
          <a:bodyPr rtlCol="0">
            <a:normAutofit fontScale="62500" lnSpcReduction="20000"/>
          </a:bodyPr>
          <a:lstStyle/>
          <a:p>
            <a:pPr eaLnBrk="1" fontAlgn="auto" hangingPunct="1">
              <a:spcAft>
                <a:spcPts val="0"/>
              </a:spcAft>
              <a:defRPr/>
            </a:pPr>
            <a:r>
              <a:rPr lang="en-GB" sz="5700" dirty="0">
                <a:solidFill>
                  <a:schemeClr val="tx1"/>
                </a:solidFill>
              </a:rPr>
              <a:t>Linkage Mapping</a:t>
            </a:r>
          </a:p>
          <a:p>
            <a:pPr eaLnBrk="1" fontAlgn="auto" hangingPunct="1">
              <a:spcAft>
                <a:spcPts val="0"/>
              </a:spcAft>
              <a:defRPr/>
            </a:pPr>
            <a:endParaRPr lang="en-GB" dirty="0"/>
          </a:p>
          <a:p>
            <a:pPr eaLnBrk="1" fontAlgn="auto" hangingPunct="1">
              <a:spcAft>
                <a:spcPts val="0"/>
              </a:spcAft>
              <a:defRPr/>
            </a:pPr>
            <a:r>
              <a:rPr lang="en-GB" dirty="0"/>
              <a:t>2020-2021</a:t>
            </a:r>
          </a:p>
          <a:p>
            <a:pPr eaLnBrk="1" fontAlgn="auto" hangingPunct="1">
              <a:spcAft>
                <a:spcPts val="0"/>
              </a:spcAft>
              <a:defRPr/>
            </a:pPr>
            <a:endParaRPr lang="en-GB" dirty="0"/>
          </a:p>
          <a:p>
            <a:pPr eaLnBrk="1" fontAlgn="auto" hangingPunct="1">
              <a:spcAft>
                <a:spcPts val="0"/>
              </a:spcAft>
              <a:defRPr/>
            </a:pPr>
            <a:r>
              <a:rPr lang="en-GB" dirty="0">
                <a:solidFill>
                  <a:schemeClr val="tx1"/>
                </a:solidFill>
              </a:rPr>
              <a:t>David Curtis</a:t>
            </a:r>
          </a:p>
          <a:p>
            <a:pPr eaLnBrk="1" fontAlgn="auto" hangingPunct="1">
              <a:spcAft>
                <a:spcPts val="0"/>
              </a:spcAft>
              <a:defRPr/>
            </a:pPr>
            <a:r>
              <a:rPr lang="en-GB" dirty="0" err="1">
                <a:solidFill>
                  <a:schemeClr val="accent2"/>
                </a:solidFill>
              </a:rPr>
              <a:t>d.curtis@ucl.ac.uk</a:t>
            </a:r>
            <a:r>
              <a:rPr lang="en-GB" dirty="0">
                <a:solidFill>
                  <a:schemeClr val="accent2"/>
                </a:solidFill>
              </a:rPr>
              <a:t> </a:t>
            </a:r>
          </a:p>
        </p:txBody>
      </p:sp>
    </p:spTree>
    <p:extLst>
      <p:ext uri="{BB962C8B-B14F-4D97-AF65-F5344CB8AC3E}">
        <p14:creationId xmlns:p14="http://schemas.microsoft.com/office/powerpoint/2010/main" val="143481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67238" y="609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43" name="Line 3"/>
          <p:cNvSpPr>
            <a:spLocks noChangeShapeType="1"/>
          </p:cNvSpPr>
          <p:nvPr/>
        </p:nvSpPr>
        <p:spPr bwMode="auto">
          <a:xfrm>
            <a:off x="4567238" y="762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44" name="Line 4"/>
          <p:cNvSpPr>
            <a:spLocks noChangeShapeType="1"/>
          </p:cNvSpPr>
          <p:nvPr/>
        </p:nvSpPr>
        <p:spPr bwMode="auto">
          <a:xfrm>
            <a:off x="4567238" y="914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45" name="Line 5"/>
          <p:cNvSpPr>
            <a:spLocks noChangeShapeType="1"/>
          </p:cNvSpPr>
          <p:nvPr/>
        </p:nvSpPr>
        <p:spPr bwMode="auto">
          <a:xfrm>
            <a:off x="4567238" y="1066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46" name="Line 6"/>
          <p:cNvSpPr>
            <a:spLocks noChangeShapeType="1"/>
          </p:cNvSpPr>
          <p:nvPr/>
        </p:nvSpPr>
        <p:spPr bwMode="auto">
          <a:xfrm>
            <a:off x="4567238" y="1219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47" name="Line 7"/>
          <p:cNvSpPr>
            <a:spLocks noChangeShapeType="1"/>
          </p:cNvSpPr>
          <p:nvPr/>
        </p:nvSpPr>
        <p:spPr bwMode="auto">
          <a:xfrm>
            <a:off x="4567238" y="1371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48" name="Line 8"/>
          <p:cNvSpPr>
            <a:spLocks noChangeShapeType="1"/>
          </p:cNvSpPr>
          <p:nvPr/>
        </p:nvSpPr>
        <p:spPr bwMode="auto">
          <a:xfrm>
            <a:off x="4567238" y="1524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49" name="Line 9"/>
          <p:cNvSpPr>
            <a:spLocks noChangeShapeType="1"/>
          </p:cNvSpPr>
          <p:nvPr/>
        </p:nvSpPr>
        <p:spPr bwMode="auto">
          <a:xfrm>
            <a:off x="4567238" y="1676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0" name="Line 10"/>
          <p:cNvSpPr>
            <a:spLocks noChangeShapeType="1"/>
          </p:cNvSpPr>
          <p:nvPr/>
        </p:nvSpPr>
        <p:spPr bwMode="auto">
          <a:xfrm>
            <a:off x="4567238" y="1828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1" name="Line 11"/>
          <p:cNvSpPr>
            <a:spLocks noChangeShapeType="1"/>
          </p:cNvSpPr>
          <p:nvPr/>
        </p:nvSpPr>
        <p:spPr bwMode="auto">
          <a:xfrm>
            <a:off x="4567238" y="1981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2" name="Line 12"/>
          <p:cNvSpPr>
            <a:spLocks noChangeShapeType="1"/>
          </p:cNvSpPr>
          <p:nvPr/>
        </p:nvSpPr>
        <p:spPr bwMode="auto">
          <a:xfrm>
            <a:off x="4567238" y="2133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3" name="Line 13"/>
          <p:cNvSpPr>
            <a:spLocks noChangeShapeType="1"/>
          </p:cNvSpPr>
          <p:nvPr/>
        </p:nvSpPr>
        <p:spPr bwMode="auto">
          <a:xfrm>
            <a:off x="4567238" y="2286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4" name="Line 14"/>
          <p:cNvSpPr>
            <a:spLocks noChangeShapeType="1"/>
          </p:cNvSpPr>
          <p:nvPr/>
        </p:nvSpPr>
        <p:spPr bwMode="auto">
          <a:xfrm>
            <a:off x="4567238" y="2438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5" name="Line 15"/>
          <p:cNvSpPr>
            <a:spLocks noChangeShapeType="1"/>
          </p:cNvSpPr>
          <p:nvPr/>
        </p:nvSpPr>
        <p:spPr bwMode="auto">
          <a:xfrm>
            <a:off x="4567238" y="2590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6" name="Line 16"/>
          <p:cNvSpPr>
            <a:spLocks noChangeShapeType="1"/>
          </p:cNvSpPr>
          <p:nvPr/>
        </p:nvSpPr>
        <p:spPr bwMode="auto">
          <a:xfrm>
            <a:off x="4567238" y="2743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7" name="Line 17"/>
          <p:cNvSpPr>
            <a:spLocks noChangeShapeType="1"/>
          </p:cNvSpPr>
          <p:nvPr/>
        </p:nvSpPr>
        <p:spPr bwMode="auto">
          <a:xfrm>
            <a:off x="4567238" y="2895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8" name="Line 18"/>
          <p:cNvSpPr>
            <a:spLocks noChangeShapeType="1"/>
          </p:cNvSpPr>
          <p:nvPr/>
        </p:nvSpPr>
        <p:spPr bwMode="auto">
          <a:xfrm>
            <a:off x="4567238" y="3048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59" name="Line 19"/>
          <p:cNvSpPr>
            <a:spLocks noChangeShapeType="1"/>
          </p:cNvSpPr>
          <p:nvPr/>
        </p:nvSpPr>
        <p:spPr bwMode="auto">
          <a:xfrm>
            <a:off x="4567238" y="3200400"/>
            <a:ext cx="406400" cy="0"/>
          </a:xfrm>
          <a:prstGeom prst="line">
            <a:avLst/>
          </a:prstGeom>
          <a:noFill/>
          <a:ln w="57150">
            <a:solidFill>
              <a:srgbClr val="1F2CE4"/>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60" name="Freeform 20"/>
          <p:cNvSpPr>
            <a:spLocks/>
          </p:cNvSpPr>
          <p:nvPr/>
        </p:nvSpPr>
        <p:spPr bwMode="auto">
          <a:xfrm rot="128408" flipV="1">
            <a:off x="5057775" y="342900"/>
            <a:ext cx="395288" cy="3060700"/>
          </a:xfrm>
          <a:custGeom>
            <a:avLst/>
            <a:gdLst>
              <a:gd name="T0" fmla="*/ 2147483647 w 287"/>
              <a:gd name="T1" fmla="*/ 2147483647 h 1227"/>
              <a:gd name="T2" fmla="*/ 2147483647 w 287"/>
              <a:gd name="T3" fmla="*/ 2147483647 h 1227"/>
              <a:gd name="T4" fmla="*/ 2147483647 w 287"/>
              <a:gd name="T5" fmla="*/ 2147483647 h 1227"/>
              <a:gd name="T6" fmla="*/ 2147483647 w 287"/>
              <a:gd name="T7" fmla="*/ 2147483647 h 1227"/>
              <a:gd name="T8" fmla="*/ 2147483647 w 287"/>
              <a:gd name="T9" fmla="*/ 2147483647 h 1227"/>
              <a:gd name="T10" fmla="*/ 2147483647 w 287"/>
              <a:gd name="T11" fmla="*/ 2147483647 h 1227"/>
              <a:gd name="T12" fmla="*/ 2147483647 w 287"/>
              <a:gd name="T13" fmla="*/ 2147483647 h 1227"/>
              <a:gd name="T14" fmla="*/ 2147483647 w 287"/>
              <a:gd name="T15" fmla="*/ 2147483647 h 1227"/>
              <a:gd name="T16" fmla="*/ 2147483647 w 287"/>
              <a:gd name="T17" fmla="*/ 2147483647 h 1227"/>
              <a:gd name="T18" fmla="*/ 2147483647 w 287"/>
              <a:gd name="T19" fmla="*/ 2147483647 h 1227"/>
              <a:gd name="T20" fmla="*/ 2147483647 w 287"/>
              <a:gd name="T21" fmla="*/ 2147483647 h 1227"/>
              <a:gd name="T22" fmla="*/ 2147483647 w 287"/>
              <a:gd name="T23" fmla="*/ 2147483647 h 1227"/>
              <a:gd name="T24" fmla="*/ 2147483647 w 287"/>
              <a:gd name="T25" fmla="*/ 2147483647 h 1227"/>
              <a:gd name="T26" fmla="*/ 2147483647 w 287"/>
              <a:gd name="T27" fmla="*/ 2147483647 h 1227"/>
              <a:gd name="T28" fmla="*/ 2147483647 w 287"/>
              <a:gd name="T29" fmla="*/ 2147483647 h 1227"/>
              <a:gd name="T30" fmla="*/ 2147483647 w 287"/>
              <a:gd name="T31" fmla="*/ 2147483647 h 1227"/>
              <a:gd name="T32" fmla="*/ 2147483647 w 287"/>
              <a:gd name="T33" fmla="*/ 2147483647 h 1227"/>
              <a:gd name="T34" fmla="*/ 2147483647 w 287"/>
              <a:gd name="T35" fmla="*/ 2147483647 h 1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1227"/>
              <a:gd name="T56" fmla="*/ 287 w 287"/>
              <a:gd name="T57" fmla="*/ 1227 h 1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1227">
                <a:moveTo>
                  <a:pt x="174" y="37"/>
                </a:moveTo>
                <a:cubicBezTo>
                  <a:pt x="145" y="40"/>
                  <a:pt x="111" y="31"/>
                  <a:pt x="88" y="48"/>
                </a:cubicBezTo>
                <a:cubicBezTo>
                  <a:pt x="69" y="60"/>
                  <a:pt x="67" y="112"/>
                  <a:pt x="67" y="112"/>
                </a:cubicBezTo>
                <a:cubicBezTo>
                  <a:pt x="54" y="229"/>
                  <a:pt x="38" y="309"/>
                  <a:pt x="56" y="432"/>
                </a:cubicBezTo>
                <a:cubicBezTo>
                  <a:pt x="60" y="465"/>
                  <a:pt x="77" y="495"/>
                  <a:pt x="88" y="528"/>
                </a:cubicBezTo>
                <a:cubicBezTo>
                  <a:pt x="76" y="575"/>
                  <a:pt x="60" y="619"/>
                  <a:pt x="46" y="666"/>
                </a:cubicBezTo>
                <a:cubicBezTo>
                  <a:pt x="33" y="813"/>
                  <a:pt x="20" y="900"/>
                  <a:pt x="14" y="1061"/>
                </a:cubicBezTo>
                <a:cubicBezTo>
                  <a:pt x="17" y="1095"/>
                  <a:pt x="0" y="1166"/>
                  <a:pt x="46" y="1189"/>
                </a:cubicBezTo>
                <a:cubicBezTo>
                  <a:pt x="66" y="1198"/>
                  <a:pt x="88" y="1202"/>
                  <a:pt x="110" y="1210"/>
                </a:cubicBezTo>
                <a:cubicBezTo>
                  <a:pt x="120" y="1213"/>
                  <a:pt x="142" y="1221"/>
                  <a:pt x="142" y="1221"/>
                </a:cubicBezTo>
                <a:cubicBezTo>
                  <a:pt x="253" y="1184"/>
                  <a:pt x="180" y="1227"/>
                  <a:pt x="216" y="1168"/>
                </a:cubicBezTo>
                <a:cubicBezTo>
                  <a:pt x="221" y="1159"/>
                  <a:pt x="230" y="1153"/>
                  <a:pt x="238" y="1146"/>
                </a:cubicBezTo>
                <a:cubicBezTo>
                  <a:pt x="279" y="935"/>
                  <a:pt x="266" y="1042"/>
                  <a:pt x="248" y="688"/>
                </a:cubicBezTo>
                <a:cubicBezTo>
                  <a:pt x="246" y="650"/>
                  <a:pt x="216" y="581"/>
                  <a:pt x="216" y="581"/>
                </a:cubicBezTo>
                <a:cubicBezTo>
                  <a:pt x="226" y="528"/>
                  <a:pt x="242" y="482"/>
                  <a:pt x="259" y="432"/>
                </a:cubicBezTo>
                <a:cubicBezTo>
                  <a:pt x="262" y="421"/>
                  <a:pt x="270" y="400"/>
                  <a:pt x="270" y="400"/>
                </a:cubicBezTo>
                <a:cubicBezTo>
                  <a:pt x="278" y="260"/>
                  <a:pt x="287" y="237"/>
                  <a:pt x="270" y="112"/>
                </a:cubicBezTo>
                <a:cubicBezTo>
                  <a:pt x="265" y="80"/>
                  <a:pt x="207" y="0"/>
                  <a:pt x="174" y="37"/>
                </a:cubicBezTo>
                <a:close/>
              </a:path>
            </a:pathLst>
          </a:custGeom>
          <a:solidFill>
            <a:srgbClr val="1F2CE4"/>
          </a:solidFill>
          <a:ln w="9525">
            <a:solidFill>
              <a:schemeClr val="tx1"/>
            </a:solidFill>
            <a:round/>
            <a:headEnd/>
            <a:tailEnd/>
          </a:ln>
        </p:spPr>
        <p:txBody>
          <a:bodyPr wrap="none" anchor="ctr"/>
          <a:lstStyle/>
          <a:p>
            <a:endParaRPr lang="en-GB"/>
          </a:p>
        </p:txBody>
      </p:sp>
      <p:sp>
        <p:nvSpPr>
          <p:cNvPr id="10261" name="Line 21"/>
          <p:cNvSpPr>
            <a:spLocks noChangeShapeType="1"/>
          </p:cNvSpPr>
          <p:nvPr/>
        </p:nvSpPr>
        <p:spPr bwMode="auto">
          <a:xfrm>
            <a:off x="4562475" y="465138"/>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62" name="Line 23"/>
          <p:cNvSpPr>
            <a:spLocks noChangeShapeType="1"/>
          </p:cNvSpPr>
          <p:nvPr/>
        </p:nvSpPr>
        <p:spPr bwMode="auto">
          <a:xfrm>
            <a:off x="5480050" y="2606675"/>
            <a:ext cx="779463" cy="0"/>
          </a:xfrm>
          <a:prstGeom prst="line">
            <a:avLst/>
          </a:prstGeom>
          <a:noFill/>
          <a:ln w="47625">
            <a:solidFill>
              <a:srgbClr val="FF1919"/>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30744" name="Text Box 24"/>
          <p:cNvSpPr txBox="1">
            <a:spLocks noChangeArrowheads="1"/>
          </p:cNvSpPr>
          <p:nvPr/>
        </p:nvSpPr>
        <p:spPr bwMode="auto">
          <a:xfrm>
            <a:off x="6284913" y="2382838"/>
            <a:ext cx="1851025"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Disease gene</a:t>
            </a:r>
          </a:p>
        </p:txBody>
      </p:sp>
      <p:sp>
        <p:nvSpPr>
          <p:cNvPr id="10264" name="Rectangle 26"/>
          <p:cNvSpPr>
            <a:spLocks noChangeArrowheads="1"/>
          </p:cNvSpPr>
          <p:nvPr/>
        </p:nvSpPr>
        <p:spPr bwMode="auto">
          <a:xfrm>
            <a:off x="4545013" y="3903663"/>
            <a:ext cx="228600" cy="228600"/>
          </a:xfrm>
          <a:prstGeom prst="rect">
            <a:avLst/>
          </a:prstGeom>
          <a:solidFill>
            <a:schemeClr val="tx1"/>
          </a:solidFill>
          <a:ln w="28575">
            <a:solidFill>
              <a:schemeClr val="tx1"/>
            </a:solidFill>
            <a:miter lim="800000"/>
            <a:headEnd/>
            <a:tailEnd/>
          </a:ln>
        </p:spPr>
        <p:txBody>
          <a:bodyPr wrap="none" anchor="ctr"/>
          <a:lstStyle/>
          <a:p>
            <a:pPr algn="ctr"/>
            <a:endParaRPr lang="en-US">
              <a:solidFill>
                <a:schemeClr val="bg2"/>
              </a:solidFill>
              <a:latin typeface="Calibri" pitchFamily="34" charset="0"/>
              <a:cs typeface="Calibri" pitchFamily="34" charset="0"/>
            </a:endParaRPr>
          </a:p>
        </p:txBody>
      </p:sp>
      <p:sp>
        <p:nvSpPr>
          <p:cNvPr id="10265" name="Oval 27"/>
          <p:cNvSpPr>
            <a:spLocks noChangeArrowheads="1"/>
          </p:cNvSpPr>
          <p:nvPr/>
        </p:nvSpPr>
        <p:spPr bwMode="auto">
          <a:xfrm>
            <a:off x="5156200" y="39036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266" name="Line 28"/>
          <p:cNvSpPr>
            <a:spLocks noChangeShapeType="1"/>
          </p:cNvSpPr>
          <p:nvPr/>
        </p:nvSpPr>
        <p:spPr bwMode="auto">
          <a:xfrm flipV="1">
            <a:off x="2474913" y="4322763"/>
            <a:ext cx="4376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67" name="Line 29"/>
          <p:cNvSpPr>
            <a:spLocks noChangeShapeType="1"/>
          </p:cNvSpPr>
          <p:nvPr/>
        </p:nvSpPr>
        <p:spPr bwMode="auto">
          <a:xfrm>
            <a:off x="4773613" y="40179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68" name="Line 30"/>
          <p:cNvSpPr>
            <a:spLocks noChangeShapeType="1"/>
          </p:cNvSpPr>
          <p:nvPr/>
        </p:nvSpPr>
        <p:spPr bwMode="auto">
          <a:xfrm>
            <a:off x="4951413" y="40179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69" name="Line 31"/>
          <p:cNvSpPr>
            <a:spLocks noChangeShapeType="1"/>
          </p:cNvSpPr>
          <p:nvPr/>
        </p:nvSpPr>
        <p:spPr bwMode="auto">
          <a:xfrm>
            <a:off x="2474913"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70" name="Line 32"/>
          <p:cNvSpPr>
            <a:spLocks noChangeShapeType="1"/>
          </p:cNvSpPr>
          <p:nvPr/>
        </p:nvSpPr>
        <p:spPr bwMode="auto">
          <a:xfrm>
            <a:off x="353060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71" name="Line 33"/>
          <p:cNvSpPr>
            <a:spLocks noChangeShapeType="1"/>
          </p:cNvSpPr>
          <p:nvPr/>
        </p:nvSpPr>
        <p:spPr bwMode="auto">
          <a:xfrm>
            <a:off x="5303838"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72" name="Line 34"/>
          <p:cNvSpPr>
            <a:spLocks noChangeShapeType="1"/>
          </p:cNvSpPr>
          <p:nvPr/>
        </p:nvSpPr>
        <p:spPr bwMode="auto">
          <a:xfrm>
            <a:off x="469265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73" name="Rectangle 35"/>
          <p:cNvSpPr>
            <a:spLocks noChangeArrowheads="1"/>
          </p:cNvSpPr>
          <p:nvPr/>
        </p:nvSpPr>
        <p:spPr bwMode="auto">
          <a:xfrm>
            <a:off x="1763713"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274" name="Oval 36"/>
          <p:cNvSpPr>
            <a:spLocks noChangeArrowheads="1"/>
          </p:cNvSpPr>
          <p:nvPr/>
        </p:nvSpPr>
        <p:spPr bwMode="auto">
          <a:xfrm>
            <a:off x="342900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275" name="Rectangle 37"/>
          <p:cNvSpPr>
            <a:spLocks noChangeArrowheads="1"/>
          </p:cNvSpPr>
          <p:nvPr/>
        </p:nvSpPr>
        <p:spPr bwMode="auto">
          <a:xfrm>
            <a:off x="4578350" y="46148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0276" name="Line 38"/>
          <p:cNvSpPr>
            <a:spLocks noChangeShapeType="1"/>
          </p:cNvSpPr>
          <p:nvPr/>
        </p:nvSpPr>
        <p:spPr bwMode="auto">
          <a:xfrm>
            <a:off x="5418138"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77" name="Oval 39"/>
          <p:cNvSpPr>
            <a:spLocks noChangeArrowheads="1"/>
          </p:cNvSpPr>
          <p:nvPr/>
        </p:nvSpPr>
        <p:spPr bwMode="auto">
          <a:xfrm>
            <a:off x="5811838"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278" name="Oval 40"/>
          <p:cNvSpPr>
            <a:spLocks noChangeArrowheads="1"/>
          </p:cNvSpPr>
          <p:nvPr/>
        </p:nvSpPr>
        <p:spPr bwMode="auto">
          <a:xfrm>
            <a:off x="2373313" y="46275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0279" name="Rectangle 41"/>
          <p:cNvSpPr>
            <a:spLocks noChangeArrowheads="1"/>
          </p:cNvSpPr>
          <p:nvPr/>
        </p:nvSpPr>
        <p:spPr bwMode="auto">
          <a:xfrm>
            <a:off x="2819400"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280" name="Oval 42"/>
          <p:cNvSpPr>
            <a:spLocks noChangeArrowheads="1"/>
          </p:cNvSpPr>
          <p:nvPr/>
        </p:nvSpPr>
        <p:spPr bwMode="auto">
          <a:xfrm>
            <a:off x="396875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281" name="Line 43"/>
          <p:cNvSpPr>
            <a:spLocks noChangeShapeType="1"/>
          </p:cNvSpPr>
          <p:nvPr/>
        </p:nvSpPr>
        <p:spPr bwMode="auto">
          <a:xfrm>
            <a:off x="1992313"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82" name="Line 44"/>
          <p:cNvSpPr>
            <a:spLocks noChangeShapeType="1"/>
          </p:cNvSpPr>
          <p:nvPr/>
        </p:nvSpPr>
        <p:spPr bwMode="auto">
          <a:xfrm>
            <a:off x="304800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83" name="Line 45"/>
          <p:cNvSpPr>
            <a:spLocks noChangeShapeType="1"/>
          </p:cNvSpPr>
          <p:nvPr/>
        </p:nvSpPr>
        <p:spPr bwMode="auto">
          <a:xfrm>
            <a:off x="419735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84" name="Line 46"/>
          <p:cNvSpPr>
            <a:spLocks noChangeShapeType="1"/>
          </p:cNvSpPr>
          <p:nvPr/>
        </p:nvSpPr>
        <p:spPr bwMode="auto">
          <a:xfrm>
            <a:off x="2182813"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85" name="Line 47"/>
          <p:cNvSpPr>
            <a:spLocks noChangeShapeType="1"/>
          </p:cNvSpPr>
          <p:nvPr/>
        </p:nvSpPr>
        <p:spPr bwMode="auto">
          <a:xfrm>
            <a:off x="438785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86" name="Line 48"/>
          <p:cNvSpPr>
            <a:spLocks noChangeShapeType="1"/>
          </p:cNvSpPr>
          <p:nvPr/>
        </p:nvSpPr>
        <p:spPr bwMode="auto">
          <a:xfrm>
            <a:off x="322580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87" name="Line 49"/>
          <p:cNvSpPr>
            <a:spLocks noChangeShapeType="1"/>
          </p:cNvSpPr>
          <p:nvPr/>
        </p:nvSpPr>
        <p:spPr bwMode="auto">
          <a:xfrm>
            <a:off x="5595938" y="4729163"/>
            <a:ext cx="0" cy="841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88" name="Line 50"/>
          <p:cNvSpPr>
            <a:spLocks noChangeShapeType="1"/>
          </p:cNvSpPr>
          <p:nvPr/>
        </p:nvSpPr>
        <p:spPr bwMode="auto">
          <a:xfrm>
            <a:off x="1865313" y="52498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89" name="Line 51"/>
          <p:cNvSpPr>
            <a:spLocks noChangeShapeType="1"/>
          </p:cNvSpPr>
          <p:nvPr/>
        </p:nvSpPr>
        <p:spPr bwMode="auto">
          <a:xfrm>
            <a:off x="405765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90" name="Line 52"/>
          <p:cNvSpPr>
            <a:spLocks noChangeShapeType="1"/>
          </p:cNvSpPr>
          <p:nvPr/>
        </p:nvSpPr>
        <p:spPr bwMode="auto">
          <a:xfrm>
            <a:off x="292100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91" name="Line 53"/>
          <p:cNvSpPr>
            <a:spLocks noChangeShapeType="1"/>
          </p:cNvSpPr>
          <p:nvPr/>
        </p:nvSpPr>
        <p:spPr bwMode="auto">
          <a:xfrm>
            <a:off x="187325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92" name="Line 54"/>
          <p:cNvSpPr>
            <a:spLocks noChangeShapeType="1"/>
          </p:cNvSpPr>
          <p:nvPr/>
        </p:nvSpPr>
        <p:spPr bwMode="auto">
          <a:xfrm>
            <a:off x="248920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93" name="Line 55"/>
          <p:cNvSpPr>
            <a:spLocks noChangeShapeType="1"/>
          </p:cNvSpPr>
          <p:nvPr/>
        </p:nvSpPr>
        <p:spPr bwMode="auto">
          <a:xfrm>
            <a:off x="29210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94" name="Line 56"/>
          <p:cNvSpPr>
            <a:spLocks noChangeShapeType="1"/>
          </p:cNvSpPr>
          <p:nvPr/>
        </p:nvSpPr>
        <p:spPr bwMode="auto">
          <a:xfrm>
            <a:off x="35306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95" name="Line 57"/>
          <p:cNvSpPr>
            <a:spLocks noChangeShapeType="1"/>
          </p:cNvSpPr>
          <p:nvPr/>
        </p:nvSpPr>
        <p:spPr bwMode="auto">
          <a:xfrm>
            <a:off x="405765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96" name="Line 58"/>
          <p:cNvSpPr>
            <a:spLocks noChangeShapeType="1"/>
          </p:cNvSpPr>
          <p:nvPr/>
        </p:nvSpPr>
        <p:spPr bwMode="auto">
          <a:xfrm>
            <a:off x="4672013"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297" name="Rectangle 59"/>
          <p:cNvSpPr>
            <a:spLocks noChangeArrowheads="1"/>
          </p:cNvSpPr>
          <p:nvPr/>
        </p:nvSpPr>
        <p:spPr bwMode="auto">
          <a:xfrm>
            <a:off x="1763713" y="55546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0298" name="Rectangle 60"/>
          <p:cNvSpPr>
            <a:spLocks noChangeArrowheads="1"/>
          </p:cNvSpPr>
          <p:nvPr/>
        </p:nvSpPr>
        <p:spPr bwMode="auto">
          <a:xfrm>
            <a:off x="2382838" y="55546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299" name="Oval 61"/>
          <p:cNvSpPr>
            <a:spLocks noChangeArrowheads="1"/>
          </p:cNvSpPr>
          <p:nvPr/>
        </p:nvSpPr>
        <p:spPr bwMode="auto">
          <a:xfrm>
            <a:off x="2806700" y="55895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300" name="Oval 62"/>
          <p:cNvSpPr>
            <a:spLocks noChangeArrowheads="1"/>
          </p:cNvSpPr>
          <p:nvPr/>
        </p:nvSpPr>
        <p:spPr bwMode="auto">
          <a:xfrm>
            <a:off x="4562475" y="5581650"/>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0301" name="Rectangle 63"/>
          <p:cNvSpPr>
            <a:spLocks noChangeArrowheads="1"/>
          </p:cNvSpPr>
          <p:nvPr/>
        </p:nvSpPr>
        <p:spPr bwMode="auto">
          <a:xfrm>
            <a:off x="3943350"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302" name="Oval 64"/>
          <p:cNvSpPr>
            <a:spLocks noChangeArrowheads="1"/>
          </p:cNvSpPr>
          <p:nvPr/>
        </p:nvSpPr>
        <p:spPr bwMode="auto">
          <a:xfrm>
            <a:off x="5491163" y="55641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303" name="Rectangle 65"/>
          <p:cNvSpPr>
            <a:spLocks noChangeArrowheads="1"/>
          </p:cNvSpPr>
          <p:nvPr/>
        </p:nvSpPr>
        <p:spPr bwMode="auto">
          <a:xfrm>
            <a:off x="3419475"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304" name="Rectangle 66"/>
          <p:cNvSpPr>
            <a:spLocks noChangeArrowheads="1"/>
          </p:cNvSpPr>
          <p:nvPr/>
        </p:nvSpPr>
        <p:spPr bwMode="auto">
          <a:xfrm>
            <a:off x="5195888" y="46228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305" name="Line 67"/>
          <p:cNvSpPr>
            <a:spLocks noChangeShapeType="1"/>
          </p:cNvSpPr>
          <p:nvPr/>
        </p:nvSpPr>
        <p:spPr bwMode="auto">
          <a:xfrm>
            <a:off x="6843713" y="43402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06" name="Rectangle 68"/>
          <p:cNvSpPr>
            <a:spLocks noChangeArrowheads="1"/>
          </p:cNvSpPr>
          <p:nvPr/>
        </p:nvSpPr>
        <p:spPr bwMode="auto">
          <a:xfrm>
            <a:off x="6721475" y="46497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0307" name="Oval 69"/>
          <p:cNvSpPr>
            <a:spLocks noChangeArrowheads="1"/>
          </p:cNvSpPr>
          <p:nvPr/>
        </p:nvSpPr>
        <p:spPr bwMode="auto">
          <a:xfrm>
            <a:off x="7331075" y="46624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308" name="Line 70"/>
          <p:cNvSpPr>
            <a:spLocks noChangeShapeType="1"/>
          </p:cNvSpPr>
          <p:nvPr/>
        </p:nvSpPr>
        <p:spPr bwMode="auto">
          <a:xfrm>
            <a:off x="6950075" y="4764088"/>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09" name="Line 71"/>
          <p:cNvSpPr>
            <a:spLocks noChangeShapeType="1"/>
          </p:cNvSpPr>
          <p:nvPr/>
        </p:nvSpPr>
        <p:spPr bwMode="auto">
          <a:xfrm>
            <a:off x="7140575" y="4764088"/>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10" name="Line 72"/>
          <p:cNvSpPr>
            <a:spLocks noChangeShapeType="1"/>
          </p:cNvSpPr>
          <p:nvPr/>
        </p:nvSpPr>
        <p:spPr bwMode="auto">
          <a:xfrm>
            <a:off x="6334125" y="5284788"/>
            <a:ext cx="1655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11" name="Line 73"/>
          <p:cNvSpPr>
            <a:spLocks noChangeShapeType="1"/>
          </p:cNvSpPr>
          <p:nvPr/>
        </p:nvSpPr>
        <p:spPr bwMode="auto">
          <a:xfrm>
            <a:off x="6342063"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12" name="Line 74"/>
          <p:cNvSpPr>
            <a:spLocks noChangeShapeType="1"/>
          </p:cNvSpPr>
          <p:nvPr/>
        </p:nvSpPr>
        <p:spPr bwMode="auto">
          <a:xfrm>
            <a:off x="6940550"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13" name="Rectangle 75"/>
          <p:cNvSpPr>
            <a:spLocks noChangeArrowheads="1"/>
          </p:cNvSpPr>
          <p:nvPr/>
        </p:nvSpPr>
        <p:spPr bwMode="auto">
          <a:xfrm>
            <a:off x="6232525" y="55895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0314" name="Rectangle 76"/>
          <p:cNvSpPr>
            <a:spLocks noChangeArrowheads="1"/>
          </p:cNvSpPr>
          <p:nvPr/>
        </p:nvSpPr>
        <p:spPr bwMode="auto">
          <a:xfrm>
            <a:off x="6834188" y="558958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0315" name="Line 77"/>
          <p:cNvSpPr>
            <a:spLocks noChangeShapeType="1"/>
          </p:cNvSpPr>
          <p:nvPr/>
        </p:nvSpPr>
        <p:spPr bwMode="auto">
          <a:xfrm>
            <a:off x="7443788" y="53006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16" name="Line 78"/>
          <p:cNvSpPr>
            <a:spLocks noChangeShapeType="1"/>
          </p:cNvSpPr>
          <p:nvPr/>
        </p:nvSpPr>
        <p:spPr bwMode="auto">
          <a:xfrm>
            <a:off x="7988300" y="52832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17" name="Oval 79"/>
          <p:cNvSpPr>
            <a:spLocks noChangeArrowheads="1"/>
          </p:cNvSpPr>
          <p:nvPr/>
        </p:nvSpPr>
        <p:spPr bwMode="auto">
          <a:xfrm>
            <a:off x="7878763" y="5597525"/>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0318" name="Rectangle 80"/>
          <p:cNvSpPr>
            <a:spLocks noChangeArrowheads="1"/>
          </p:cNvSpPr>
          <p:nvPr/>
        </p:nvSpPr>
        <p:spPr bwMode="auto">
          <a:xfrm>
            <a:off x="7329488" y="56054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30801" name="Text Box 81"/>
          <p:cNvSpPr txBox="1">
            <a:spLocks noChangeArrowheads="1"/>
          </p:cNvSpPr>
          <p:nvPr/>
        </p:nvSpPr>
        <p:spPr bwMode="auto">
          <a:xfrm>
            <a:off x="1566863"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1 3</a:t>
            </a:r>
          </a:p>
        </p:txBody>
      </p:sp>
      <p:sp>
        <p:nvSpPr>
          <p:cNvPr id="30802" name="Text Box 82"/>
          <p:cNvSpPr txBox="1">
            <a:spLocks noChangeArrowheads="1"/>
          </p:cNvSpPr>
          <p:nvPr/>
        </p:nvSpPr>
        <p:spPr bwMode="auto">
          <a:xfrm>
            <a:off x="4343400"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1 2</a:t>
            </a:r>
          </a:p>
        </p:txBody>
      </p:sp>
      <p:sp>
        <p:nvSpPr>
          <p:cNvPr id="30803" name="Text Box 83"/>
          <p:cNvSpPr txBox="1">
            <a:spLocks noChangeArrowheads="1"/>
          </p:cNvSpPr>
          <p:nvPr/>
        </p:nvSpPr>
        <p:spPr bwMode="auto">
          <a:xfrm>
            <a:off x="6021388"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4 5</a:t>
            </a:r>
          </a:p>
        </p:txBody>
      </p:sp>
      <p:sp>
        <p:nvSpPr>
          <p:cNvPr id="30804" name="Text Box 84"/>
          <p:cNvSpPr txBox="1">
            <a:spLocks noChangeArrowheads="1"/>
          </p:cNvSpPr>
          <p:nvPr/>
        </p:nvSpPr>
        <p:spPr bwMode="auto">
          <a:xfrm>
            <a:off x="382588" y="1419225"/>
            <a:ext cx="214153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Marker studied</a:t>
            </a:r>
          </a:p>
        </p:txBody>
      </p:sp>
      <p:sp>
        <p:nvSpPr>
          <p:cNvPr id="10323" name="Line 85"/>
          <p:cNvSpPr>
            <a:spLocks noChangeShapeType="1"/>
          </p:cNvSpPr>
          <p:nvPr/>
        </p:nvSpPr>
        <p:spPr bwMode="auto">
          <a:xfrm>
            <a:off x="2409825" y="1895475"/>
            <a:ext cx="2082800" cy="1320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4567238" y="609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7" name="Line 3"/>
          <p:cNvSpPr>
            <a:spLocks noChangeShapeType="1"/>
          </p:cNvSpPr>
          <p:nvPr/>
        </p:nvSpPr>
        <p:spPr bwMode="auto">
          <a:xfrm>
            <a:off x="4567238" y="762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4"/>
          <p:cNvSpPr>
            <a:spLocks noChangeShapeType="1"/>
          </p:cNvSpPr>
          <p:nvPr/>
        </p:nvSpPr>
        <p:spPr bwMode="auto">
          <a:xfrm>
            <a:off x="4567238" y="914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5"/>
          <p:cNvSpPr>
            <a:spLocks noChangeShapeType="1"/>
          </p:cNvSpPr>
          <p:nvPr/>
        </p:nvSpPr>
        <p:spPr bwMode="auto">
          <a:xfrm>
            <a:off x="4567238" y="1066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Line 6"/>
          <p:cNvSpPr>
            <a:spLocks noChangeShapeType="1"/>
          </p:cNvSpPr>
          <p:nvPr/>
        </p:nvSpPr>
        <p:spPr bwMode="auto">
          <a:xfrm>
            <a:off x="4567238" y="1219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1" name="Line 7"/>
          <p:cNvSpPr>
            <a:spLocks noChangeShapeType="1"/>
          </p:cNvSpPr>
          <p:nvPr/>
        </p:nvSpPr>
        <p:spPr bwMode="auto">
          <a:xfrm>
            <a:off x="4567238" y="1371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Line 8"/>
          <p:cNvSpPr>
            <a:spLocks noChangeShapeType="1"/>
          </p:cNvSpPr>
          <p:nvPr/>
        </p:nvSpPr>
        <p:spPr bwMode="auto">
          <a:xfrm>
            <a:off x="4567238" y="1524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3" name="Line 9"/>
          <p:cNvSpPr>
            <a:spLocks noChangeShapeType="1"/>
          </p:cNvSpPr>
          <p:nvPr/>
        </p:nvSpPr>
        <p:spPr bwMode="auto">
          <a:xfrm>
            <a:off x="4567238" y="1676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4" name="Line 10"/>
          <p:cNvSpPr>
            <a:spLocks noChangeShapeType="1"/>
          </p:cNvSpPr>
          <p:nvPr/>
        </p:nvSpPr>
        <p:spPr bwMode="auto">
          <a:xfrm>
            <a:off x="4567238" y="1828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5" name="Line 11"/>
          <p:cNvSpPr>
            <a:spLocks noChangeShapeType="1"/>
          </p:cNvSpPr>
          <p:nvPr/>
        </p:nvSpPr>
        <p:spPr bwMode="auto">
          <a:xfrm>
            <a:off x="4567238" y="1981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6" name="Line 12"/>
          <p:cNvSpPr>
            <a:spLocks noChangeShapeType="1"/>
          </p:cNvSpPr>
          <p:nvPr/>
        </p:nvSpPr>
        <p:spPr bwMode="auto">
          <a:xfrm>
            <a:off x="4567238" y="2133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7" name="Line 13"/>
          <p:cNvSpPr>
            <a:spLocks noChangeShapeType="1"/>
          </p:cNvSpPr>
          <p:nvPr/>
        </p:nvSpPr>
        <p:spPr bwMode="auto">
          <a:xfrm>
            <a:off x="4567238" y="2286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8" name="Line 14"/>
          <p:cNvSpPr>
            <a:spLocks noChangeShapeType="1"/>
          </p:cNvSpPr>
          <p:nvPr/>
        </p:nvSpPr>
        <p:spPr bwMode="auto">
          <a:xfrm>
            <a:off x="4567238" y="2438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9" name="Line 15"/>
          <p:cNvSpPr>
            <a:spLocks noChangeShapeType="1"/>
          </p:cNvSpPr>
          <p:nvPr/>
        </p:nvSpPr>
        <p:spPr bwMode="auto">
          <a:xfrm>
            <a:off x="4567238" y="2590800"/>
            <a:ext cx="406400" cy="0"/>
          </a:xfrm>
          <a:prstGeom prst="line">
            <a:avLst/>
          </a:prstGeom>
          <a:noFill/>
          <a:ln w="57150">
            <a:solidFill>
              <a:srgbClr val="1F2CE4"/>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0" name="Line 16"/>
          <p:cNvSpPr>
            <a:spLocks noChangeShapeType="1"/>
          </p:cNvSpPr>
          <p:nvPr/>
        </p:nvSpPr>
        <p:spPr bwMode="auto">
          <a:xfrm>
            <a:off x="4567238" y="2743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1" name="Line 17"/>
          <p:cNvSpPr>
            <a:spLocks noChangeShapeType="1"/>
          </p:cNvSpPr>
          <p:nvPr/>
        </p:nvSpPr>
        <p:spPr bwMode="auto">
          <a:xfrm>
            <a:off x="4567238" y="2895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2" name="Line 18"/>
          <p:cNvSpPr>
            <a:spLocks noChangeShapeType="1"/>
          </p:cNvSpPr>
          <p:nvPr/>
        </p:nvSpPr>
        <p:spPr bwMode="auto">
          <a:xfrm>
            <a:off x="4567238" y="3048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3" name="Line 19"/>
          <p:cNvSpPr>
            <a:spLocks noChangeShapeType="1"/>
          </p:cNvSpPr>
          <p:nvPr/>
        </p:nvSpPr>
        <p:spPr bwMode="auto">
          <a:xfrm>
            <a:off x="4567238" y="3200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4" name="Freeform 20"/>
          <p:cNvSpPr>
            <a:spLocks/>
          </p:cNvSpPr>
          <p:nvPr/>
        </p:nvSpPr>
        <p:spPr bwMode="auto">
          <a:xfrm rot="128408" flipV="1">
            <a:off x="5057775" y="342900"/>
            <a:ext cx="395288" cy="3060700"/>
          </a:xfrm>
          <a:custGeom>
            <a:avLst/>
            <a:gdLst>
              <a:gd name="T0" fmla="*/ 2147483647 w 287"/>
              <a:gd name="T1" fmla="*/ 2147483647 h 1227"/>
              <a:gd name="T2" fmla="*/ 2147483647 w 287"/>
              <a:gd name="T3" fmla="*/ 2147483647 h 1227"/>
              <a:gd name="T4" fmla="*/ 2147483647 w 287"/>
              <a:gd name="T5" fmla="*/ 2147483647 h 1227"/>
              <a:gd name="T6" fmla="*/ 2147483647 w 287"/>
              <a:gd name="T7" fmla="*/ 2147483647 h 1227"/>
              <a:gd name="T8" fmla="*/ 2147483647 w 287"/>
              <a:gd name="T9" fmla="*/ 2147483647 h 1227"/>
              <a:gd name="T10" fmla="*/ 2147483647 w 287"/>
              <a:gd name="T11" fmla="*/ 2147483647 h 1227"/>
              <a:gd name="T12" fmla="*/ 2147483647 w 287"/>
              <a:gd name="T13" fmla="*/ 2147483647 h 1227"/>
              <a:gd name="T14" fmla="*/ 2147483647 w 287"/>
              <a:gd name="T15" fmla="*/ 2147483647 h 1227"/>
              <a:gd name="T16" fmla="*/ 2147483647 w 287"/>
              <a:gd name="T17" fmla="*/ 2147483647 h 1227"/>
              <a:gd name="T18" fmla="*/ 2147483647 w 287"/>
              <a:gd name="T19" fmla="*/ 2147483647 h 1227"/>
              <a:gd name="T20" fmla="*/ 2147483647 w 287"/>
              <a:gd name="T21" fmla="*/ 2147483647 h 1227"/>
              <a:gd name="T22" fmla="*/ 2147483647 w 287"/>
              <a:gd name="T23" fmla="*/ 2147483647 h 1227"/>
              <a:gd name="T24" fmla="*/ 2147483647 w 287"/>
              <a:gd name="T25" fmla="*/ 2147483647 h 1227"/>
              <a:gd name="T26" fmla="*/ 2147483647 w 287"/>
              <a:gd name="T27" fmla="*/ 2147483647 h 1227"/>
              <a:gd name="T28" fmla="*/ 2147483647 w 287"/>
              <a:gd name="T29" fmla="*/ 2147483647 h 1227"/>
              <a:gd name="T30" fmla="*/ 2147483647 w 287"/>
              <a:gd name="T31" fmla="*/ 2147483647 h 1227"/>
              <a:gd name="T32" fmla="*/ 2147483647 w 287"/>
              <a:gd name="T33" fmla="*/ 2147483647 h 1227"/>
              <a:gd name="T34" fmla="*/ 2147483647 w 287"/>
              <a:gd name="T35" fmla="*/ 2147483647 h 1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1227"/>
              <a:gd name="T56" fmla="*/ 287 w 287"/>
              <a:gd name="T57" fmla="*/ 1227 h 1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1227">
                <a:moveTo>
                  <a:pt x="174" y="37"/>
                </a:moveTo>
                <a:cubicBezTo>
                  <a:pt x="145" y="40"/>
                  <a:pt x="111" y="31"/>
                  <a:pt x="88" y="48"/>
                </a:cubicBezTo>
                <a:cubicBezTo>
                  <a:pt x="69" y="60"/>
                  <a:pt x="67" y="112"/>
                  <a:pt x="67" y="112"/>
                </a:cubicBezTo>
                <a:cubicBezTo>
                  <a:pt x="54" y="229"/>
                  <a:pt x="38" y="309"/>
                  <a:pt x="56" y="432"/>
                </a:cubicBezTo>
                <a:cubicBezTo>
                  <a:pt x="60" y="465"/>
                  <a:pt x="77" y="495"/>
                  <a:pt x="88" y="528"/>
                </a:cubicBezTo>
                <a:cubicBezTo>
                  <a:pt x="76" y="575"/>
                  <a:pt x="60" y="619"/>
                  <a:pt x="46" y="666"/>
                </a:cubicBezTo>
                <a:cubicBezTo>
                  <a:pt x="33" y="813"/>
                  <a:pt x="20" y="900"/>
                  <a:pt x="14" y="1061"/>
                </a:cubicBezTo>
                <a:cubicBezTo>
                  <a:pt x="17" y="1095"/>
                  <a:pt x="0" y="1166"/>
                  <a:pt x="46" y="1189"/>
                </a:cubicBezTo>
                <a:cubicBezTo>
                  <a:pt x="66" y="1198"/>
                  <a:pt x="88" y="1202"/>
                  <a:pt x="110" y="1210"/>
                </a:cubicBezTo>
                <a:cubicBezTo>
                  <a:pt x="120" y="1213"/>
                  <a:pt x="142" y="1221"/>
                  <a:pt x="142" y="1221"/>
                </a:cubicBezTo>
                <a:cubicBezTo>
                  <a:pt x="253" y="1184"/>
                  <a:pt x="180" y="1227"/>
                  <a:pt x="216" y="1168"/>
                </a:cubicBezTo>
                <a:cubicBezTo>
                  <a:pt x="221" y="1159"/>
                  <a:pt x="230" y="1153"/>
                  <a:pt x="238" y="1146"/>
                </a:cubicBezTo>
                <a:cubicBezTo>
                  <a:pt x="279" y="935"/>
                  <a:pt x="266" y="1042"/>
                  <a:pt x="248" y="688"/>
                </a:cubicBezTo>
                <a:cubicBezTo>
                  <a:pt x="246" y="650"/>
                  <a:pt x="216" y="581"/>
                  <a:pt x="216" y="581"/>
                </a:cubicBezTo>
                <a:cubicBezTo>
                  <a:pt x="226" y="528"/>
                  <a:pt x="242" y="482"/>
                  <a:pt x="259" y="432"/>
                </a:cubicBezTo>
                <a:cubicBezTo>
                  <a:pt x="262" y="421"/>
                  <a:pt x="270" y="400"/>
                  <a:pt x="270" y="400"/>
                </a:cubicBezTo>
                <a:cubicBezTo>
                  <a:pt x="278" y="260"/>
                  <a:pt x="287" y="237"/>
                  <a:pt x="270" y="112"/>
                </a:cubicBezTo>
                <a:cubicBezTo>
                  <a:pt x="265" y="80"/>
                  <a:pt x="207" y="0"/>
                  <a:pt x="174" y="37"/>
                </a:cubicBezTo>
                <a:close/>
              </a:path>
            </a:pathLst>
          </a:custGeom>
          <a:solidFill>
            <a:srgbClr val="1F2CE4"/>
          </a:solidFill>
          <a:ln w="9525">
            <a:solidFill>
              <a:schemeClr val="tx1"/>
            </a:solidFill>
            <a:round/>
            <a:headEnd/>
            <a:tailEnd/>
          </a:ln>
        </p:spPr>
        <p:txBody>
          <a:bodyPr wrap="none" anchor="ctr"/>
          <a:lstStyle/>
          <a:p>
            <a:endParaRPr lang="en-GB"/>
          </a:p>
        </p:txBody>
      </p:sp>
      <p:sp>
        <p:nvSpPr>
          <p:cNvPr id="11285" name="Line 21"/>
          <p:cNvSpPr>
            <a:spLocks noChangeShapeType="1"/>
          </p:cNvSpPr>
          <p:nvPr/>
        </p:nvSpPr>
        <p:spPr bwMode="auto">
          <a:xfrm>
            <a:off x="4562475" y="465138"/>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6" name="Line 23"/>
          <p:cNvSpPr>
            <a:spLocks noChangeShapeType="1"/>
          </p:cNvSpPr>
          <p:nvPr/>
        </p:nvSpPr>
        <p:spPr bwMode="auto">
          <a:xfrm>
            <a:off x="5480050" y="2606675"/>
            <a:ext cx="779463" cy="0"/>
          </a:xfrm>
          <a:prstGeom prst="line">
            <a:avLst/>
          </a:prstGeom>
          <a:noFill/>
          <a:ln w="47625">
            <a:solidFill>
              <a:srgbClr val="FF1919"/>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8" name="Text Box 24"/>
          <p:cNvSpPr txBox="1">
            <a:spLocks noChangeArrowheads="1"/>
          </p:cNvSpPr>
          <p:nvPr/>
        </p:nvSpPr>
        <p:spPr bwMode="auto">
          <a:xfrm>
            <a:off x="6284913" y="2382838"/>
            <a:ext cx="1851025"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Disease gene</a:t>
            </a:r>
          </a:p>
        </p:txBody>
      </p:sp>
      <p:sp>
        <p:nvSpPr>
          <p:cNvPr id="11288" name="Rectangle 26"/>
          <p:cNvSpPr>
            <a:spLocks noChangeArrowheads="1"/>
          </p:cNvSpPr>
          <p:nvPr/>
        </p:nvSpPr>
        <p:spPr bwMode="auto">
          <a:xfrm>
            <a:off x="4545013" y="3903663"/>
            <a:ext cx="228600" cy="228600"/>
          </a:xfrm>
          <a:prstGeom prst="rect">
            <a:avLst/>
          </a:prstGeom>
          <a:solidFill>
            <a:schemeClr val="tx1"/>
          </a:solidFill>
          <a:ln w="28575">
            <a:solidFill>
              <a:schemeClr val="tx1"/>
            </a:solidFill>
            <a:miter lim="800000"/>
            <a:headEnd/>
            <a:tailEnd/>
          </a:ln>
        </p:spPr>
        <p:txBody>
          <a:bodyPr wrap="none" anchor="ctr"/>
          <a:lstStyle/>
          <a:p>
            <a:pPr algn="ctr"/>
            <a:endParaRPr lang="en-US">
              <a:solidFill>
                <a:schemeClr val="bg2"/>
              </a:solidFill>
              <a:latin typeface="Calibri" pitchFamily="34" charset="0"/>
              <a:cs typeface="Calibri" pitchFamily="34" charset="0"/>
            </a:endParaRPr>
          </a:p>
        </p:txBody>
      </p:sp>
      <p:sp>
        <p:nvSpPr>
          <p:cNvPr id="11289" name="Oval 27"/>
          <p:cNvSpPr>
            <a:spLocks noChangeArrowheads="1"/>
          </p:cNvSpPr>
          <p:nvPr/>
        </p:nvSpPr>
        <p:spPr bwMode="auto">
          <a:xfrm>
            <a:off x="5156200" y="39036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290" name="Line 28"/>
          <p:cNvSpPr>
            <a:spLocks noChangeShapeType="1"/>
          </p:cNvSpPr>
          <p:nvPr/>
        </p:nvSpPr>
        <p:spPr bwMode="auto">
          <a:xfrm flipV="1">
            <a:off x="2474913" y="4322763"/>
            <a:ext cx="4376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1" name="Line 29"/>
          <p:cNvSpPr>
            <a:spLocks noChangeShapeType="1"/>
          </p:cNvSpPr>
          <p:nvPr/>
        </p:nvSpPr>
        <p:spPr bwMode="auto">
          <a:xfrm>
            <a:off x="4773613" y="40179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2" name="Line 30"/>
          <p:cNvSpPr>
            <a:spLocks noChangeShapeType="1"/>
          </p:cNvSpPr>
          <p:nvPr/>
        </p:nvSpPr>
        <p:spPr bwMode="auto">
          <a:xfrm>
            <a:off x="4951413" y="40179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3" name="Line 31"/>
          <p:cNvSpPr>
            <a:spLocks noChangeShapeType="1"/>
          </p:cNvSpPr>
          <p:nvPr/>
        </p:nvSpPr>
        <p:spPr bwMode="auto">
          <a:xfrm>
            <a:off x="2474913"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4" name="Line 32"/>
          <p:cNvSpPr>
            <a:spLocks noChangeShapeType="1"/>
          </p:cNvSpPr>
          <p:nvPr/>
        </p:nvSpPr>
        <p:spPr bwMode="auto">
          <a:xfrm>
            <a:off x="353060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5" name="Line 33"/>
          <p:cNvSpPr>
            <a:spLocks noChangeShapeType="1"/>
          </p:cNvSpPr>
          <p:nvPr/>
        </p:nvSpPr>
        <p:spPr bwMode="auto">
          <a:xfrm>
            <a:off x="5303838"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6" name="Line 34"/>
          <p:cNvSpPr>
            <a:spLocks noChangeShapeType="1"/>
          </p:cNvSpPr>
          <p:nvPr/>
        </p:nvSpPr>
        <p:spPr bwMode="auto">
          <a:xfrm>
            <a:off x="469265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7" name="Rectangle 35"/>
          <p:cNvSpPr>
            <a:spLocks noChangeArrowheads="1"/>
          </p:cNvSpPr>
          <p:nvPr/>
        </p:nvSpPr>
        <p:spPr bwMode="auto">
          <a:xfrm>
            <a:off x="1763713"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298" name="Oval 36"/>
          <p:cNvSpPr>
            <a:spLocks noChangeArrowheads="1"/>
          </p:cNvSpPr>
          <p:nvPr/>
        </p:nvSpPr>
        <p:spPr bwMode="auto">
          <a:xfrm>
            <a:off x="342900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299" name="Rectangle 37"/>
          <p:cNvSpPr>
            <a:spLocks noChangeArrowheads="1"/>
          </p:cNvSpPr>
          <p:nvPr/>
        </p:nvSpPr>
        <p:spPr bwMode="auto">
          <a:xfrm>
            <a:off x="4578350" y="46148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1300" name="Line 38"/>
          <p:cNvSpPr>
            <a:spLocks noChangeShapeType="1"/>
          </p:cNvSpPr>
          <p:nvPr/>
        </p:nvSpPr>
        <p:spPr bwMode="auto">
          <a:xfrm>
            <a:off x="5418138"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01" name="Oval 39"/>
          <p:cNvSpPr>
            <a:spLocks noChangeArrowheads="1"/>
          </p:cNvSpPr>
          <p:nvPr/>
        </p:nvSpPr>
        <p:spPr bwMode="auto">
          <a:xfrm>
            <a:off x="5811838"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02" name="Oval 40"/>
          <p:cNvSpPr>
            <a:spLocks noChangeArrowheads="1"/>
          </p:cNvSpPr>
          <p:nvPr/>
        </p:nvSpPr>
        <p:spPr bwMode="auto">
          <a:xfrm>
            <a:off x="2373313" y="46275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1303" name="Rectangle 41"/>
          <p:cNvSpPr>
            <a:spLocks noChangeArrowheads="1"/>
          </p:cNvSpPr>
          <p:nvPr/>
        </p:nvSpPr>
        <p:spPr bwMode="auto">
          <a:xfrm>
            <a:off x="2819400"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04" name="Oval 42"/>
          <p:cNvSpPr>
            <a:spLocks noChangeArrowheads="1"/>
          </p:cNvSpPr>
          <p:nvPr/>
        </p:nvSpPr>
        <p:spPr bwMode="auto">
          <a:xfrm>
            <a:off x="396875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05" name="Line 43"/>
          <p:cNvSpPr>
            <a:spLocks noChangeShapeType="1"/>
          </p:cNvSpPr>
          <p:nvPr/>
        </p:nvSpPr>
        <p:spPr bwMode="auto">
          <a:xfrm>
            <a:off x="1992313"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06" name="Line 44"/>
          <p:cNvSpPr>
            <a:spLocks noChangeShapeType="1"/>
          </p:cNvSpPr>
          <p:nvPr/>
        </p:nvSpPr>
        <p:spPr bwMode="auto">
          <a:xfrm>
            <a:off x="304800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07" name="Line 45"/>
          <p:cNvSpPr>
            <a:spLocks noChangeShapeType="1"/>
          </p:cNvSpPr>
          <p:nvPr/>
        </p:nvSpPr>
        <p:spPr bwMode="auto">
          <a:xfrm>
            <a:off x="419735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08" name="Line 46"/>
          <p:cNvSpPr>
            <a:spLocks noChangeShapeType="1"/>
          </p:cNvSpPr>
          <p:nvPr/>
        </p:nvSpPr>
        <p:spPr bwMode="auto">
          <a:xfrm>
            <a:off x="2182813"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09" name="Line 47"/>
          <p:cNvSpPr>
            <a:spLocks noChangeShapeType="1"/>
          </p:cNvSpPr>
          <p:nvPr/>
        </p:nvSpPr>
        <p:spPr bwMode="auto">
          <a:xfrm>
            <a:off x="438785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0" name="Line 48"/>
          <p:cNvSpPr>
            <a:spLocks noChangeShapeType="1"/>
          </p:cNvSpPr>
          <p:nvPr/>
        </p:nvSpPr>
        <p:spPr bwMode="auto">
          <a:xfrm>
            <a:off x="322580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1" name="Line 49"/>
          <p:cNvSpPr>
            <a:spLocks noChangeShapeType="1"/>
          </p:cNvSpPr>
          <p:nvPr/>
        </p:nvSpPr>
        <p:spPr bwMode="auto">
          <a:xfrm>
            <a:off x="5595938" y="4729163"/>
            <a:ext cx="0" cy="841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2" name="Line 50"/>
          <p:cNvSpPr>
            <a:spLocks noChangeShapeType="1"/>
          </p:cNvSpPr>
          <p:nvPr/>
        </p:nvSpPr>
        <p:spPr bwMode="auto">
          <a:xfrm>
            <a:off x="1865313" y="52498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3" name="Line 51"/>
          <p:cNvSpPr>
            <a:spLocks noChangeShapeType="1"/>
          </p:cNvSpPr>
          <p:nvPr/>
        </p:nvSpPr>
        <p:spPr bwMode="auto">
          <a:xfrm>
            <a:off x="405765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4" name="Line 52"/>
          <p:cNvSpPr>
            <a:spLocks noChangeShapeType="1"/>
          </p:cNvSpPr>
          <p:nvPr/>
        </p:nvSpPr>
        <p:spPr bwMode="auto">
          <a:xfrm>
            <a:off x="292100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5" name="Line 53"/>
          <p:cNvSpPr>
            <a:spLocks noChangeShapeType="1"/>
          </p:cNvSpPr>
          <p:nvPr/>
        </p:nvSpPr>
        <p:spPr bwMode="auto">
          <a:xfrm>
            <a:off x="187325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6" name="Line 54"/>
          <p:cNvSpPr>
            <a:spLocks noChangeShapeType="1"/>
          </p:cNvSpPr>
          <p:nvPr/>
        </p:nvSpPr>
        <p:spPr bwMode="auto">
          <a:xfrm>
            <a:off x="248920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7" name="Line 55"/>
          <p:cNvSpPr>
            <a:spLocks noChangeShapeType="1"/>
          </p:cNvSpPr>
          <p:nvPr/>
        </p:nvSpPr>
        <p:spPr bwMode="auto">
          <a:xfrm>
            <a:off x="29210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8" name="Line 56"/>
          <p:cNvSpPr>
            <a:spLocks noChangeShapeType="1"/>
          </p:cNvSpPr>
          <p:nvPr/>
        </p:nvSpPr>
        <p:spPr bwMode="auto">
          <a:xfrm>
            <a:off x="35306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19" name="Line 57"/>
          <p:cNvSpPr>
            <a:spLocks noChangeShapeType="1"/>
          </p:cNvSpPr>
          <p:nvPr/>
        </p:nvSpPr>
        <p:spPr bwMode="auto">
          <a:xfrm>
            <a:off x="405765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20" name="Line 58"/>
          <p:cNvSpPr>
            <a:spLocks noChangeShapeType="1"/>
          </p:cNvSpPr>
          <p:nvPr/>
        </p:nvSpPr>
        <p:spPr bwMode="auto">
          <a:xfrm>
            <a:off x="4672013"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21" name="Rectangle 59"/>
          <p:cNvSpPr>
            <a:spLocks noChangeArrowheads="1"/>
          </p:cNvSpPr>
          <p:nvPr/>
        </p:nvSpPr>
        <p:spPr bwMode="auto">
          <a:xfrm>
            <a:off x="1763713" y="55546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1322" name="Rectangle 60"/>
          <p:cNvSpPr>
            <a:spLocks noChangeArrowheads="1"/>
          </p:cNvSpPr>
          <p:nvPr/>
        </p:nvSpPr>
        <p:spPr bwMode="auto">
          <a:xfrm>
            <a:off x="2382838" y="55546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23" name="Oval 61"/>
          <p:cNvSpPr>
            <a:spLocks noChangeArrowheads="1"/>
          </p:cNvSpPr>
          <p:nvPr/>
        </p:nvSpPr>
        <p:spPr bwMode="auto">
          <a:xfrm>
            <a:off x="2806700" y="55895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24" name="Oval 62"/>
          <p:cNvSpPr>
            <a:spLocks noChangeArrowheads="1"/>
          </p:cNvSpPr>
          <p:nvPr/>
        </p:nvSpPr>
        <p:spPr bwMode="auto">
          <a:xfrm>
            <a:off x="4562475" y="5581650"/>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1325" name="Rectangle 63"/>
          <p:cNvSpPr>
            <a:spLocks noChangeArrowheads="1"/>
          </p:cNvSpPr>
          <p:nvPr/>
        </p:nvSpPr>
        <p:spPr bwMode="auto">
          <a:xfrm>
            <a:off x="3943350"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26" name="Oval 64"/>
          <p:cNvSpPr>
            <a:spLocks noChangeArrowheads="1"/>
          </p:cNvSpPr>
          <p:nvPr/>
        </p:nvSpPr>
        <p:spPr bwMode="auto">
          <a:xfrm>
            <a:off x="5491163" y="55641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27" name="Rectangle 65"/>
          <p:cNvSpPr>
            <a:spLocks noChangeArrowheads="1"/>
          </p:cNvSpPr>
          <p:nvPr/>
        </p:nvSpPr>
        <p:spPr bwMode="auto">
          <a:xfrm>
            <a:off x="3419475"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28" name="Rectangle 66"/>
          <p:cNvSpPr>
            <a:spLocks noChangeArrowheads="1"/>
          </p:cNvSpPr>
          <p:nvPr/>
        </p:nvSpPr>
        <p:spPr bwMode="auto">
          <a:xfrm>
            <a:off x="5195888" y="46228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29" name="Line 67"/>
          <p:cNvSpPr>
            <a:spLocks noChangeShapeType="1"/>
          </p:cNvSpPr>
          <p:nvPr/>
        </p:nvSpPr>
        <p:spPr bwMode="auto">
          <a:xfrm>
            <a:off x="6843713" y="43402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30" name="Rectangle 68"/>
          <p:cNvSpPr>
            <a:spLocks noChangeArrowheads="1"/>
          </p:cNvSpPr>
          <p:nvPr/>
        </p:nvSpPr>
        <p:spPr bwMode="auto">
          <a:xfrm>
            <a:off x="6721475" y="46497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1331" name="Oval 69"/>
          <p:cNvSpPr>
            <a:spLocks noChangeArrowheads="1"/>
          </p:cNvSpPr>
          <p:nvPr/>
        </p:nvSpPr>
        <p:spPr bwMode="auto">
          <a:xfrm>
            <a:off x="7331075" y="46624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32" name="Line 70"/>
          <p:cNvSpPr>
            <a:spLocks noChangeShapeType="1"/>
          </p:cNvSpPr>
          <p:nvPr/>
        </p:nvSpPr>
        <p:spPr bwMode="auto">
          <a:xfrm>
            <a:off x="6950075" y="4764088"/>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33" name="Line 71"/>
          <p:cNvSpPr>
            <a:spLocks noChangeShapeType="1"/>
          </p:cNvSpPr>
          <p:nvPr/>
        </p:nvSpPr>
        <p:spPr bwMode="auto">
          <a:xfrm>
            <a:off x="7140575" y="4764088"/>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34" name="Line 72"/>
          <p:cNvSpPr>
            <a:spLocks noChangeShapeType="1"/>
          </p:cNvSpPr>
          <p:nvPr/>
        </p:nvSpPr>
        <p:spPr bwMode="auto">
          <a:xfrm>
            <a:off x="6334125" y="5284788"/>
            <a:ext cx="1655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35" name="Line 73"/>
          <p:cNvSpPr>
            <a:spLocks noChangeShapeType="1"/>
          </p:cNvSpPr>
          <p:nvPr/>
        </p:nvSpPr>
        <p:spPr bwMode="auto">
          <a:xfrm>
            <a:off x="6342063"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36" name="Line 74"/>
          <p:cNvSpPr>
            <a:spLocks noChangeShapeType="1"/>
          </p:cNvSpPr>
          <p:nvPr/>
        </p:nvSpPr>
        <p:spPr bwMode="auto">
          <a:xfrm>
            <a:off x="6940550"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37" name="Rectangle 75"/>
          <p:cNvSpPr>
            <a:spLocks noChangeArrowheads="1"/>
          </p:cNvSpPr>
          <p:nvPr/>
        </p:nvSpPr>
        <p:spPr bwMode="auto">
          <a:xfrm>
            <a:off x="6232525" y="55895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1338" name="Rectangle 76"/>
          <p:cNvSpPr>
            <a:spLocks noChangeArrowheads="1"/>
          </p:cNvSpPr>
          <p:nvPr/>
        </p:nvSpPr>
        <p:spPr bwMode="auto">
          <a:xfrm>
            <a:off x="6834188" y="558958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1339" name="Line 77"/>
          <p:cNvSpPr>
            <a:spLocks noChangeShapeType="1"/>
          </p:cNvSpPr>
          <p:nvPr/>
        </p:nvSpPr>
        <p:spPr bwMode="auto">
          <a:xfrm>
            <a:off x="7443788" y="53006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40" name="Line 78"/>
          <p:cNvSpPr>
            <a:spLocks noChangeShapeType="1"/>
          </p:cNvSpPr>
          <p:nvPr/>
        </p:nvSpPr>
        <p:spPr bwMode="auto">
          <a:xfrm>
            <a:off x="7988300" y="52832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341" name="Oval 79"/>
          <p:cNvSpPr>
            <a:spLocks noChangeArrowheads="1"/>
          </p:cNvSpPr>
          <p:nvPr/>
        </p:nvSpPr>
        <p:spPr bwMode="auto">
          <a:xfrm>
            <a:off x="7878763" y="5597525"/>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1342" name="Rectangle 80"/>
          <p:cNvSpPr>
            <a:spLocks noChangeArrowheads="1"/>
          </p:cNvSpPr>
          <p:nvPr/>
        </p:nvSpPr>
        <p:spPr bwMode="auto">
          <a:xfrm>
            <a:off x="7329488" y="56054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31825" name="Text Box 81"/>
          <p:cNvSpPr txBox="1">
            <a:spLocks noChangeArrowheads="1"/>
          </p:cNvSpPr>
          <p:nvPr/>
        </p:nvSpPr>
        <p:spPr bwMode="auto">
          <a:xfrm>
            <a:off x="1566863"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2 4</a:t>
            </a:r>
          </a:p>
        </p:txBody>
      </p:sp>
      <p:sp>
        <p:nvSpPr>
          <p:cNvPr id="31826" name="Text Box 82"/>
          <p:cNvSpPr txBox="1">
            <a:spLocks noChangeArrowheads="1"/>
          </p:cNvSpPr>
          <p:nvPr/>
        </p:nvSpPr>
        <p:spPr bwMode="auto">
          <a:xfrm>
            <a:off x="4343400"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2 5</a:t>
            </a:r>
          </a:p>
        </p:txBody>
      </p:sp>
      <p:sp>
        <p:nvSpPr>
          <p:cNvPr id="31827" name="Text Box 83"/>
          <p:cNvSpPr txBox="1">
            <a:spLocks noChangeArrowheads="1"/>
          </p:cNvSpPr>
          <p:nvPr/>
        </p:nvSpPr>
        <p:spPr bwMode="auto">
          <a:xfrm>
            <a:off x="6021388"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2 7</a:t>
            </a:r>
          </a:p>
        </p:txBody>
      </p:sp>
      <p:sp>
        <p:nvSpPr>
          <p:cNvPr id="31828" name="Text Box 84"/>
          <p:cNvSpPr txBox="1">
            <a:spLocks noChangeArrowheads="1"/>
          </p:cNvSpPr>
          <p:nvPr/>
        </p:nvSpPr>
        <p:spPr bwMode="auto">
          <a:xfrm>
            <a:off x="382588" y="1419225"/>
            <a:ext cx="214153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Marker studied</a:t>
            </a:r>
          </a:p>
        </p:txBody>
      </p:sp>
      <p:sp>
        <p:nvSpPr>
          <p:cNvPr id="11347" name="Line 86"/>
          <p:cNvSpPr>
            <a:spLocks noChangeShapeType="1"/>
          </p:cNvSpPr>
          <p:nvPr/>
        </p:nvSpPr>
        <p:spPr bwMode="auto">
          <a:xfrm>
            <a:off x="3105150" y="1863725"/>
            <a:ext cx="1370013" cy="71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4170363" y="2112963"/>
            <a:ext cx="228600" cy="228600"/>
          </a:xfrm>
          <a:prstGeom prst="rect">
            <a:avLst/>
          </a:prstGeom>
          <a:solidFill>
            <a:schemeClr val="tx1"/>
          </a:solidFill>
          <a:ln w="28575">
            <a:solidFill>
              <a:schemeClr val="tx1"/>
            </a:solidFill>
            <a:miter lim="800000"/>
            <a:headEnd/>
            <a:tailEnd/>
          </a:ln>
        </p:spPr>
        <p:txBody>
          <a:bodyPr wrap="none" anchor="ctr"/>
          <a:lstStyle/>
          <a:p>
            <a:pPr algn="ctr"/>
            <a:endParaRPr lang="en-US">
              <a:solidFill>
                <a:schemeClr val="bg2"/>
              </a:solidFill>
              <a:latin typeface="Calibri" pitchFamily="34" charset="0"/>
              <a:cs typeface="Calibri" pitchFamily="34" charset="0"/>
            </a:endParaRPr>
          </a:p>
        </p:txBody>
      </p:sp>
      <p:sp>
        <p:nvSpPr>
          <p:cNvPr id="12291" name="Oval 4"/>
          <p:cNvSpPr>
            <a:spLocks noChangeArrowheads="1"/>
          </p:cNvSpPr>
          <p:nvPr/>
        </p:nvSpPr>
        <p:spPr bwMode="auto">
          <a:xfrm>
            <a:off x="4868863" y="2130425"/>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292" name="Line 5"/>
          <p:cNvSpPr>
            <a:spLocks noChangeShapeType="1"/>
          </p:cNvSpPr>
          <p:nvPr/>
        </p:nvSpPr>
        <p:spPr bwMode="auto">
          <a:xfrm flipV="1">
            <a:off x="1577975" y="2532063"/>
            <a:ext cx="54165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93" name="Line 6"/>
          <p:cNvSpPr>
            <a:spLocks noChangeShapeType="1"/>
          </p:cNvSpPr>
          <p:nvPr/>
        </p:nvSpPr>
        <p:spPr bwMode="auto">
          <a:xfrm>
            <a:off x="4398963" y="2227263"/>
            <a:ext cx="4651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94" name="Line 7"/>
          <p:cNvSpPr>
            <a:spLocks noChangeShapeType="1"/>
          </p:cNvSpPr>
          <p:nvPr/>
        </p:nvSpPr>
        <p:spPr bwMode="auto">
          <a:xfrm>
            <a:off x="4629150" y="22272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95" name="Line 8"/>
          <p:cNvSpPr>
            <a:spLocks noChangeShapeType="1"/>
          </p:cNvSpPr>
          <p:nvPr/>
        </p:nvSpPr>
        <p:spPr bwMode="auto">
          <a:xfrm>
            <a:off x="1579563" y="25241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96" name="Line 9"/>
          <p:cNvSpPr>
            <a:spLocks noChangeShapeType="1"/>
          </p:cNvSpPr>
          <p:nvPr/>
        </p:nvSpPr>
        <p:spPr bwMode="auto">
          <a:xfrm>
            <a:off x="3062288" y="25320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97" name="Line 10"/>
          <p:cNvSpPr>
            <a:spLocks noChangeShapeType="1"/>
          </p:cNvSpPr>
          <p:nvPr/>
        </p:nvSpPr>
        <p:spPr bwMode="auto">
          <a:xfrm>
            <a:off x="5243513" y="25320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98" name="Line 11"/>
          <p:cNvSpPr>
            <a:spLocks noChangeShapeType="1"/>
          </p:cNvSpPr>
          <p:nvPr/>
        </p:nvSpPr>
        <p:spPr bwMode="auto">
          <a:xfrm>
            <a:off x="4441825" y="25320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99" name="Rectangle 12"/>
          <p:cNvSpPr>
            <a:spLocks noChangeArrowheads="1"/>
          </p:cNvSpPr>
          <p:nvPr/>
        </p:nvSpPr>
        <p:spPr bwMode="auto">
          <a:xfrm>
            <a:off x="795338" y="28241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00" name="Oval 13"/>
          <p:cNvSpPr>
            <a:spLocks noChangeArrowheads="1"/>
          </p:cNvSpPr>
          <p:nvPr/>
        </p:nvSpPr>
        <p:spPr bwMode="auto">
          <a:xfrm>
            <a:off x="2952750" y="28368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01" name="Rectangle 14"/>
          <p:cNvSpPr>
            <a:spLocks noChangeArrowheads="1"/>
          </p:cNvSpPr>
          <p:nvPr/>
        </p:nvSpPr>
        <p:spPr bwMode="auto">
          <a:xfrm>
            <a:off x="4327525" y="28241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2302" name="Line 15"/>
          <p:cNvSpPr>
            <a:spLocks noChangeShapeType="1"/>
          </p:cNvSpPr>
          <p:nvPr/>
        </p:nvSpPr>
        <p:spPr bwMode="auto">
          <a:xfrm>
            <a:off x="5357813" y="2938463"/>
            <a:ext cx="431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03" name="Oval 16"/>
          <p:cNvSpPr>
            <a:spLocks noChangeArrowheads="1"/>
          </p:cNvSpPr>
          <p:nvPr/>
        </p:nvSpPr>
        <p:spPr bwMode="auto">
          <a:xfrm>
            <a:off x="5799138" y="28368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04" name="Oval 17"/>
          <p:cNvSpPr>
            <a:spLocks noChangeArrowheads="1"/>
          </p:cNvSpPr>
          <p:nvPr/>
        </p:nvSpPr>
        <p:spPr bwMode="auto">
          <a:xfrm>
            <a:off x="1476375" y="28368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2305" name="Rectangle 18"/>
          <p:cNvSpPr>
            <a:spLocks noChangeArrowheads="1"/>
          </p:cNvSpPr>
          <p:nvPr/>
        </p:nvSpPr>
        <p:spPr bwMode="auto">
          <a:xfrm>
            <a:off x="2287588" y="28241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06" name="Oval 19"/>
          <p:cNvSpPr>
            <a:spLocks noChangeArrowheads="1"/>
          </p:cNvSpPr>
          <p:nvPr/>
        </p:nvSpPr>
        <p:spPr bwMode="auto">
          <a:xfrm>
            <a:off x="3646488" y="28368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07" name="Line 20"/>
          <p:cNvSpPr>
            <a:spLocks noChangeShapeType="1"/>
          </p:cNvSpPr>
          <p:nvPr/>
        </p:nvSpPr>
        <p:spPr bwMode="auto">
          <a:xfrm>
            <a:off x="1023938" y="2938463"/>
            <a:ext cx="4492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08" name="Line 21"/>
          <p:cNvSpPr>
            <a:spLocks noChangeShapeType="1"/>
          </p:cNvSpPr>
          <p:nvPr/>
        </p:nvSpPr>
        <p:spPr bwMode="auto">
          <a:xfrm>
            <a:off x="2516188" y="2938463"/>
            <a:ext cx="4476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09" name="Line 22"/>
          <p:cNvSpPr>
            <a:spLocks noChangeShapeType="1"/>
          </p:cNvSpPr>
          <p:nvPr/>
        </p:nvSpPr>
        <p:spPr bwMode="auto">
          <a:xfrm>
            <a:off x="3875088" y="2938463"/>
            <a:ext cx="439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0" name="Line 23"/>
          <p:cNvSpPr>
            <a:spLocks noChangeShapeType="1"/>
          </p:cNvSpPr>
          <p:nvPr/>
        </p:nvSpPr>
        <p:spPr bwMode="auto">
          <a:xfrm>
            <a:off x="1246188" y="2938463"/>
            <a:ext cx="0" cy="614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1" name="Line 24"/>
          <p:cNvSpPr>
            <a:spLocks noChangeShapeType="1"/>
          </p:cNvSpPr>
          <p:nvPr/>
        </p:nvSpPr>
        <p:spPr bwMode="auto">
          <a:xfrm>
            <a:off x="4089400" y="2938463"/>
            <a:ext cx="0" cy="6127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2" name="Line 25"/>
          <p:cNvSpPr>
            <a:spLocks noChangeShapeType="1"/>
          </p:cNvSpPr>
          <p:nvPr/>
        </p:nvSpPr>
        <p:spPr bwMode="auto">
          <a:xfrm>
            <a:off x="2725738" y="2938463"/>
            <a:ext cx="0" cy="614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3" name="Line 26"/>
          <p:cNvSpPr>
            <a:spLocks noChangeShapeType="1"/>
          </p:cNvSpPr>
          <p:nvPr/>
        </p:nvSpPr>
        <p:spPr bwMode="auto">
          <a:xfrm>
            <a:off x="5575300" y="2946400"/>
            <a:ext cx="0" cy="9175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4" name="Line 27"/>
          <p:cNvSpPr>
            <a:spLocks noChangeShapeType="1"/>
          </p:cNvSpPr>
          <p:nvPr/>
        </p:nvSpPr>
        <p:spPr bwMode="auto">
          <a:xfrm>
            <a:off x="896938" y="3546475"/>
            <a:ext cx="7159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5" name="Line 28"/>
          <p:cNvSpPr>
            <a:spLocks noChangeShapeType="1"/>
          </p:cNvSpPr>
          <p:nvPr/>
        </p:nvSpPr>
        <p:spPr bwMode="auto">
          <a:xfrm>
            <a:off x="3717925" y="3559175"/>
            <a:ext cx="7064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6" name="Line 29"/>
          <p:cNvSpPr>
            <a:spLocks noChangeShapeType="1"/>
          </p:cNvSpPr>
          <p:nvPr/>
        </p:nvSpPr>
        <p:spPr bwMode="auto">
          <a:xfrm>
            <a:off x="2389188" y="3559175"/>
            <a:ext cx="6731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7" name="Line 30"/>
          <p:cNvSpPr>
            <a:spLocks noChangeShapeType="1"/>
          </p:cNvSpPr>
          <p:nvPr/>
        </p:nvSpPr>
        <p:spPr bwMode="auto">
          <a:xfrm>
            <a:off x="904875" y="354647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8" name="Line 31"/>
          <p:cNvSpPr>
            <a:spLocks noChangeShapeType="1"/>
          </p:cNvSpPr>
          <p:nvPr/>
        </p:nvSpPr>
        <p:spPr bwMode="auto">
          <a:xfrm>
            <a:off x="1608138" y="35385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19" name="Line 32"/>
          <p:cNvSpPr>
            <a:spLocks noChangeShapeType="1"/>
          </p:cNvSpPr>
          <p:nvPr/>
        </p:nvSpPr>
        <p:spPr bwMode="auto">
          <a:xfrm>
            <a:off x="2389188" y="3556000"/>
            <a:ext cx="0" cy="338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20" name="Line 33"/>
          <p:cNvSpPr>
            <a:spLocks noChangeShapeType="1"/>
          </p:cNvSpPr>
          <p:nvPr/>
        </p:nvSpPr>
        <p:spPr bwMode="auto">
          <a:xfrm>
            <a:off x="3052763" y="35639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21" name="Line 34"/>
          <p:cNvSpPr>
            <a:spLocks noChangeShapeType="1"/>
          </p:cNvSpPr>
          <p:nvPr/>
        </p:nvSpPr>
        <p:spPr bwMode="auto">
          <a:xfrm>
            <a:off x="3727450" y="35639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22" name="Line 35"/>
          <p:cNvSpPr>
            <a:spLocks noChangeShapeType="1"/>
          </p:cNvSpPr>
          <p:nvPr/>
        </p:nvSpPr>
        <p:spPr bwMode="auto">
          <a:xfrm>
            <a:off x="4421188" y="3556000"/>
            <a:ext cx="0" cy="338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23" name="Rectangle 36"/>
          <p:cNvSpPr>
            <a:spLocks noChangeArrowheads="1"/>
          </p:cNvSpPr>
          <p:nvPr/>
        </p:nvSpPr>
        <p:spPr bwMode="auto">
          <a:xfrm>
            <a:off x="795338" y="3851275"/>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2324" name="Rectangle 37"/>
          <p:cNvSpPr>
            <a:spLocks noChangeArrowheads="1"/>
          </p:cNvSpPr>
          <p:nvPr/>
        </p:nvSpPr>
        <p:spPr bwMode="auto">
          <a:xfrm>
            <a:off x="1493838" y="385127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25" name="Oval 38"/>
          <p:cNvSpPr>
            <a:spLocks noChangeArrowheads="1"/>
          </p:cNvSpPr>
          <p:nvPr/>
        </p:nvSpPr>
        <p:spPr bwMode="auto">
          <a:xfrm>
            <a:off x="2274888" y="3886200"/>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26" name="Oval 39"/>
          <p:cNvSpPr>
            <a:spLocks noChangeArrowheads="1"/>
          </p:cNvSpPr>
          <p:nvPr/>
        </p:nvSpPr>
        <p:spPr bwMode="auto">
          <a:xfrm>
            <a:off x="4311650" y="38782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2327" name="Rectangle 40"/>
          <p:cNvSpPr>
            <a:spLocks noChangeArrowheads="1"/>
          </p:cNvSpPr>
          <p:nvPr/>
        </p:nvSpPr>
        <p:spPr bwMode="auto">
          <a:xfrm>
            <a:off x="3613150" y="386873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28" name="Oval 41"/>
          <p:cNvSpPr>
            <a:spLocks noChangeArrowheads="1"/>
          </p:cNvSpPr>
          <p:nvPr/>
        </p:nvSpPr>
        <p:spPr bwMode="auto">
          <a:xfrm>
            <a:off x="5470525" y="3860800"/>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29" name="Rectangle 42"/>
          <p:cNvSpPr>
            <a:spLocks noChangeArrowheads="1"/>
          </p:cNvSpPr>
          <p:nvPr/>
        </p:nvSpPr>
        <p:spPr bwMode="auto">
          <a:xfrm>
            <a:off x="2941638" y="386873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30" name="Rectangle 43"/>
          <p:cNvSpPr>
            <a:spLocks noChangeArrowheads="1"/>
          </p:cNvSpPr>
          <p:nvPr/>
        </p:nvSpPr>
        <p:spPr bwMode="auto">
          <a:xfrm>
            <a:off x="5135563" y="28321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31" name="Line 44"/>
          <p:cNvSpPr>
            <a:spLocks noChangeShapeType="1"/>
          </p:cNvSpPr>
          <p:nvPr/>
        </p:nvSpPr>
        <p:spPr bwMode="auto">
          <a:xfrm>
            <a:off x="6992938" y="2524125"/>
            <a:ext cx="0" cy="3476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32" name="Rectangle 45"/>
          <p:cNvSpPr>
            <a:spLocks noChangeArrowheads="1"/>
          </p:cNvSpPr>
          <p:nvPr/>
        </p:nvSpPr>
        <p:spPr bwMode="auto">
          <a:xfrm>
            <a:off x="6870700" y="28590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2333" name="Oval 46"/>
          <p:cNvSpPr>
            <a:spLocks noChangeArrowheads="1"/>
          </p:cNvSpPr>
          <p:nvPr/>
        </p:nvSpPr>
        <p:spPr bwMode="auto">
          <a:xfrm>
            <a:off x="7480300" y="28717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34" name="Line 47"/>
          <p:cNvSpPr>
            <a:spLocks noChangeShapeType="1"/>
          </p:cNvSpPr>
          <p:nvPr/>
        </p:nvSpPr>
        <p:spPr bwMode="auto">
          <a:xfrm>
            <a:off x="7099300" y="2973388"/>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35" name="Line 48"/>
          <p:cNvSpPr>
            <a:spLocks noChangeShapeType="1"/>
          </p:cNvSpPr>
          <p:nvPr/>
        </p:nvSpPr>
        <p:spPr bwMode="auto">
          <a:xfrm>
            <a:off x="7289800" y="2973388"/>
            <a:ext cx="0" cy="614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36" name="Line 49"/>
          <p:cNvSpPr>
            <a:spLocks noChangeShapeType="1"/>
          </p:cNvSpPr>
          <p:nvPr/>
        </p:nvSpPr>
        <p:spPr bwMode="auto">
          <a:xfrm>
            <a:off x="6483350" y="3581400"/>
            <a:ext cx="19605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37" name="Line 50"/>
          <p:cNvSpPr>
            <a:spLocks noChangeShapeType="1"/>
          </p:cNvSpPr>
          <p:nvPr/>
        </p:nvSpPr>
        <p:spPr bwMode="auto">
          <a:xfrm>
            <a:off x="6491288" y="35814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38" name="Line 51"/>
          <p:cNvSpPr>
            <a:spLocks noChangeShapeType="1"/>
          </p:cNvSpPr>
          <p:nvPr/>
        </p:nvSpPr>
        <p:spPr bwMode="auto">
          <a:xfrm>
            <a:off x="7124700" y="35814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39" name="Rectangle 52"/>
          <p:cNvSpPr>
            <a:spLocks noChangeArrowheads="1"/>
          </p:cNvSpPr>
          <p:nvPr/>
        </p:nvSpPr>
        <p:spPr bwMode="auto">
          <a:xfrm>
            <a:off x="6381750" y="3886200"/>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12340" name="Rectangle 53"/>
          <p:cNvSpPr>
            <a:spLocks noChangeArrowheads="1"/>
          </p:cNvSpPr>
          <p:nvPr/>
        </p:nvSpPr>
        <p:spPr bwMode="auto">
          <a:xfrm>
            <a:off x="7018338" y="38862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12341" name="Line 54"/>
          <p:cNvSpPr>
            <a:spLocks noChangeShapeType="1"/>
          </p:cNvSpPr>
          <p:nvPr/>
        </p:nvSpPr>
        <p:spPr bwMode="auto">
          <a:xfrm>
            <a:off x="7785100" y="3571875"/>
            <a:ext cx="0" cy="33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42" name="Line 55"/>
          <p:cNvSpPr>
            <a:spLocks noChangeShapeType="1"/>
          </p:cNvSpPr>
          <p:nvPr/>
        </p:nvSpPr>
        <p:spPr bwMode="auto">
          <a:xfrm>
            <a:off x="8434388" y="357981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43" name="Oval 56"/>
          <p:cNvSpPr>
            <a:spLocks noChangeArrowheads="1"/>
          </p:cNvSpPr>
          <p:nvPr/>
        </p:nvSpPr>
        <p:spPr bwMode="auto">
          <a:xfrm>
            <a:off x="8324850" y="3894138"/>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12344" name="Rectangle 57"/>
          <p:cNvSpPr>
            <a:spLocks noChangeArrowheads="1"/>
          </p:cNvSpPr>
          <p:nvPr/>
        </p:nvSpPr>
        <p:spPr bwMode="auto">
          <a:xfrm>
            <a:off x="7670800" y="390207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33850" name="Text Box 58"/>
          <p:cNvSpPr txBox="1">
            <a:spLocks noChangeArrowheads="1"/>
          </p:cNvSpPr>
          <p:nvPr/>
        </p:nvSpPr>
        <p:spPr bwMode="auto">
          <a:xfrm>
            <a:off x="534988" y="4114800"/>
            <a:ext cx="68738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a:t>
            </a:r>
            <a:r>
              <a:rPr lang="en-US" b="1">
                <a:solidFill>
                  <a:srgbClr val="FF1919"/>
                </a:solidFill>
                <a:latin typeface="Calibri" pitchFamily="34" charset="0"/>
                <a:cs typeface="Calibri" pitchFamily="34" charset="0"/>
              </a:rPr>
              <a:t>2</a:t>
            </a:r>
            <a:r>
              <a:rPr lang="en-US" b="1">
                <a:effectLst>
                  <a:outerShdw blurRad="38100" dist="38100" dir="2700000" algn="tl">
                    <a:srgbClr val="FFFFFF"/>
                  </a:outerShdw>
                </a:effectLst>
                <a:latin typeface="Calibri" pitchFamily="34" charset="0"/>
                <a:cs typeface="Calibri" pitchFamily="34" charset="0"/>
              </a:rPr>
              <a:t>4)</a:t>
            </a:r>
          </a:p>
        </p:txBody>
      </p:sp>
      <p:sp>
        <p:nvSpPr>
          <p:cNvPr id="33851" name="Text Box 59"/>
          <p:cNvSpPr txBox="1">
            <a:spLocks noChangeArrowheads="1"/>
          </p:cNvSpPr>
          <p:nvPr/>
        </p:nvSpPr>
        <p:spPr bwMode="auto">
          <a:xfrm>
            <a:off x="4092575" y="41148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a:t>
            </a:r>
            <a:r>
              <a:rPr lang="en-US" b="1">
                <a:solidFill>
                  <a:srgbClr val="FF1919"/>
                </a:solidFill>
                <a:latin typeface="Calibri" pitchFamily="34" charset="0"/>
                <a:cs typeface="Calibri" pitchFamily="34" charset="0"/>
              </a:rPr>
              <a:t>2</a:t>
            </a:r>
            <a:r>
              <a:rPr lang="en-US" b="1">
                <a:effectLst>
                  <a:outerShdw blurRad="38100" dist="38100" dir="2700000" algn="tl">
                    <a:srgbClr val="FFFFFF"/>
                  </a:outerShdw>
                </a:effectLst>
                <a:latin typeface="Calibri" pitchFamily="34" charset="0"/>
                <a:cs typeface="Calibri" pitchFamily="34" charset="0"/>
              </a:rPr>
              <a:t>5)</a:t>
            </a:r>
          </a:p>
        </p:txBody>
      </p:sp>
      <p:sp>
        <p:nvSpPr>
          <p:cNvPr id="33852" name="Text Box 60"/>
          <p:cNvSpPr txBox="1">
            <a:spLocks noChangeArrowheads="1"/>
          </p:cNvSpPr>
          <p:nvPr/>
        </p:nvSpPr>
        <p:spPr bwMode="auto">
          <a:xfrm>
            <a:off x="6146800" y="41148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a:t>
            </a:r>
            <a:r>
              <a:rPr lang="en-US" b="1">
                <a:solidFill>
                  <a:srgbClr val="FF1919"/>
                </a:solidFill>
                <a:latin typeface="Calibri" pitchFamily="34" charset="0"/>
                <a:cs typeface="Calibri" pitchFamily="34" charset="0"/>
              </a:rPr>
              <a:t>2</a:t>
            </a:r>
            <a:r>
              <a:rPr lang="en-US" b="1">
                <a:effectLst>
                  <a:outerShdw blurRad="38100" dist="38100" dir="2700000" algn="tl">
                    <a:srgbClr val="FFFFFF"/>
                  </a:outerShdw>
                </a:effectLst>
                <a:latin typeface="Calibri" pitchFamily="34" charset="0"/>
                <a:cs typeface="Calibri" pitchFamily="34" charset="0"/>
              </a:rPr>
              <a:t>7)</a:t>
            </a:r>
          </a:p>
        </p:txBody>
      </p:sp>
      <p:sp>
        <p:nvSpPr>
          <p:cNvPr id="33853" name="Text Box 61"/>
          <p:cNvSpPr txBox="1">
            <a:spLocks noChangeArrowheads="1"/>
          </p:cNvSpPr>
          <p:nvPr/>
        </p:nvSpPr>
        <p:spPr bwMode="auto">
          <a:xfrm>
            <a:off x="3917950" y="1674813"/>
            <a:ext cx="687388"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a:t>
            </a:r>
            <a:r>
              <a:rPr lang="en-US" b="1">
                <a:solidFill>
                  <a:srgbClr val="FF1919"/>
                </a:solidFill>
                <a:latin typeface="Calibri" pitchFamily="34" charset="0"/>
                <a:cs typeface="Calibri" pitchFamily="34" charset="0"/>
              </a:rPr>
              <a:t>2</a:t>
            </a:r>
            <a:r>
              <a:rPr lang="en-US" b="1">
                <a:effectLst>
                  <a:outerShdw blurRad="38100" dist="38100" dir="2700000" algn="tl">
                    <a:srgbClr val="FFFFFF"/>
                  </a:outerShdw>
                </a:effectLst>
                <a:latin typeface="Calibri" pitchFamily="34" charset="0"/>
                <a:cs typeface="Calibri" pitchFamily="34" charset="0"/>
              </a:rPr>
              <a:t>3)</a:t>
            </a:r>
            <a:endParaRPr lang="en-US">
              <a:latin typeface="Calibri" pitchFamily="34" charset="0"/>
              <a:cs typeface="Calibri" pitchFamily="34" charset="0"/>
            </a:endParaRPr>
          </a:p>
        </p:txBody>
      </p:sp>
      <p:sp>
        <p:nvSpPr>
          <p:cNvPr id="33854" name="Text Box 62"/>
          <p:cNvSpPr txBox="1">
            <a:spLocks noChangeArrowheads="1"/>
          </p:cNvSpPr>
          <p:nvPr/>
        </p:nvSpPr>
        <p:spPr bwMode="auto">
          <a:xfrm>
            <a:off x="4616450" y="1674813"/>
            <a:ext cx="687388"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(16)</a:t>
            </a:r>
            <a:endParaRPr lang="en-US">
              <a:latin typeface="Calibri" pitchFamily="34" charset="0"/>
              <a:cs typeface="Calibri" pitchFamily="34" charset="0"/>
            </a:endParaRPr>
          </a:p>
        </p:txBody>
      </p:sp>
      <p:sp>
        <p:nvSpPr>
          <p:cNvPr id="33855" name="Text Box 63"/>
          <p:cNvSpPr txBox="1">
            <a:spLocks noChangeArrowheads="1"/>
          </p:cNvSpPr>
          <p:nvPr/>
        </p:nvSpPr>
        <p:spPr bwMode="auto">
          <a:xfrm>
            <a:off x="534988" y="3009900"/>
            <a:ext cx="68738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(14)</a:t>
            </a:r>
          </a:p>
        </p:txBody>
      </p:sp>
      <p:sp>
        <p:nvSpPr>
          <p:cNvPr id="33856" name="Text Box 64"/>
          <p:cNvSpPr txBox="1">
            <a:spLocks noChangeArrowheads="1"/>
          </p:cNvSpPr>
          <p:nvPr/>
        </p:nvSpPr>
        <p:spPr bwMode="auto">
          <a:xfrm>
            <a:off x="1258888" y="3009900"/>
            <a:ext cx="68738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a:t>
            </a:r>
            <a:r>
              <a:rPr lang="en-US" b="1">
                <a:solidFill>
                  <a:srgbClr val="FF1919"/>
                </a:solidFill>
                <a:latin typeface="Calibri" pitchFamily="34" charset="0"/>
                <a:cs typeface="Calibri" pitchFamily="34" charset="0"/>
              </a:rPr>
              <a:t>2</a:t>
            </a:r>
            <a:r>
              <a:rPr lang="en-US" b="1">
                <a:effectLst>
                  <a:outerShdw blurRad="38100" dist="38100" dir="2700000" algn="tl">
                    <a:srgbClr val="FFFFFF"/>
                  </a:outerShdw>
                </a:effectLst>
                <a:latin typeface="Calibri" pitchFamily="34" charset="0"/>
                <a:cs typeface="Calibri" pitchFamily="34" charset="0"/>
              </a:rPr>
              <a:t>6)</a:t>
            </a:r>
          </a:p>
        </p:txBody>
      </p:sp>
      <p:sp>
        <p:nvSpPr>
          <p:cNvPr id="33857" name="Text Box 65"/>
          <p:cNvSpPr txBox="1">
            <a:spLocks noChangeArrowheads="1"/>
          </p:cNvSpPr>
          <p:nvPr/>
        </p:nvSpPr>
        <p:spPr bwMode="auto">
          <a:xfrm>
            <a:off x="1260475" y="41148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(46)</a:t>
            </a:r>
          </a:p>
        </p:txBody>
      </p:sp>
      <p:sp>
        <p:nvSpPr>
          <p:cNvPr id="33858" name="Text Box 66"/>
          <p:cNvSpPr txBox="1">
            <a:spLocks noChangeArrowheads="1"/>
          </p:cNvSpPr>
          <p:nvPr/>
        </p:nvSpPr>
        <p:spPr bwMode="auto">
          <a:xfrm>
            <a:off x="2028825" y="30099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(34)</a:t>
            </a:r>
          </a:p>
        </p:txBody>
      </p:sp>
      <p:sp>
        <p:nvSpPr>
          <p:cNvPr id="33859" name="Text Box 67"/>
          <p:cNvSpPr txBox="1">
            <a:spLocks noChangeArrowheads="1"/>
          </p:cNvSpPr>
          <p:nvPr/>
        </p:nvSpPr>
        <p:spPr bwMode="auto">
          <a:xfrm>
            <a:off x="2727325" y="30099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(13)</a:t>
            </a:r>
          </a:p>
        </p:txBody>
      </p:sp>
      <p:sp>
        <p:nvSpPr>
          <p:cNvPr id="33860" name="Text Box 68"/>
          <p:cNvSpPr txBox="1">
            <a:spLocks noChangeArrowheads="1"/>
          </p:cNvSpPr>
          <p:nvPr/>
        </p:nvSpPr>
        <p:spPr bwMode="auto">
          <a:xfrm>
            <a:off x="2028825" y="41148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(33)</a:t>
            </a:r>
          </a:p>
        </p:txBody>
      </p:sp>
      <p:sp>
        <p:nvSpPr>
          <p:cNvPr id="33861" name="Text Box 69"/>
          <p:cNvSpPr txBox="1">
            <a:spLocks noChangeArrowheads="1"/>
          </p:cNvSpPr>
          <p:nvPr/>
        </p:nvSpPr>
        <p:spPr bwMode="auto">
          <a:xfrm>
            <a:off x="2727325" y="41148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(14)</a:t>
            </a:r>
          </a:p>
        </p:txBody>
      </p:sp>
      <p:sp>
        <p:nvSpPr>
          <p:cNvPr id="33862" name="Text Box 70"/>
          <p:cNvSpPr txBox="1">
            <a:spLocks noChangeArrowheads="1"/>
          </p:cNvSpPr>
          <p:nvPr/>
        </p:nvSpPr>
        <p:spPr bwMode="auto">
          <a:xfrm>
            <a:off x="3386138" y="3009900"/>
            <a:ext cx="68738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(58)</a:t>
            </a:r>
          </a:p>
        </p:txBody>
      </p:sp>
      <p:sp>
        <p:nvSpPr>
          <p:cNvPr id="33863" name="Text Box 71"/>
          <p:cNvSpPr txBox="1">
            <a:spLocks noChangeArrowheads="1"/>
          </p:cNvSpPr>
          <p:nvPr/>
        </p:nvSpPr>
        <p:spPr bwMode="auto">
          <a:xfrm>
            <a:off x="4092575" y="30099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a:t>
            </a:r>
            <a:r>
              <a:rPr lang="en-US" b="1">
                <a:solidFill>
                  <a:srgbClr val="FF1919"/>
                </a:solidFill>
                <a:latin typeface="Calibri" pitchFamily="34" charset="0"/>
                <a:cs typeface="Calibri" pitchFamily="34" charset="0"/>
              </a:rPr>
              <a:t>2</a:t>
            </a:r>
            <a:r>
              <a:rPr lang="en-US" b="1">
                <a:effectLst>
                  <a:outerShdw blurRad="38100" dist="38100" dir="2700000" algn="tl">
                    <a:srgbClr val="FFFFFF"/>
                  </a:outerShdw>
                </a:effectLst>
                <a:latin typeface="Calibri" pitchFamily="34" charset="0"/>
                <a:cs typeface="Calibri" pitchFamily="34" charset="0"/>
              </a:rPr>
              <a:t>)</a:t>
            </a:r>
          </a:p>
        </p:txBody>
      </p:sp>
      <p:sp>
        <p:nvSpPr>
          <p:cNvPr id="33864" name="Text Box 72"/>
          <p:cNvSpPr txBox="1">
            <a:spLocks noChangeArrowheads="1"/>
          </p:cNvSpPr>
          <p:nvPr/>
        </p:nvSpPr>
        <p:spPr bwMode="auto">
          <a:xfrm>
            <a:off x="3386138" y="4114800"/>
            <a:ext cx="68738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(18)</a:t>
            </a:r>
          </a:p>
        </p:txBody>
      </p:sp>
      <p:sp>
        <p:nvSpPr>
          <p:cNvPr id="33865" name="Text Box 73"/>
          <p:cNvSpPr txBox="1">
            <a:spLocks noChangeArrowheads="1"/>
          </p:cNvSpPr>
          <p:nvPr/>
        </p:nvSpPr>
        <p:spPr bwMode="auto">
          <a:xfrm>
            <a:off x="4879975" y="30099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(13)</a:t>
            </a:r>
          </a:p>
        </p:txBody>
      </p:sp>
      <p:sp>
        <p:nvSpPr>
          <p:cNvPr id="33866" name="Text Box 74"/>
          <p:cNvSpPr txBox="1">
            <a:spLocks noChangeArrowheads="1"/>
          </p:cNvSpPr>
          <p:nvPr/>
        </p:nvSpPr>
        <p:spPr bwMode="auto">
          <a:xfrm>
            <a:off x="5553075" y="30099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(78)</a:t>
            </a:r>
          </a:p>
        </p:txBody>
      </p:sp>
      <p:sp>
        <p:nvSpPr>
          <p:cNvPr id="33867" name="Text Box 75"/>
          <p:cNvSpPr txBox="1">
            <a:spLocks noChangeArrowheads="1"/>
          </p:cNvSpPr>
          <p:nvPr/>
        </p:nvSpPr>
        <p:spPr bwMode="auto">
          <a:xfrm>
            <a:off x="5237163" y="4114800"/>
            <a:ext cx="68738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(18)</a:t>
            </a:r>
          </a:p>
        </p:txBody>
      </p:sp>
      <p:sp>
        <p:nvSpPr>
          <p:cNvPr id="33868" name="Text Box 76"/>
          <p:cNvSpPr txBox="1">
            <a:spLocks noChangeArrowheads="1"/>
          </p:cNvSpPr>
          <p:nvPr/>
        </p:nvSpPr>
        <p:spPr bwMode="auto">
          <a:xfrm>
            <a:off x="6626225" y="30099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a:t>
            </a:r>
            <a:r>
              <a:rPr lang="en-US" b="1">
                <a:solidFill>
                  <a:srgbClr val="FF1919"/>
                </a:solidFill>
                <a:latin typeface="Calibri" pitchFamily="34" charset="0"/>
                <a:cs typeface="Calibri" pitchFamily="34" charset="0"/>
              </a:rPr>
              <a:t>2</a:t>
            </a:r>
            <a:r>
              <a:rPr lang="en-US" b="1">
                <a:effectLst>
                  <a:outerShdw blurRad="38100" dist="38100" dir="2700000" algn="tl">
                    <a:srgbClr val="FFFFFF"/>
                  </a:outerShdw>
                </a:effectLst>
                <a:latin typeface="Calibri" pitchFamily="34" charset="0"/>
                <a:cs typeface="Calibri" pitchFamily="34" charset="0"/>
              </a:rPr>
              <a:t>6)</a:t>
            </a:r>
          </a:p>
        </p:txBody>
      </p:sp>
      <p:sp>
        <p:nvSpPr>
          <p:cNvPr id="33869" name="Text Box 77"/>
          <p:cNvSpPr txBox="1">
            <a:spLocks noChangeArrowheads="1"/>
          </p:cNvSpPr>
          <p:nvPr/>
        </p:nvSpPr>
        <p:spPr bwMode="auto">
          <a:xfrm>
            <a:off x="7269163" y="3009900"/>
            <a:ext cx="68738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(47)</a:t>
            </a:r>
          </a:p>
        </p:txBody>
      </p:sp>
      <p:sp>
        <p:nvSpPr>
          <p:cNvPr id="33870" name="Text Box 78"/>
          <p:cNvSpPr txBox="1">
            <a:spLocks noChangeArrowheads="1"/>
          </p:cNvSpPr>
          <p:nvPr/>
        </p:nvSpPr>
        <p:spPr bwMode="auto">
          <a:xfrm>
            <a:off x="8094663" y="4114800"/>
            <a:ext cx="68738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a:t>
            </a:r>
            <a:r>
              <a:rPr lang="en-US" b="1">
                <a:solidFill>
                  <a:srgbClr val="FF1919"/>
                </a:solidFill>
                <a:latin typeface="Calibri" pitchFamily="34" charset="0"/>
                <a:cs typeface="Calibri" pitchFamily="34" charset="0"/>
              </a:rPr>
              <a:t>2</a:t>
            </a:r>
            <a:r>
              <a:rPr lang="en-US" b="1">
                <a:effectLst>
                  <a:outerShdw blurRad="38100" dist="38100" dir="2700000" algn="tl">
                    <a:srgbClr val="FFFFFF"/>
                  </a:outerShdw>
                </a:effectLst>
                <a:latin typeface="Calibri" pitchFamily="34" charset="0"/>
                <a:cs typeface="Calibri" pitchFamily="34" charset="0"/>
              </a:rPr>
              <a:t>4)</a:t>
            </a:r>
          </a:p>
        </p:txBody>
      </p:sp>
      <p:sp>
        <p:nvSpPr>
          <p:cNvPr id="33871" name="Text Box 79"/>
          <p:cNvSpPr txBox="1">
            <a:spLocks noChangeArrowheads="1"/>
          </p:cNvSpPr>
          <p:nvPr/>
        </p:nvSpPr>
        <p:spPr bwMode="auto">
          <a:xfrm>
            <a:off x="6786563" y="4114800"/>
            <a:ext cx="68738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(46)</a:t>
            </a:r>
          </a:p>
        </p:txBody>
      </p:sp>
      <p:sp>
        <p:nvSpPr>
          <p:cNvPr id="33872" name="Text Box 80"/>
          <p:cNvSpPr txBox="1">
            <a:spLocks noChangeArrowheads="1"/>
          </p:cNvSpPr>
          <p:nvPr/>
        </p:nvSpPr>
        <p:spPr bwMode="auto">
          <a:xfrm>
            <a:off x="7448550" y="4114800"/>
            <a:ext cx="687388"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(67)</a:t>
            </a:r>
          </a:p>
        </p:txBody>
      </p:sp>
      <p:sp>
        <p:nvSpPr>
          <p:cNvPr id="33873" name="Text Box 81"/>
          <p:cNvSpPr txBox="1">
            <a:spLocks noChangeArrowheads="1"/>
          </p:cNvSpPr>
          <p:nvPr/>
        </p:nvSpPr>
        <p:spPr bwMode="auto">
          <a:xfrm>
            <a:off x="704850" y="457200"/>
            <a:ext cx="7010400" cy="646113"/>
          </a:xfrm>
          <a:prstGeom prst="rect">
            <a:avLst/>
          </a:prstGeom>
          <a:noFill/>
          <a:ln w="9525">
            <a:noFill/>
            <a:miter lim="800000"/>
            <a:headEnd/>
            <a:tailEnd/>
          </a:ln>
          <a:effectLst/>
        </p:spPr>
        <p:txBody>
          <a:bodyPr wrap="none">
            <a:spAutoFit/>
          </a:bodyPr>
          <a:lstStyle/>
          <a:p>
            <a:pPr>
              <a:defRPr/>
            </a:pPr>
            <a:r>
              <a:rPr lang="en-US" sz="3600" b="1">
                <a:effectLst>
                  <a:outerShdw blurRad="38100" dist="38100" dir="2700000" algn="tl">
                    <a:srgbClr val="FFFFFF"/>
                  </a:outerShdw>
                </a:effectLst>
                <a:latin typeface="Calibri" pitchFamily="34" charset="0"/>
                <a:cs typeface="Calibri" pitchFamily="34" charset="0"/>
              </a:rPr>
              <a:t>Genotype data for the whole family</a:t>
            </a:r>
          </a:p>
        </p:txBody>
      </p:sp>
      <p:sp>
        <p:nvSpPr>
          <p:cNvPr id="12369" name="Line 82"/>
          <p:cNvSpPr>
            <a:spLocks noChangeShapeType="1"/>
          </p:cNvSpPr>
          <p:nvPr/>
        </p:nvSpPr>
        <p:spPr bwMode="auto">
          <a:xfrm>
            <a:off x="717550" y="4489450"/>
            <a:ext cx="185738" cy="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70" name="Line 83"/>
          <p:cNvSpPr>
            <a:spLocks noChangeShapeType="1"/>
          </p:cNvSpPr>
          <p:nvPr/>
        </p:nvSpPr>
        <p:spPr bwMode="auto">
          <a:xfrm>
            <a:off x="1446213" y="3387725"/>
            <a:ext cx="185737" cy="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71" name="Line 84"/>
          <p:cNvSpPr>
            <a:spLocks noChangeShapeType="1"/>
          </p:cNvSpPr>
          <p:nvPr/>
        </p:nvSpPr>
        <p:spPr bwMode="auto">
          <a:xfrm>
            <a:off x="4443413" y="3387725"/>
            <a:ext cx="185737" cy="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72" name="Line 85"/>
          <p:cNvSpPr>
            <a:spLocks noChangeShapeType="1"/>
          </p:cNvSpPr>
          <p:nvPr/>
        </p:nvSpPr>
        <p:spPr bwMode="auto">
          <a:xfrm>
            <a:off x="4273550" y="4489450"/>
            <a:ext cx="185738" cy="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73" name="Line 86"/>
          <p:cNvSpPr>
            <a:spLocks noChangeShapeType="1"/>
          </p:cNvSpPr>
          <p:nvPr/>
        </p:nvSpPr>
        <p:spPr bwMode="auto">
          <a:xfrm>
            <a:off x="6813550" y="3386138"/>
            <a:ext cx="185738" cy="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74" name="Line 87"/>
          <p:cNvSpPr>
            <a:spLocks noChangeShapeType="1"/>
          </p:cNvSpPr>
          <p:nvPr/>
        </p:nvSpPr>
        <p:spPr bwMode="auto">
          <a:xfrm>
            <a:off x="6338888" y="4486275"/>
            <a:ext cx="185737" cy="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75" name="Line 88"/>
          <p:cNvSpPr>
            <a:spLocks noChangeShapeType="1"/>
          </p:cNvSpPr>
          <p:nvPr/>
        </p:nvSpPr>
        <p:spPr bwMode="auto">
          <a:xfrm>
            <a:off x="8285163" y="4486275"/>
            <a:ext cx="185737" cy="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76" name="Line 89"/>
          <p:cNvSpPr>
            <a:spLocks noChangeShapeType="1"/>
          </p:cNvSpPr>
          <p:nvPr/>
        </p:nvSpPr>
        <p:spPr bwMode="auto">
          <a:xfrm>
            <a:off x="4103688" y="2049463"/>
            <a:ext cx="185737" cy="0"/>
          </a:xfrm>
          <a:prstGeom prst="line">
            <a:avLst/>
          </a:prstGeom>
          <a:noFill/>
          <a:ln w="28575">
            <a:solidFill>
              <a:srgbClr val="FF191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2762250" y="2566988"/>
            <a:ext cx="673100" cy="1511300"/>
          </a:xfrm>
          <a:prstGeom prst="ellipse">
            <a:avLst/>
          </a:prstGeom>
          <a:solidFill>
            <a:schemeClr val="bg1"/>
          </a:solidFill>
          <a:ln w="12700">
            <a:solidFill>
              <a:schemeClr val="tx1"/>
            </a:solidFill>
            <a:round/>
            <a:headEnd/>
            <a:tailEnd/>
          </a:ln>
        </p:spPr>
        <p:txBody>
          <a:bodyPr wrap="none" anchor="ctr"/>
          <a:lstStyle/>
          <a:p>
            <a:endParaRPr lang="en-GB"/>
          </a:p>
        </p:txBody>
      </p:sp>
      <p:sp>
        <p:nvSpPr>
          <p:cNvPr id="13315" name="Rectangle 3"/>
          <p:cNvSpPr>
            <a:spLocks noGrp="1" noChangeArrowheads="1"/>
          </p:cNvSpPr>
          <p:nvPr>
            <p:ph type="title"/>
          </p:nvPr>
        </p:nvSpPr>
        <p:spPr/>
        <p:txBody>
          <a:bodyPr lIns="92075" tIns="46038" rIns="92075" bIns="46038"/>
          <a:lstStyle/>
          <a:p>
            <a:pPr defTabSz="762000"/>
            <a:r>
              <a:rPr lang="en-GB" sz="3200">
                <a:solidFill>
                  <a:schemeClr val="tx1"/>
                </a:solidFill>
                <a:latin typeface="Calibri" pitchFamily="34" charset="0"/>
                <a:cs typeface="Calibri" pitchFamily="34" charset="0"/>
              </a:rPr>
              <a:t>Positional mapping is based on </a:t>
            </a:r>
            <a:r>
              <a:rPr lang="en-GB" sz="3200" i="1">
                <a:solidFill>
                  <a:schemeClr val="tx1"/>
                </a:solidFill>
                <a:latin typeface="Calibri" pitchFamily="34" charset="0"/>
                <a:cs typeface="Calibri" pitchFamily="34" charset="0"/>
              </a:rPr>
              <a:t>Linkage</a:t>
            </a:r>
          </a:p>
        </p:txBody>
      </p:sp>
      <p:sp>
        <p:nvSpPr>
          <p:cNvPr id="13316" name="Rectangle 4"/>
          <p:cNvSpPr>
            <a:spLocks noGrp="1" noChangeArrowheads="1"/>
          </p:cNvSpPr>
          <p:nvPr>
            <p:ph type="body" idx="1"/>
          </p:nvPr>
        </p:nvSpPr>
        <p:spPr>
          <a:xfrm>
            <a:off x="685800" y="1752594"/>
            <a:ext cx="7696200" cy="561975"/>
          </a:xfrm>
        </p:spPr>
        <p:txBody>
          <a:bodyPr lIns="92075" tIns="46038" rIns="92075" bIns="46038"/>
          <a:lstStyle/>
          <a:p>
            <a:pPr defTabSz="762000"/>
            <a:r>
              <a:rPr lang="en-GB" sz="2400" dirty="0">
                <a:latin typeface="Calibri" pitchFamily="34" charset="0"/>
                <a:cs typeface="Calibri" pitchFamily="34" charset="0"/>
              </a:rPr>
              <a:t>Mendel’s second law: independent assortment of alleles between loci</a:t>
            </a:r>
          </a:p>
          <a:p>
            <a:pPr defTabSz="762000"/>
            <a:endParaRPr lang="en-GB" sz="2400" dirty="0">
              <a:latin typeface="Calibri" pitchFamily="34" charset="0"/>
              <a:cs typeface="Calibri" pitchFamily="34" charset="0"/>
            </a:endParaRPr>
          </a:p>
          <a:p>
            <a:pPr defTabSz="762000"/>
            <a:endParaRPr lang="en-GB" sz="2400" dirty="0">
              <a:latin typeface="Calibri" pitchFamily="34" charset="0"/>
              <a:cs typeface="Calibri" pitchFamily="34" charset="0"/>
            </a:endParaRPr>
          </a:p>
          <a:p>
            <a:pPr defTabSz="762000"/>
            <a:endParaRPr lang="en-GB" sz="2400" dirty="0">
              <a:latin typeface="Calibri" pitchFamily="34" charset="0"/>
              <a:cs typeface="Calibri" pitchFamily="34" charset="0"/>
            </a:endParaRPr>
          </a:p>
          <a:p>
            <a:pPr defTabSz="762000"/>
            <a:endParaRPr lang="en-GB" sz="2400" dirty="0">
              <a:latin typeface="Calibri" pitchFamily="34" charset="0"/>
              <a:cs typeface="Calibri" pitchFamily="34" charset="0"/>
            </a:endParaRPr>
          </a:p>
          <a:p>
            <a:pPr defTabSz="762000"/>
            <a:endParaRPr lang="en-GB" sz="2400" dirty="0">
              <a:latin typeface="Calibri" pitchFamily="34" charset="0"/>
              <a:cs typeface="Calibri" pitchFamily="34" charset="0"/>
            </a:endParaRPr>
          </a:p>
          <a:p>
            <a:pPr defTabSz="762000"/>
            <a:endParaRPr lang="en-GB" sz="2400" dirty="0">
              <a:latin typeface="Calibri" pitchFamily="34" charset="0"/>
              <a:cs typeface="Calibri" pitchFamily="34" charset="0"/>
            </a:endParaRPr>
          </a:p>
          <a:p>
            <a:pPr defTabSz="762000"/>
            <a:r>
              <a:rPr lang="en-GB" sz="2400" dirty="0">
                <a:latin typeface="Calibri" pitchFamily="34" charset="0"/>
                <a:cs typeface="Calibri" pitchFamily="34" charset="0"/>
              </a:rPr>
              <a:t>Four types of gametes are produced.</a:t>
            </a:r>
          </a:p>
          <a:p>
            <a:pPr defTabSz="762000"/>
            <a:r>
              <a:rPr lang="en-GB" sz="2400" dirty="0">
                <a:latin typeface="Calibri" pitchFamily="34" charset="0"/>
                <a:cs typeface="Calibri" pitchFamily="34" charset="0"/>
              </a:rPr>
              <a:t>Under independent assortment, all are equally likely!</a:t>
            </a:r>
          </a:p>
          <a:p>
            <a:pPr defTabSz="762000"/>
            <a:r>
              <a:rPr lang="en-GB" sz="2400" dirty="0">
                <a:latin typeface="Calibri" pitchFamily="34" charset="0"/>
                <a:cs typeface="Calibri" pitchFamily="34" charset="0"/>
              </a:rPr>
              <a:t>Deviation from these proportions </a:t>
            </a:r>
            <a:r>
              <a:rPr lang="en-GB" sz="2400" dirty="0">
                <a:latin typeface="Calibri" pitchFamily="34" charset="0"/>
                <a:cs typeface="Calibri" pitchFamily="34" charset="0"/>
                <a:sym typeface="Wingdings" pitchFamily="2" charset="2"/>
              </a:rPr>
              <a:t> LINKAGE</a:t>
            </a:r>
            <a:endParaRPr lang="en-GB" sz="2400" dirty="0">
              <a:latin typeface="Calibri" pitchFamily="34" charset="0"/>
              <a:cs typeface="Calibri" pitchFamily="34" charset="0"/>
            </a:endParaRPr>
          </a:p>
        </p:txBody>
      </p:sp>
      <p:grpSp>
        <p:nvGrpSpPr>
          <p:cNvPr id="13317" name="Group 5"/>
          <p:cNvGrpSpPr>
            <a:grpSpLocks/>
          </p:cNvGrpSpPr>
          <p:nvPr/>
        </p:nvGrpSpPr>
        <p:grpSpPr bwMode="auto">
          <a:xfrm>
            <a:off x="2819400" y="2671763"/>
            <a:ext cx="3721100" cy="2289175"/>
            <a:chOff x="1754" y="2594"/>
            <a:chExt cx="2344" cy="1441"/>
          </a:xfrm>
        </p:grpSpPr>
        <p:sp>
          <p:nvSpPr>
            <p:cNvPr id="13318" name="Rectangle 6"/>
            <p:cNvSpPr>
              <a:spLocks noChangeArrowheads="1"/>
            </p:cNvSpPr>
            <p:nvPr/>
          </p:nvSpPr>
          <p:spPr bwMode="auto">
            <a:xfrm>
              <a:off x="1754" y="2594"/>
              <a:ext cx="368"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a:latin typeface="Calibri" pitchFamily="34" charset="0"/>
                  <a:cs typeface="Calibri" pitchFamily="34" charset="0"/>
                </a:rPr>
                <a:t>A a</a:t>
              </a:r>
            </a:p>
            <a:p>
              <a:pPr defTabSz="762000"/>
              <a:endParaRPr lang="en-GB">
                <a:latin typeface="Calibri" pitchFamily="34" charset="0"/>
                <a:cs typeface="Calibri" pitchFamily="34" charset="0"/>
              </a:endParaRPr>
            </a:p>
            <a:p>
              <a:pPr defTabSz="762000"/>
              <a:r>
                <a:rPr lang="en-GB">
                  <a:latin typeface="Calibri" pitchFamily="34" charset="0"/>
                  <a:cs typeface="Calibri" pitchFamily="34" charset="0"/>
                </a:rPr>
                <a:t>B b</a:t>
              </a:r>
            </a:p>
          </p:txBody>
        </p:sp>
        <p:graphicFrame>
          <p:nvGraphicFramePr>
            <p:cNvPr id="13319" name="Object 2"/>
            <p:cNvGraphicFramePr>
              <a:graphicFrameLocks/>
            </p:cNvGraphicFramePr>
            <p:nvPr/>
          </p:nvGraphicFramePr>
          <p:xfrm>
            <a:off x="2287" y="3000"/>
            <a:ext cx="1811" cy="1035"/>
          </p:xfrm>
          <a:graphic>
            <a:graphicData uri="http://schemas.openxmlformats.org/presentationml/2006/ole">
              <mc:AlternateContent xmlns:mc="http://schemas.openxmlformats.org/markup-compatibility/2006">
                <mc:Choice xmlns:v="urn:schemas-microsoft-com:vml" Requires="v">
                  <p:oleObj spid="_x0000_s1026" name="Document" r:id="rId4" imgW="2020824" imgH="990600" progId="Word.Document.8">
                    <p:embed/>
                  </p:oleObj>
                </mc:Choice>
                <mc:Fallback>
                  <p:oleObj name="Document" r:id="rId4" imgW="2020824" imgH="990600" progId="Word.Document.8">
                    <p:embed/>
                    <p:pic>
                      <p:nvPicPr>
                        <p:cNvPr id="13319"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 y="3000"/>
                          <a:ext cx="1811" cy="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20" name="Line 8"/>
            <p:cNvSpPr>
              <a:spLocks noChangeShapeType="1"/>
            </p:cNvSpPr>
            <p:nvPr/>
          </p:nvSpPr>
          <p:spPr bwMode="auto">
            <a:xfrm>
              <a:off x="2172" y="2772"/>
              <a:ext cx="912" cy="168"/>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321" name="Line 9"/>
            <p:cNvSpPr>
              <a:spLocks noChangeShapeType="1"/>
            </p:cNvSpPr>
            <p:nvPr/>
          </p:nvSpPr>
          <p:spPr bwMode="auto">
            <a:xfrm>
              <a:off x="1968" y="3312"/>
              <a:ext cx="300" cy="168"/>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685800" y="2592388"/>
            <a:ext cx="7772400" cy="1143000"/>
          </a:xfrm>
        </p:spPr>
        <p:txBody>
          <a:bodyPr/>
          <a:lstStyle/>
          <a:p>
            <a:r>
              <a:rPr lang="en-GB"/>
              <a:t>How does one evaluate recombination?</a:t>
            </a: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176448"/>
            <a:ext cx="7772400" cy="1143000"/>
          </a:xfrm>
        </p:spPr>
        <p:txBody>
          <a:bodyPr/>
          <a:lstStyle/>
          <a:p>
            <a:r>
              <a:rPr lang="en-GB" b="1" i="1" dirty="0">
                <a:latin typeface="Calibri" pitchFamily="34" charset="0"/>
                <a:cs typeface="Calibri" pitchFamily="34" charset="0"/>
              </a:rPr>
              <a:t>Haplotype</a:t>
            </a:r>
          </a:p>
        </p:txBody>
      </p:sp>
      <p:sp>
        <p:nvSpPr>
          <p:cNvPr id="22531" name="Content Placeholder 2"/>
          <p:cNvSpPr>
            <a:spLocks noGrp="1"/>
          </p:cNvSpPr>
          <p:nvPr>
            <p:ph idx="1"/>
          </p:nvPr>
        </p:nvSpPr>
        <p:spPr>
          <a:xfrm>
            <a:off x="312821" y="1503961"/>
            <a:ext cx="8650705" cy="5077327"/>
          </a:xfrm>
        </p:spPr>
        <p:txBody>
          <a:bodyPr/>
          <a:lstStyle/>
          <a:p>
            <a:r>
              <a:rPr lang="en-GB" dirty="0">
                <a:latin typeface="Calibri" pitchFamily="34" charset="0"/>
                <a:cs typeface="Calibri" pitchFamily="34" charset="0"/>
              </a:rPr>
              <a:t>A combination of alleles (for different genes/markers) that are located closely together on the same chromosome and that tend to be inherited together. </a:t>
            </a:r>
          </a:p>
          <a:p>
            <a:endParaRPr lang="en-US" dirty="0">
              <a:latin typeface="Calibri" pitchFamily="34" charset="0"/>
              <a:cs typeface="Calibri" pitchFamily="34" charset="0"/>
            </a:endParaRPr>
          </a:p>
          <a:p>
            <a:endParaRPr lang="en-US" dirty="0">
              <a:latin typeface="Calibri" pitchFamily="34" charset="0"/>
              <a:cs typeface="Calibri" pitchFamily="34" charset="0"/>
            </a:endParaRPr>
          </a:p>
          <a:p>
            <a:pPr marL="0" indent="0">
              <a:buNone/>
            </a:pPr>
            <a:endParaRPr lang="en-GB" dirty="0">
              <a:latin typeface="Calibri" pitchFamily="34" charset="0"/>
              <a:cs typeface="Calibri" pitchFamily="34" charset="0"/>
            </a:endParaRPr>
          </a:p>
          <a:p>
            <a:r>
              <a:rPr lang="en-GB" dirty="0">
                <a:latin typeface="Calibri" pitchFamily="34" charset="0"/>
                <a:cs typeface="Calibri" pitchFamily="34" charset="0"/>
              </a:rPr>
              <a:t>The haplotype information on a parent is known as the </a:t>
            </a:r>
            <a:r>
              <a:rPr lang="en-GB" b="1" dirty="0">
                <a:latin typeface="Calibri" pitchFamily="34" charset="0"/>
                <a:cs typeface="Calibri" pitchFamily="34" charset="0"/>
              </a:rPr>
              <a:t>phase </a:t>
            </a:r>
            <a:r>
              <a:rPr lang="en-GB" dirty="0">
                <a:latin typeface="Calibri" pitchFamily="34" charset="0"/>
                <a:cs typeface="Calibri" pitchFamily="34" charset="0"/>
              </a:rPr>
              <a:t>of the parent’s meiosis.</a:t>
            </a:r>
          </a:p>
        </p:txBody>
      </p:sp>
      <p:sp>
        <p:nvSpPr>
          <p:cNvPr id="2" name="TextBox 1"/>
          <p:cNvSpPr txBox="1"/>
          <p:nvPr/>
        </p:nvSpPr>
        <p:spPr>
          <a:xfrm>
            <a:off x="1130969" y="3705726"/>
            <a:ext cx="1491916" cy="1046440"/>
          </a:xfrm>
          <a:prstGeom prst="rect">
            <a:avLst/>
          </a:prstGeom>
          <a:noFill/>
        </p:spPr>
        <p:txBody>
          <a:bodyPr wrap="square" rtlCol="0">
            <a:spAutoFit/>
          </a:bodyPr>
          <a:lstStyle/>
          <a:p>
            <a:r>
              <a:rPr lang="en-US" dirty="0">
                <a:latin typeface="Calibri" panose="020F0502020204030204" pitchFamily="34" charset="0"/>
              </a:rPr>
              <a:t>genotype</a:t>
            </a:r>
          </a:p>
          <a:p>
            <a:r>
              <a:rPr lang="en-US" sz="1400"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 AG     CT</a:t>
            </a:r>
            <a:endParaRPr lang="en-GB" dirty="0">
              <a:latin typeface="Calibri" panose="020F0502020204030204" pitchFamily="34" charset="0"/>
            </a:endParaRPr>
          </a:p>
        </p:txBody>
      </p:sp>
      <p:sp>
        <p:nvSpPr>
          <p:cNvPr id="5" name="TextBox 4"/>
          <p:cNvSpPr txBox="1"/>
          <p:nvPr/>
        </p:nvSpPr>
        <p:spPr>
          <a:xfrm>
            <a:off x="4088817" y="3701715"/>
            <a:ext cx="1640304" cy="461665"/>
          </a:xfrm>
          <a:prstGeom prst="rect">
            <a:avLst/>
          </a:prstGeom>
          <a:noFill/>
        </p:spPr>
        <p:txBody>
          <a:bodyPr wrap="square" rtlCol="0">
            <a:spAutoFit/>
          </a:bodyPr>
          <a:lstStyle/>
          <a:p>
            <a:r>
              <a:rPr lang="en-US" dirty="0">
                <a:latin typeface="Calibri" panose="020F0502020204030204" pitchFamily="34" charset="0"/>
              </a:rPr>
              <a:t>haplotypes</a:t>
            </a:r>
            <a:endParaRPr lang="en-GB" dirty="0">
              <a:latin typeface="Calibri" panose="020F0502020204030204" pitchFamily="34" charset="0"/>
            </a:endParaRPr>
          </a:p>
        </p:txBody>
      </p:sp>
      <p:grpSp>
        <p:nvGrpSpPr>
          <p:cNvPr id="39" name="Group 38"/>
          <p:cNvGrpSpPr/>
          <p:nvPr/>
        </p:nvGrpSpPr>
        <p:grpSpPr>
          <a:xfrm>
            <a:off x="5771140" y="3713747"/>
            <a:ext cx="1074820" cy="1200329"/>
            <a:chOff x="5662852" y="3701715"/>
            <a:chExt cx="1074820" cy="1200329"/>
          </a:xfrm>
        </p:grpSpPr>
        <p:sp>
          <p:nvSpPr>
            <p:cNvPr id="6" name="TextBox 5"/>
            <p:cNvSpPr txBox="1"/>
            <p:nvPr/>
          </p:nvSpPr>
          <p:spPr>
            <a:xfrm>
              <a:off x="5662852" y="3701715"/>
              <a:ext cx="1074820" cy="1200329"/>
            </a:xfrm>
            <a:prstGeom prst="rect">
              <a:avLst/>
            </a:prstGeom>
            <a:noFill/>
          </p:spPr>
          <p:txBody>
            <a:bodyPr wrap="square" rtlCol="0">
              <a:spAutoFit/>
            </a:bodyPr>
            <a:lstStyle/>
            <a:p>
              <a:r>
                <a:rPr lang="en-US" dirty="0">
                  <a:latin typeface="Calibri" panose="020F0502020204030204" pitchFamily="34" charset="0"/>
                </a:rPr>
                <a:t>A      T</a:t>
              </a:r>
            </a:p>
            <a:p>
              <a:endParaRPr lang="en-US" dirty="0">
                <a:latin typeface="Calibri" panose="020F0502020204030204" pitchFamily="34" charset="0"/>
              </a:endParaRPr>
            </a:p>
            <a:p>
              <a:r>
                <a:rPr lang="en-US" dirty="0">
                  <a:latin typeface="Calibri" panose="020F0502020204030204" pitchFamily="34" charset="0"/>
                </a:rPr>
                <a:t>G      C</a:t>
              </a:r>
              <a:endParaRPr lang="en-GB" dirty="0">
                <a:latin typeface="Calibri" panose="020F0502020204030204" pitchFamily="34" charset="0"/>
              </a:endParaRPr>
            </a:p>
          </p:txBody>
        </p:sp>
        <p:grpSp>
          <p:nvGrpSpPr>
            <p:cNvPr id="15" name="Group 14"/>
            <p:cNvGrpSpPr/>
            <p:nvPr/>
          </p:nvGrpSpPr>
          <p:grpSpPr>
            <a:xfrm>
              <a:off x="5743482" y="4116754"/>
              <a:ext cx="818147" cy="72000"/>
              <a:chOff x="5743482" y="4158320"/>
              <a:chExt cx="818147" cy="72000"/>
            </a:xfrm>
          </p:grpSpPr>
          <p:cxnSp>
            <p:nvCxnSpPr>
              <p:cNvPr id="4" name="Straight Connector 3"/>
              <p:cNvCxnSpPr/>
              <p:nvPr/>
            </p:nvCxnSpPr>
            <p:spPr bwMode="auto">
              <a:xfrm>
                <a:off x="5743482" y="4230320"/>
                <a:ext cx="81814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5400000">
                <a:off x="5811251" y="4194320"/>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5400000">
                <a:off x="6383080" y="4194320"/>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20" name="Group 19"/>
            <p:cNvGrpSpPr/>
            <p:nvPr/>
          </p:nvGrpSpPr>
          <p:grpSpPr>
            <a:xfrm>
              <a:off x="5743482" y="4412247"/>
              <a:ext cx="818147" cy="72001"/>
              <a:chOff x="5743482" y="4376619"/>
              <a:chExt cx="818147" cy="72001"/>
            </a:xfrm>
          </p:grpSpPr>
          <p:cxnSp>
            <p:nvCxnSpPr>
              <p:cNvPr id="17" name="Straight Connector 16"/>
              <p:cNvCxnSpPr/>
              <p:nvPr/>
            </p:nvCxnSpPr>
            <p:spPr bwMode="auto">
              <a:xfrm flipV="1">
                <a:off x="5743482" y="4376619"/>
                <a:ext cx="81814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16200000" flipV="1">
                <a:off x="5811251" y="4412620"/>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16200000" flipV="1">
                <a:off x="6383080" y="4412620"/>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sp>
        <p:nvSpPr>
          <p:cNvPr id="31" name="TextBox 30"/>
          <p:cNvSpPr txBox="1"/>
          <p:nvPr/>
        </p:nvSpPr>
        <p:spPr>
          <a:xfrm>
            <a:off x="6882056" y="4057327"/>
            <a:ext cx="493307" cy="461665"/>
          </a:xfrm>
          <a:prstGeom prst="rect">
            <a:avLst/>
          </a:prstGeom>
          <a:noFill/>
        </p:spPr>
        <p:txBody>
          <a:bodyPr wrap="square" rtlCol="0">
            <a:spAutoFit/>
          </a:bodyPr>
          <a:lstStyle/>
          <a:p>
            <a:r>
              <a:rPr lang="en-US" dirty="0">
                <a:latin typeface="Calibri" panose="020F0502020204030204" pitchFamily="34" charset="0"/>
              </a:rPr>
              <a:t>or</a:t>
            </a:r>
            <a:endParaRPr lang="en-GB" dirty="0">
              <a:latin typeface="Calibri" panose="020F0502020204030204" pitchFamily="34" charset="0"/>
            </a:endParaRPr>
          </a:p>
        </p:txBody>
      </p:sp>
      <p:sp>
        <p:nvSpPr>
          <p:cNvPr id="34" name="Curved Up Arrow 92"/>
          <p:cNvSpPr>
            <a:spLocks noChangeArrowheads="1"/>
          </p:cNvSpPr>
          <p:nvPr/>
        </p:nvSpPr>
        <p:spPr bwMode="auto">
          <a:xfrm>
            <a:off x="2923676" y="3824824"/>
            <a:ext cx="732420" cy="233384"/>
          </a:xfrm>
          <a:prstGeom prst="rightArrow">
            <a:avLst/>
          </a:prstGeom>
          <a:solidFill>
            <a:srgbClr val="C00000"/>
          </a:solidFill>
          <a:ln w="9525" algn="ctr">
            <a:solidFill>
              <a:schemeClr val="tx1"/>
            </a:solidFill>
            <a:round/>
            <a:headEnd/>
            <a:tailEnd/>
          </a:ln>
        </p:spPr>
        <p:txBody>
          <a:bodyPr/>
          <a:lstStyle/>
          <a:p>
            <a:pPr eaLnBrk="0" hangingPunct="0"/>
            <a:endParaRPr lang="en-GB"/>
          </a:p>
        </p:txBody>
      </p:sp>
      <p:grpSp>
        <p:nvGrpSpPr>
          <p:cNvPr id="42" name="Group 41"/>
          <p:cNvGrpSpPr/>
          <p:nvPr/>
        </p:nvGrpSpPr>
        <p:grpSpPr>
          <a:xfrm>
            <a:off x="7523741" y="3713747"/>
            <a:ext cx="1074820" cy="1200329"/>
            <a:chOff x="5662852" y="3701715"/>
            <a:chExt cx="1074820" cy="1200329"/>
          </a:xfrm>
        </p:grpSpPr>
        <p:sp>
          <p:nvSpPr>
            <p:cNvPr id="43" name="TextBox 42"/>
            <p:cNvSpPr txBox="1"/>
            <p:nvPr/>
          </p:nvSpPr>
          <p:spPr>
            <a:xfrm>
              <a:off x="5662852" y="3701715"/>
              <a:ext cx="1074820" cy="1200329"/>
            </a:xfrm>
            <a:prstGeom prst="rect">
              <a:avLst/>
            </a:prstGeom>
            <a:noFill/>
          </p:spPr>
          <p:txBody>
            <a:bodyPr wrap="square" rtlCol="0">
              <a:spAutoFit/>
            </a:bodyPr>
            <a:lstStyle/>
            <a:p>
              <a:r>
                <a:rPr lang="en-US" dirty="0">
                  <a:latin typeface="Calibri" panose="020F0502020204030204" pitchFamily="34" charset="0"/>
                </a:rPr>
                <a:t>A      C</a:t>
              </a:r>
            </a:p>
            <a:p>
              <a:endParaRPr lang="en-US" dirty="0">
                <a:latin typeface="Calibri" panose="020F0502020204030204" pitchFamily="34" charset="0"/>
              </a:endParaRPr>
            </a:p>
            <a:p>
              <a:r>
                <a:rPr lang="en-US" dirty="0">
                  <a:latin typeface="Calibri" panose="020F0502020204030204" pitchFamily="34" charset="0"/>
                </a:rPr>
                <a:t>G</a:t>
              </a:r>
              <a:r>
                <a:rPr lang="en-US" sz="2000" dirty="0">
                  <a:latin typeface="Calibri" panose="020F0502020204030204" pitchFamily="34" charset="0"/>
                </a:rPr>
                <a:t>    </a:t>
              </a:r>
              <a:r>
                <a:rPr lang="en-US" dirty="0">
                  <a:latin typeface="Calibri" panose="020F0502020204030204" pitchFamily="34" charset="0"/>
                </a:rPr>
                <a:t>   T</a:t>
              </a:r>
              <a:endParaRPr lang="en-GB" dirty="0">
                <a:latin typeface="Calibri" panose="020F0502020204030204" pitchFamily="34" charset="0"/>
              </a:endParaRPr>
            </a:p>
          </p:txBody>
        </p:sp>
        <p:grpSp>
          <p:nvGrpSpPr>
            <p:cNvPr id="44" name="Group 43"/>
            <p:cNvGrpSpPr/>
            <p:nvPr/>
          </p:nvGrpSpPr>
          <p:grpSpPr>
            <a:xfrm>
              <a:off x="5743482" y="4116754"/>
              <a:ext cx="818147" cy="72000"/>
              <a:chOff x="5743482" y="4158320"/>
              <a:chExt cx="818147" cy="72000"/>
            </a:xfrm>
          </p:grpSpPr>
          <p:cxnSp>
            <p:nvCxnSpPr>
              <p:cNvPr id="49" name="Straight Connector 48"/>
              <p:cNvCxnSpPr/>
              <p:nvPr/>
            </p:nvCxnSpPr>
            <p:spPr bwMode="auto">
              <a:xfrm>
                <a:off x="5743482" y="4230320"/>
                <a:ext cx="81814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rot="5400000">
                <a:off x="5811251" y="4194320"/>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6383080" y="4194320"/>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45" name="Group 44"/>
            <p:cNvGrpSpPr/>
            <p:nvPr/>
          </p:nvGrpSpPr>
          <p:grpSpPr>
            <a:xfrm>
              <a:off x="5743482" y="4412247"/>
              <a:ext cx="818147" cy="72001"/>
              <a:chOff x="5743482" y="4376619"/>
              <a:chExt cx="818147" cy="72001"/>
            </a:xfrm>
          </p:grpSpPr>
          <p:cxnSp>
            <p:nvCxnSpPr>
              <p:cNvPr id="46" name="Straight Connector 45"/>
              <p:cNvCxnSpPr/>
              <p:nvPr/>
            </p:nvCxnSpPr>
            <p:spPr bwMode="auto">
              <a:xfrm flipV="1">
                <a:off x="5743482" y="4376619"/>
                <a:ext cx="81814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rot="16200000" flipV="1">
                <a:off x="5811251" y="4412620"/>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rot="16200000" flipV="1">
                <a:off x="6383080" y="4412620"/>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sp>
        <p:nvSpPr>
          <p:cNvPr id="41" name="Slide Number Placeholder 40"/>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GB" dirty="0">
                <a:latin typeface="Calibri" pitchFamily="34" charset="0"/>
                <a:cs typeface="Calibri" pitchFamily="34" charset="0"/>
              </a:rPr>
              <a:t>Recombination during meiosis</a:t>
            </a:r>
          </a:p>
        </p:txBody>
      </p:sp>
      <p:grpSp>
        <p:nvGrpSpPr>
          <p:cNvPr id="17" name="Group 16"/>
          <p:cNvGrpSpPr/>
          <p:nvPr/>
        </p:nvGrpSpPr>
        <p:grpSpPr>
          <a:xfrm>
            <a:off x="156246" y="2330604"/>
            <a:ext cx="1015589" cy="2330606"/>
            <a:chOff x="1193289" y="2330604"/>
            <a:chExt cx="1015589" cy="2330606"/>
          </a:xfrm>
        </p:grpSpPr>
        <p:cxnSp>
          <p:nvCxnSpPr>
            <p:cNvPr id="7" name="Straight Connector 6"/>
            <p:cNvCxnSpPr/>
            <p:nvPr/>
          </p:nvCxnSpPr>
          <p:spPr bwMode="auto">
            <a:xfrm>
              <a:off x="1516566" y="2330604"/>
              <a:ext cx="0" cy="233060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891990" y="2330605"/>
              <a:ext cx="0" cy="23306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nvGrpSpPr>
            <p:cNvPr id="12" name="Group 11"/>
            <p:cNvGrpSpPr/>
            <p:nvPr/>
          </p:nvGrpSpPr>
          <p:grpSpPr>
            <a:xfrm>
              <a:off x="1891990" y="2422079"/>
              <a:ext cx="316888" cy="276999"/>
              <a:chOff x="1891990" y="2422079"/>
              <a:chExt cx="316888" cy="276999"/>
            </a:xfrm>
          </p:grpSpPr>
          <p:cxnSp>
            <p:nvCxnSpPr>
              <p:cNvPr id="10" name="Straight Connector 9"/>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4" name="TextBox 13"/>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B</a:t>
                </a:r>
                <a:endParaRPr lang="en-GB" sz="1800" dirty="0">
                  <a:latin typeface="Calibri" panose="020F0502020204030204" pitchFamily="34" charset="0"/>
                </a:endParaRPr>
              </a:p>
            </p:txBody>
          </p:sp>
        </p:grpSp>
        <p:grpSp>
          <p:nvGrpSpPr>
            <p:cNvPr id="13" name="Group 12"/>
            <p:cNvGrpSpPr/>
            <p:nvPr/>
          </p:nvGrpSpPr>
          <p:grpSpPr>
            <a:xfrm>
              <a:off x="1193289" y="2422079"/>
              <a:ext cx="324767" cy="276999"/>
              <a:chOff x="1193289" y="2422079"/>
              <a:chExt cx="324767" cy="276999"/>
            </a:xfrm>
          </p:grpSpPr>
          <p:cxnSp>
            <p:nvCxnSpPr>
              <p:cNvPr id="15" name="Straight Connector 14"/>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A</a:t>
                </a:r>
                <a:endParaRPr lang="en-GB" sz="1800" dirty="0">
                  <a:latin typeface="Calibri" panose="020F0502020204030204" pitchFamily="34" charset="0"/>
                </a:endParaRPr>
              </a:p>
            </p:txBody>
          </p:sp>
        </p:grpSp>
        <p:grpSp>
          <p:nvGrpSpPr>
            <p:cNvPr id="19" name="Group 18"/>
            <p:cNvGrpSpPr/>
            <p:nvPr/>
          </p:nvGrpSpPr>
          <p:grpSpPr>
            <a:xfrm>
              <a:off x="1193289" y="4244712"/>
              <a:ext cx="324767" cy="276999"/>
              <a:chOff x="1193289" y="2422079"/>
              <a:chExt cx="324767" cy="276999"/>
            </a:xfrm>
          </p:grpSpPr>
          <p:cxnSp>
            <p:nvCxnSpPr>
              <p:cNvPr id="20" name="Straight Connector 19"/>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E</a:t>
                </a:r>
                <a:endParaRPr lang="en-GB" sz="1800" dirty="0">
                  <a:latin typeface="Calibri" panose="020F0502020204030204" pitchFamily="34" charset="0"/>
                </a:endParaRPr>
              </a:p>
            </p:txBody>
          </p:sp>
        </p:grpSp>
        <p:grpSp>
          <p:nvGrpSpPr>
            <p:cNvPr id="22" name="Group 21"/>
            <p:cNvGrpSpPr/>
            <p:nvPr/>
          </p:nvGrpSpPr>
          <p:grpSpPr>
            <a:xfrm>
              <a:off x="1891990" y="4244712"/>
              <a:ext cx="316888" cy="276999"/>
              <a:chOff x="1891990" y="2422079"/>
              <a:chExt cx="316888" cy="276999"/>
            </a:xfrm>
          </p:grpSpPr>
          <p:cxnSp>
            <p:nvCxnSpPr>
              <p:cNvPr id="23" name="Straight Connector 22"/>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24" name="TextBox 23"/>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F</a:t>
                </a:r>
                <a:endParaRPr lang="en-GB" sz="1800" dirty="0">
                  <a:latin typeface="Calibri" panose="020F0502020204030204" pitchFamily="34" charset="0"/>
                </a:endParaRPr>
              </a:p>
            </p:txBody>
          </p:sp>
        </p:grpSp>
        <p:grpSp>
          <p:nvGrpSpPr>
            <p:cNvPr id="43" name="Group 42"/>
            <p:cNvGrpSpPr/>
            <p:nvPr/>
          </p:nvGrpSpPr>
          <p:grpSpPr>
            <a:xfrm>
              <a:off x="1891990" y="2912754"/>
              <a:ext cx="316888" cy="276999"/>
              <a:chOff x="1891990" y="2422079"/>
              <a:chExt cx="316888" cy="276999"/>
            </a:xfrm>
          </p:grpSpPr>
          <p:cxnSp>
            <p:nvCxnSpPr>
              <p:cNvPr id="44" name="Straight Connector 43"/>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45" name="TextBox 44"/>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D</a:t>
                </a:r>
                <a:endParaRPr lang="en-GB" sz="1800" dirty="0">
                  <a:latin typeface="Calibri" panose="020F0502020204030204" pitchFamily="34" charset="0"/>
                </a:endParaRPr>
              </a:p>
            </p:txBody>
          </p:sp>
        </p:grpSp>
        <p:grpSp>
          <p:nvGrpSpPr>
            <p:cNvPr id="46" name="Group 45"/>
            <p:cNvGrpSpPr/>
            <p:nvPr/>
          </p:nvGrpSpPr>
          <p:grpSpPr>
            <a:xfrm>
              <a:off x="1193289" y="2912754"/>
              <a:ext cx="324767" cy="276999"/>
              <a:chOff x="1193289" y="2422079"/>
              <a:chExt cx="324767" cy="276999"/>
            </a:xfrm>
          </p:grpSpPr>
          <p:cxnSp>
            <p:nvCxnSpPr>
              <p:cNvPr id="47" name="Straight Connector 46"/>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TextBox 47"/>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C</a:t>
                </a:r>
                <a:endParaRPr lang="en-GB" sz="1800" dirty="0">
                  <a:latin typeface="Calibri" panose="020F0502020204030204" pitchFamily="34" charset="0"/>
                </a:endParaRPr>
              </a:p>
            </p:txBody>
          </p:sp>
        </p:grpSp>
      </p:grpSp>
      <p:grpSp>
        <p:nvGrpSpPr>
          <p:cNvPr id="444417" name="Group 444416"/>
          <p:cNvGrpSpPr/>
          <p:nvPr/>
        </p:nvGrpSpPr>
        <p:grpSpPr>
          <a:xfrm>
            <a:off x="4881060" y="2330605"/>
            <a:ext cx="1264031" cy="2330605"/>
            <a:chOff x="2844248" y="2330605"/>
            <a:chExt cx="1264031" cy="2330605"/>
          </a:xfrm>
        </p:grpSpPr>
        <p:sp>
          <p:nvSpPr>
            <p:cNvPr id="4" name="Freeform 3"/>
            <p:cNvSpPr/>
            <p:nvPr/>
          </p:nvSpPr>
          <p:spPr bwMode="auto">
            <a:xfrm>
              <a:off x="3166946" y="2330605"/>
              <a:ext cx="468351" cy="2330605"/>
            </a:xfrm>
            <a:custGeom>
              <a:avLst/>
              <a:gdLst>
                <a:gd name="connsiteX0" fmla="*/ 0 w 468351"/>
                <a:gd name="connsiteY0" fmla="*/ 0 h 2330605"/>
                <a:gd name="connsiteX1" fmla="*/ 66907 w 468351"/>
                <a:gd name="connsiteY1" fmla="*/ 1025912 h 2330605"/>
                <a:gd name="connsiteX2" fmla="*/ 390292 w 468351"/>
                <a:gd name="connsiteY2" fmla="*/ 1795346 h 2330605"/>
                <a:gd name="connsiteX3" fmla="*/ 468351 w 468351"/>
                <a:gd name="connsiteY3" fmla="*/ 2330605 h 2330605"/>
              </a:gdLst>
              <a:ahLst/>
              <a:cxnLst>
                <a:cxn ang="0">
                  <a:pos x="connsiteX0" y="connsiteY0"/>
                </a:cxn>
                <a:cxn ang="0">
                  <a:pos x="connsiteX1" y="connsiteY1"/>
                </a:cxn>
                <a:cxn ang="0">
                  <a:pos x="connsiteX2" y="connsiteY2"/>
                </a:cxn>
                <a:cxn ang="0">
                  <a:pos x="connsiteX3" y="connsiteY3"/>
                </a:cxn>
              </a:cxnLst>
              <a:rect l="l" t="t" r="r" b="b"/>
              <a:pathLst>
                <a:path w="468351" h="2330605">
                  <a:moveTo>
                    <a:pt x="0" y="0"/>
                  </a:moveTo>
                  <a:cubicBezTo>
                    <a:pt x="929" y="363344"/>
                    <a:pt x="1858" y="726688"/>
                    <a:pt x="66907" y="1025912"/>
                  </a:cubicBezTo>
                  <a:cubicBezTo>
                    <a:pt x="131956" y="1325136"/>
                    <a:pt x="323385" y="1577897"/>
                    <a:pt x="390292" y="1795346"/>
                  </a:cubicBezTo>
                  <a:cubicBezTo>
                    <a:pt x="457199" y="2012795"/>
                    <a:pt x="462775" y="2171700"/>
                    <a:pt x="468351" y="2330605"/>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Unicode MS" pitchFamily="34" charset="-128"/>
              </a:endParaRPr>
            </a:p>
          </p:txBody>
        </p:sp>
        <p:sp>
          <p:nvSpPr>
            <p:cNvPr id="8" name="Freeform 7"/>
            <p:cNvSpPr/>
            <p:nvPr/>
          </p:nvSpPr>
          <p:spPr bwMode="auto">
            <a:xfrm flipH="1">
              <a:off x="3319346" y="2330605"/>
              <a:ext cx="468351" cy="2330605"/>
            </a:xfrm>
            <a:custGeom>
              <a:avLst/>
              <a:gdLst>
                <a:gd name="connsiteX0" fmla="*/ 0 w 468351"/>
                <a:gd name="connsiteY0" fmla="*/ 0 h 2330605"/>
                <a:gd name="connsiteX1" fmla="*/ 66907 w 468351"/>
                <a:gd name="connsiteY1" fmla="*/ 1025912 h 2330605"/>
                <a:gd name="connsiteX2" fmla="*/ 390292 w 468351"/>
                <a:gd name="connsiteY2" fmla="*/ 1795346 h 2330605"/>
                <a:gd name="connsiteX3" fmla="*/ 468351 w 468351"/>
                <a:gd name="connsiteY3" fmla="*/ 2330605 h 2330605"/>
              </a:gdLst>
              <a:ahLst/>
              <a:cxnLst>
                <a:cxn ang="0">
                  <a:pos x="connsiteX0" y="connsiteY0"/>
                </a:cxn>
                <a:cxn ang="0">
                  <a:pos x="connsiteX1" y="connsiteY1"/>
                </a:cxn>
                <a:cxn ang="0">
                  <a:pos x="connsiteX2" y="connsiteY2"/>
                </a:cxn>
                <a:cxn ang="0">
                  <a:pos x="connsiteX3" y="connsiteY3"/>
                </a:cxn>
              </a:cxnLst>
              <a:rect l="l" t="t" r="r" b="b"/>
              <a:pathLst>
                <a:path w="468351" h="2330605">
                  <a:moveTo>
                    <a:pt x="0" y="0"/>
                  </a:moveTo>
                  <a:cubicBezTo>
                    <a:pt x="929" y="363344"/>
                    <a:pt x="1858" y="726688"/>
                    <a:pt x="66907" y="1025912"/>
                  </a:cubicBezTo>
                  <a:cubicBezTo>
                    <a:pt x="131956" y="1325136"/>
                    <a:pt x="323385" y="1577897"/>
                    <a:pt x="390292" y="1795346"/>
                  </a:cubicBezTo>
                  <a:cubicBezTo>
                    <a:pt x="457199" y="2012795"/>
                    <a:pt x="462775" y="2171700"/>
                    <a:pt x="468351" y="2330605"/>
                  </a:cubicBezTo>
                </a:path>
              </a:pathLst>
            </a:cu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Unicode MS" pitchFamily="34" charset="-128"/>
              </a:endParaRPr>
            </a:p>
          </p:txBody>
        </p:sp>
        <p:grpSp>
          <p:nvGrpSpPr>
            <p:cNvPr id="25" name="Group 24"/>
            <p:cNvGrpSpPr/>
            <p:nvPr/>
          </p:nvGrpSpPr>
          <p:grpSpPr>
            <a:xfrm>
              <a:off x="3791391" y="2422079"/>
              <a:ext cx="316888" cy="276999"/>
              <a:chOff x="1891990" y="2422079"/>
              <a:chExt cx="316888" cy="276999"/>
            </a:xfrm>
          </p:grpSpPr>
          <p:cxnSp>
            <p:nvCxnSpPr>
              <p:cNvPr id="26" name="Straight Connector 25"/>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27" name="TextBox 26"/>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B</a:t>
                </a:r>
                <a:endParaRPr lang="en-GB" sz="1800" dirty="0">
                  <a:latin typeface="Calibri" panose="020F0502020204030204" pitchFamily="34" charset="0"/>
                </a:endParaRPr>
              </a:p>
            </p:txBody>
          </p:sp>
        </p:grpSp>
        <p:grpSp>
          <p:nvGrpSpPr>
            <p:cNvPr id="28" name="Group 27"/>
            <p:cNvGrpSpPr/>
            <p:nvPr/>
          </p:nvGrpSpPr>
          <p:grpSpPr>
            <a:xfrm>
              <a:off x="2844248" y="2422079"/>
              <a:ext cx="324767" cy="276999"/>
              <a:chOff x="1193289" y="2422079"/>
              <a:chExt cx="324767" cy="276999"/>
            </a:xfrm>
          </p:grpSpPr>
          <p:cxnSp>
            <p:nvCxnSpPr>
              <p:cNvPr id="29" name="Straight Connector 28"/>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A</a:t>
                </a:r>
                <a:endParaRPr lang="en-GB" sz="1800" dirty="0">
                  <a:latin typeface="Calibri" panose="020F0502020204030204" pitchFamily="34" charset="0"/>
                </a:endParaRPr>
              </a:p>
            </p:txBody>
          </p:sp>
        </p:grpSp>
        <p:grpSp>
          <p:nvGrpSpPr>
            <p:cNvPr id="31" name="Group 30"/>
            <p:cNvGrpSpPr/>
            <p:nvPr/>
          </p:nvGrpSpPr>
          <p:grpSpPr>
            <a:xfrm>
              <a:off x="3017163" y="4244712"/>
              <a:ext cx="324767" cy="276999"/>
              <a:chOff x="1193289" y="2422079"/>
              <a:chExt cx="324767" cy="276999"/>
            </a:xfrm>
          </p:grpSpPr>
          <p:cxnSp>
            <p:nvCxnSpPr>
              <p:cNvPr id="32" name="Straight Connector 31"/>
              <p:cNvCxnSpPr/>
              <p:nvPr/>
            </p:nvCxnSpPr>
            <p:spPr bwMode="auto">
              <a:xfrm>
                <a:off x="143628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33" name="TextBox 32"/>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F</a:t>
                </a:r>
                <a:endParaRPr lang="en-GB" sz="1800" dirty="0">
                  <a:latin typeface="Calibri" panose="020F0502020204030204" pitchFamily="34" charset="0"/>
                </a:endParaRPr>
              </a:p>
            </p:txBody>
          </p:sp>
        </p:grpSp>
        <p:grpSp>
          <p:nvGrpSpPr>
            <p:cNvPr id="34" name="Group 33"/>
            <p:cNvGrpSpPr/>
            <p:nvPr/>
          </p:nvGrpSpPr>
          <p:grpSpPr>
            <a:xfrm>
              <a:off x="3615430" y="4244712"/>
              <a:ext cx="316888" cy="276999"/>
              <a:chOff x="1891990" y="2422079"/>
              <a:chExt cx="316888" cy="276999"/>
            </a:xfrm>
          </p:grpSpPr>
          <p:cxnSp>
            <p:nvCxnSpPr>
              <p:cNvPr id="35" name="Straight Connector 34"/>
              <p:cNvCxnSpPr/>
              <p:nvPr/>
            </p:nvCxnSpPr>
            <p:spPr bwMode="auto">
              <a:xfrm>
                <a:off x="189199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E</a:t>
                </a:r>
                <a:endParaRPr lang="en-GB" sz="1800" dirty="0">
                  <a:latin typeface="Calibri" panose="020F0502020204030204" pitchFamily="34" charset="0"/>
                </a:endParaRPr>
              </a:p>
            </p:txBody>
          </p:sp>
        </p:grpSp>
        <p:grpSp>
          <p:nvGrpSpPr>
            <p:cNvPr id="37" name="Group 36"/>
            <p:cNvGrpSpPr/>
            <p:nvPr/>
          </p:nvGrpSpPr>
          <p:grpSpPr>
            <a:xfrm>
              <a:off x="3768860" y="2912754"/>
              <a:ext cx="316888" cy="276999"/>
              <a:chOff x="1891990" y="2422079"/>
              <a:chExt cx="316888" cy="276999"/>
            </a:xfrm>
          </p:grpSpPr>
          <p:cxnSp>
            <p:nvCxnSpPr>
              <p:cNvPr id="38" name="Straight Connector 37"/>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39" name="TextBox 38"/>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D</a:t>
                </a:r>
                <a:endParaRPr lang="en-GB" sz="1800" dirty="0">
                  <a:latin typeface="Calibri" panose="020F0502020204030204" pitchFamily="34" charset="0"/>
                </a:endParaRPr>
              </a:p>
            </p:txBody>
          </p:sp>
        </p:grpSp>
        <p:grpSp>
          <p:nvGrpSpPr>
            <p:cNvPr id="40" name="Group 39"/>
            <p:cNvGrpSpPr/>
            <p:nvPr/>
          </p:nvGrpSpPr>
          <p:grpSpPr>
            <a:xfrm>
              <a:off x="2858719" y="2912754"/>
              <a:ext cx="324767" cy="276999"/>
              <a:chOff x="1193289" y="2422079"/>
              <a:chExt cx="324767" cy="276999"/>
            </a:xfrm>
          </p:grpSpPr>
          <p:cxnSp>
            <p:nvCxnSpPr>
              <p:cNvPr id="41" name="Straight Connector 40"/>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TextBox 41"/>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C</a:t>
                </a:r>
                <a:endParaRPr lang="en-GB" sz="1800" dirty="0">
                  <a:latin typeface="Calibri" panose="020F0502020204030204" pitchFamily="34" charset="0"/>
                </a:endParaRPr>
              </a:p>
            </p:txBody>
          </p:sp>
        </p:grpSp>
        <p:sp>
          <p:nvSpPr>
            <p:cNvPr id="444416" name="Freeform 444415"/>
            <p:cNvSpPr/>
            <p:nvPr/>
          </p:nvSpPr>
          <p:spPr bwMode="auto">
            <a:xfrm>
              <a:off x="3477439" y="3932940"/>
              <a:ext cx="156366" cy="724041"/>
            </a:xfrm>
            <a:custGeom>
              <a:avLst/>
              <a:gdLst>
                <a:gd name="connsiteX0" fmla="*/ 0 w 156366"/>
                <a:gd name="connsiteY0" fmla="*/ 0 h 724041"/>
                <a:gd name="connsiteX1" fmla="*/ 33993 w 156366"/>
                <a:gd name="connsiteY1" fmla="*/ 67985 h 724041"/>
                <a:gd name="connsiteX2" fmla="*/ 78183 w 156366"/>
                <a:gd name="connsiteY2" fmla="*/ 186959 h 724041"/>
                <a:gd name="connsiteX3" fmla="*/ 115575 w 156366"/>
                <a:gd name="connsiteY3" fmla="*/ 312731 h 724041"/>
                <a:gd name="connsiteX4" fmla="*/ 139370 w 156366"/>
                <a:gd name="connsiteY4" fmla="*/ 475896 h 724041"/>
                <a:gd name="connsiteX5" fmla="*/ 152967 w 156366"/>
                <a:gd name="connsiteY5" fmla="*/ 591470 h 724041"/>
                <a:gd name="connsiteX6" fmla="*/ 156366 w 156366"/>
                <a:gd name="connsiteY6" fmla="*/ 724041 h 7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66" h="724041">
                  <a:moveTo>
                    <a:pt x="0" y="0"/>
                  </a:moveTo>
                  <a:cubicBezTo>
                    <a:pt x="10481" y="18412"/>
                    <a:pt x="20963" y="36825"/>
                    <a:pt x="33993" y="67985"/>
                  </a:cubicBezTo>
                  <a:cubicBezTo>
                    <a:pt x="47023" y="99145"/>
                    <a:pt x="64586" y="146168"/>
                    <a:pt x="78183" y="186959"/>
                  </a:cubicBezTo>
                  <a:cubicBezTo>
                    <a:pt x="91780" y="227750"/>
                    <a:pt x="105377" y="264575"/>
                    <a:pt x="115575" y="312731"/>
                  </a:cubicBezTo>
                  <a:cubicBezTo>
                    <a:pt x="125773" y="360887"/>
                    <a:pt x="133138" y="429440"/>
                    <a:pt x="139370" y="475896"/>
                  </a:cubicBezTo>
                  <a:cubicBezTo>
                    <a:pt x="145602" y="522352"/>
                    <a:pt x="150134" y="550113"/>
                    <a:pt x="152967" y="591470"/>
                  </a:cubicBezTo>
                  <a:cubicBezTo>
                    <a:pt x="155800" y="632827"/>
                    <a:pt x="156083" y="678434"/>
                    <a:pt x="156366" y="724041"/>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Unicode MS" pitchFamily="34" charset="-128"/>
              </a:endParaRPr>
            </a:p>
          </p:txBody>
        </p:sp>
        <p:sp>
          <p:nvSpPr>
            <p:cNvPr id="52" name="Freeform 51"/>
            <p:cNvSpPr/>
            <p:nvPr/>
          </p:nvSpPr>
          <p:spPr bwMode="auto">
            <a:xfrm flipH="1">
              <a:off x="3323929" y="3932940"/>
              <a:ext cx="156366" cy="724041"/>
            </a:xfrm>
            <a:custGeom>
              <a:avLst/>
              <a:gdLst>
                <a:gd name="connsiteX0" fmla="*/ 0 w 156366"/>
                <a:gd name="connsiteY0" fmla="*/ 0 h 724041"/>
                <a:gd name="connsiteX1" fmla="*/ 33993 w 156366"/>
                <a:gd name="connsiteY1" fmla="*/ 67985 h 724041"/>
                <a:gd name="connsiteX2" fmla="*/ 78183 w 156366"/>
                <a:gd name="connsiteY2" fmla="*/ 186959 h 724041"/>
                <a:gd name="connsiteX3" fmla="*/ 115575 w 156366"/>
                <a:gd name="connsiteY3" fmla="*/ 312731 h 724041"/>
                <a:gd name="connsiteX4" fmla="*/ 139370 w 156366"/>
                <a:gd name="connsiteY4" fmla="*/ 475896 h 724041"/>
                <a:gd name="connsiteX5" fmla="*/ 152967 w 156366"/>
                <a:gd name="connsiteY5" fmla="*/ 591470 h 724041"/>
                <a:gd name="connsiteX6" fmla="*/ 156366 w 156366"/>
                <a:gd name="connsiteY6" fmla="*/ 724041 h 7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66" h="724041">
                  <a:moveTo>
                    <a:pt x="0" y="0"/>
                  </a:moveTo>
                  <a:cubicBezTo>
                    <a:pt x="10481" y="18412"/>
                    <a:pt x="20963" y="36825"/>
                    <a:pt x="33993" y="67985"/>
                  </a:cubicBezTo>
                  <a:cubicBezTo>
                    <a:pt x="47023" y="99145"/>
                    <a:pt x="64586" y="146168"/>
                    <a:pt x="78183" y="186959"/>
                  </a:cubicBezTo>
                  <a:cubicBezTo>
                    <a:pt x="91780" y="227750"/>
                    <a:pt x="105377" y="264575"/>
                    <a:pt x="115575" y="312731"/>
                  </a:cubicBezTo>
                  <a:cubicBezTo>
                    <a:pt x="125773" y="360887"/>
                    <a:pt x="133138" y="429440"/>
                    <a:pt x="139370" y="475896"/>
                  </a:cubicBezTo>
                  <a:cubicBezTo>
                    <a:pt x="145602" y="522352"/>
                    <a:pt x="150134" y="550113"/>
                    <a:pt x="152967" y="591470"/>
                  </a:cubicBezTo>
                  <a:cubicBezTo>
                    <a:pt x="155800" y="632827"/>
                    <a:pt x="156083" y="678434"/>
                    <a:pt x="156366" y="724041"/>
                  </a:cubicBezTo>
                </a:path>
              </a:pathLst>
            </a:cu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Unicode MS" pitchFamily="34" charset="-128"/>
              </a:endParaRPr>
            </a:p>
          </p:txBody>
        </p:sp>
      </p:grpSp>
      <p:grpSp>
        <p:nvGrpSpPr>
          <p:cNvPr id="444422" name="Group 444421"/>
          <p:cNvGrpSpPr/>
          <p:nvPr/>
        </p:nvGrpSpPr>
        <p:grpSpPr>
          <a:xfrm>
            <a:off x="7658788" y="2330604"/>
            <a:ext cx="324767" cy="2330605"/>
            <a:chOff x="6532537" y="2330604"/>
            <a:chExt cx="324767" cy="2330605"/>
          </a:xfrm>
        </p:grpSpPr>
        <p:cxnSp>
          <p:nvCxnSpPr>
            <p:cNvPr id="56" name="Straight Connector 55"/>
            <p:cNvCxnSpPr/>
            <p:nvPr/>
          </p:nvCxnSpPr>
          <p:spPr bwMode="auto">
            <a:xfrm>
              <a:off x="6855814" y="2330604"/>
              <a:ext cx="0" cy="2330605"/>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59" name="Group 58"/>
            <p:cNvGrpSpPr/>
            <p:nvPr/>
          </p:nvGrpSpPr>
          <p:grpSpPr>
            <a:xfrm>
              <a:off x="6532537" y="2422079"/>
              <a:ext cx="324767" cy="276999"/>
              <a:chOff x="1193289" y="2422079"/>
              <a:chExt cx="324767" cy="276999"/>
            </a:xfrm>
          </p:grpSpPr>
          <p:cxnSp>
            <p:nvCxnSpPr>
              <p:cNvPr id="72" name="Straight Connector 71"/>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 name="TextBox 72"/>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A</a:t>
                </a:r>
                <a:endParaRPr lang="en-GB" sz="1800" dirty="0">
                  <a:latin typeface="Calibri" panose="020F0502020204030204" pitchFamily="34" charset="0"/>
                </a:endParaRPr>
              </a:p>
            </p:txBody>
          </p:sp>
        </p:grpSp>
        <p:grpSp>
          <p:nvGrpSpPr>
            <p:cNvPr id="60" name="Group 59"/>
            <p:cNvGrpSpPr/>
            <p:nvPr/>
          </p:nvGrpSpPr>
          <p:grpSpPr>
            <a:xfrm>
              <a:off x="6532537" y="4244712"/>
              <a:ext cx="324767" cy="276999"/>
              <a:chOff x="1193289" y="2422079"/>
              <a:chExt cx="324767" cy="276999"/>
            </a:xfrm>
          </p:grpSpPr>
          <p:cxnSp>
            <p:nvCxnSpPr>
              <p:cNvPr id="70" name="Straight Connector 69"/>
              <p:cNvCxnSpPr/>
              <p:nvPr/>
            </p:nvCxnSpPr>
            <p:spPr bwMode="auto">
              <a:xfrm>
                <a:off x="143628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71" name="TextBox 70"/>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F</a:t>
                </a:r>
                <a:endParaRPr lang="en-GB" sz="1800" dirty="0">
                  <a:latin typeface="Calibri" panose="020F0502020204030204" pitchFamily="34" charset="0"/>
                </a:endParaRPr>
              </a:p>
            </p:txBody>
          </p:sp>
        </p:grpSp>
        <p:grpSp>
          <p:nvGrpSpPr>
            <p:cNvPr id="63" name="Group 62"/>
            <p:cNvGrpSpPr/>
            <p:nvPr/>
          </p:nvGrpSpPr>
          <p:grpSpPr>
            <a:xfrm>
              <a:off x="6532537" y="2912754"/>
              <a:ext cx="324767" cy="276999"/>
              <a:chOff x="1193289" y="2422079"/>
              <a:chExt cx="324767" cy="276999"/>
            </a:xfrm>
          </p:grpSpPr>
          <p:cxnSp>
            <p:nvCxnSpPr>
              <p:cNvPr id="64" name="Straight Connector 63"/>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 name="TextBox 64"/>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C</a:t>
                </a:r>
                <a:endParaRPr lang="en-GB" sz="1800" dirty="0">
                  <a:latin typeface="Calibri" panose="020F0502020204030204" pitchFamily="34" charset="0"/>
                </a:endParaRPr>
              </a:p>
            </p:txBody>
          </p:sp>
        </p:grpSp>
        <p:cxnSp>
          <p:nvCxnSpPr>
            <p:cNvPr id="444420" name="Straight Connector 444419"/>
            <p:cNvCxnSpPr/>
            <p:nvPr/>
          </p:nvCxnSpPr>
          <p:spPr bwMode="auto">
            <a:xfrm flipV="1">
              <a:off x="6853166" y="3932939"/>
              <a:ext cx="0" cy="724042"/>
            </a:xfrm>
            <a:prstGeom prst="line">
              <a:avLst/>
            </a:prstGeom>
            <a:solidFill>
              <a:schemeClr val="accent1"/>
            </a:solidFill>
            <a:ln w="38100" cap="flat" cmpd="sng" algn="ctr">
              <a:solidFill>
                <a:srgbClr val="C00000"/>
              </a:solidFill>
              <a:prstDash val="solid"/>
              <a:round/>
              <a:headEnd type="none" w="med" len="med"/>
              <a:tailEnd type="none" w="med" len="med"/>
            </a:ln>
            <a:effectLst/>
          </p:spPr>
        </p:cxnSp>
      </p:grpSp>
      <p:grpSp>
        <p:nvGrpSpPr>
          <p:cNvPr id="444423" name="Group 444422"/>
          <p:cNvGrpSpPr/>
          <p:nvPr/>
        </p:nvGrpSpPr>
        <p:grpSpPr>
          <a:xfrm>
            <a:off x="8328829" y="2330605"/>
            <a:ext cx="323246" cy="2330605"/>
            <a:chOff x="7224880" y="2330605"/>
            <a:chExt cx="323246" cy="2330605"/>
          </a:xfrm>
        </p:grpSpPr>
        <p:cxnSp>
          <p:nvCxnSpPr>
            <p:cNvPr id="57" name="Straight Connector 56"/>
            <p:cNvCxnSpPr/>
            <p:nvPr/>
          </p:nvCxnSpPr>
          <p:spPr bwMode="auto">
            <a:xfrm>
              <a:off x="7231238" y="2330605"/>
              <a:ext cx="0" cy="23306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nvGrpSpPr>
            <p:cNvPr id="58" name="Group 57"/>
            <p:cNvGrpSpPr/>
            <p:nvPr/>
          </p:nvGrpSpPr>
          <p:grpSpPr>
            <a:xfrm>
              <a:off x="7231238" y="2422079"/>
              <a:ext cx="316888" cy="276999"/>
              <a:chOff x="1891990" y="2422079"/>
              <a:chExt cx="316888" cy="276999"/>
            </a:xfrm>
          </p:grpSpPr>
          <p:cxnSp>
            <p:nvCxnSpPr>
              <p:cNvPr id="74" name="Straight Connector 73"/>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75" name="TextBox 74"/>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B</a:t>
                </a:r>
                <a:endParaRPr lang="en-GB" sz="1800" dirty="0">
                  <a:latin typeface="Calibri" panose="020F0502020204030204" pitchFamily="34" charset="0"/>
                </a:endParaRPr>
              </a:p>
            </p:txBody>
          </p:sp>
        </p:grpSp>
        <p:grpSp>
          <p:nvGrpSpPr>
            <p:cNvPr id="61" name="Group 60"/>
            <p:cNvGrpSpPr/>
            <p:nvPr/>
          </p:nvGrpSpPr>
          <p:grpSpPr>
            <a:xfrm>
              <a:off x="7231238" y="4244712"/>
              <a:ext cx="316888" cy="276999"/>
              <a:chOff x="1891990" y="2422079"/>
              <a:chExt cx="316888" cy="276999"/>
            </a:xfrm>
          </p:grpSpPr>
          <p:cxnSp>
            <p:nvCxnSpPr>
              <p:cNvPr id="68" name="Straight Connector 67"/>
              <p:cNvCxnSpPr/>
              <p:nvPr/>
            </p:nvCxnSpPr>
            <p:spPr bwMode="auto">
              <a:xfrm>
                <a:off x="189199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 name="TextBox 68"/>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E</a:t>
                </a:r>
                <a:endParaRPr lang="en-GB" sz="1800" dirty="0">
                  <a:latin typeface="Calibri" panose="020F0502020204030204" pitchFamily="34" charset="0"/>
                </a:endParaRPr>
              </a:p>
            </p:txBody>
          </p:sp>
        </p:grpSp>
        <p:grpSp>
          <p:nvGrpSpPr>
            <p:cNvPr id="62" name="Group 61"/>
            <p:cNvGrpSpPr/>
            <p:nvPr/>
          </p:nvGrpSpPr>
          <p:grpSpPr>
            <a:xfrm>
              <a:off x="7231238" y="2912754"/>
              <a:ext cx="316888" cy="276999"/>
              <a:chOff x="1891990" y="2422079"/>
              <a:chExt cx="316888" cy="276999"/>
            </a:xfrm>
          </p:grpSpPr>
          <p:cxnSp>
            <p:nvCxnSpPr>
              <p:cNvPr id="66" name="Straight Connector 65"/>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67" name="TextBox 66"/>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D</a:t>
                </a:r>
                <a:endParaRPr lang="en-GB" sz="1800" dirty="0">
                  <a:latin typeface="Calibri" panose="020F0502020204030204" pitchFamily="34" charset="0"/>
                </a:endParaRPr>
              </a:p>
            </p:txBody>
          </p:sp>
        </p:grpSp>
        <p:cxnSp>
          <p:nvCxnSpPr>
            <p:cNvPr id="78" name="Straight Connector 77"/>
            <p:cNvCxnSpPr/>
            <p:nvPr/>
          </p:nvCxnSpPr>
          <p:spPr bwMode="auto">
            <a:xfrm flipV="1">
              <a:off x="7224880" y="3932939"/>
              <a:ext cx="0" cy="724042"/>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80" name="Curved Up Arrow 92"/>
          <p:cNvSpPr>
            <a:spLocks noChangeArrowheads="1"/>
          </p:cNvSpPr>
          <p:nvPr/>
        </p:nvSpPr>
        <p:spPr bwMode="auto">
          <a:xfrm>
            <a:off x="3693091" y="3585486"/>
            <a:ext cx="732420" cy="233384"/>
          </a:xfrm>
          <a:prstGeom prst="rightArrow">
            <a:avLst/>
          </a:prstGeom>
          <a:solidFill>
            <a:srgbClr val="C00000"/>
          </a:solidFill>
          <a:ln w="9525" algn="ctr">
            <a:solidFill>
              <a:schemeClr val="tx1"/>
            </a:solidFill>
            <a:round/>
            <a:headEnd/>
            <a:tailEnd/>
          </a:ln>
        </p:spPr>
        <p:txBody>
          <a:bodyPr/>
          <a:lstStyle/>
          <a:p>
            <a:pPr eaLnBrk="0" hangingPunct="0"/>
            <a:endParaRPr lang="en-GB"/>
          </a:p>
        </p:txBody>
      </p:sp>
      <p:sp>
        <p:nvSpPr>
          <p:cNvPr id="81" name="Curved Up Arrow 92"/>
          <p:cNvSpPr>
            <a:spLocks noChangeArrowheads="1"/>
          </p:cNvSpPr>
          <p:nvPr/>
        </p:nvSpPr>
        <p:spPr bwMode="auto">
          <a:xfrm>
            <a:off x="6555405" y="3585486"/>
            <a:ext cx="732420" cy="233384"/>
          </a:xfrm>
          <a:prstGeom prst="rightArrow">
            <a:avLst/>
          </a:prstGeom>
          <a:solidFill>
            <a:srgbClr val="C00000"/>
          </a:solidFill>
          <a:ln w="9525" algn="ctr">
            <a:solidFill>
              <a:schemeClr val="tx1"/>
            </a:solidFill>
            <a:round/>
            <a:headEnd/>
            <a:tailEnd/>
          </a:ln>
        </p:spPr>
        <p:txBody>
          <a:bodyPr/>
          <a:lstStyle/>
          <a:p>
            <a:pPr eaLnBrk="0" hangingPunct="0"/>
            <a:endParaRPr lang="en-GB"/>
          </a:p>
        </p:txBody>
      </p:sp>
      <p:sp>
        <p:nvSpPr>
          <p:cNvPr id="82" name="TextBox 81"/>
          <p:cNvSpPr txBox="1"/>
          <p:nvPr/>
        </p:nvSpPr>
        <p:spPr>
          <a:xfrm>
            <a:off x="-6399" y="5251727"/>
            <a:ext cx="1533334" cy="923330"/>
          </a:xfrm>
          <a:prstGeom prst="rect">
            <a:avLst/>
          </a:prstGeom>
          <a:noFill/>
        </p:spPr>
        <p:txBody>
          <a:bodyPr wrap="square" rtlCol="0">
            <a:spAutoFit/>
          </a:bodyPr>
          <a:lstStyle/>
          <a:p>
            <a:pPr algn="ctr"/>
            <a:r>
              <a:rPr lang="en-US" sz="1800" dirty="0">
                <a:latin typeface="Calibri" panose="020F0502020204030204" pitchFamily="34" charset="0"/>
              </a:rPr>
              <a:t>two parental</a:t>
            </a:r>
          </a:p>
          <a:p>
            <a:pPr algn="ctr"/>
            <a:r>
              <a:rPr lang="en-US" sz="1800" dirty="0">
                <a:latin typeface="Calibri" panose="020F0502020204030204" pitchFamily="34" charset="0"/>
              </a:rPr>
              <a:t>homologous</a:t>
            </a:r>
          </a:p>
          <a:p>
            <a:pPr algn="ctr"/>
            <a:r>
              <a:rPr lang="en-US" sz="1800" dirty="0">
                <a:latin typeface="Calibri" panose="020F0502020204030204" pitchFamily="34" charset="0"/>
              </a:rPr>
              <a:t>chromosomes</a:t>
            </a:r>
            <a:endParaRPr lang="en-GB" sz="1800" dirty="0">
              <a:latin typeface="Calibri" panose="020F0502020204030204" pitchFamily="34" charset="0"/>
            </a:endParaRPr>
          </a:p>
        </p:txBody>
      </p:sp>
      <p:grpSp>
        <p:nvGrpSpPr>
          <p:cNvPr id="444425" name="Group 444424"/>
          <p:cNvGrpSpPr/>
          <p:nvPr/>
        </p:nvGrpSpPr>
        <p:grpSpPr>
          <a:xfrm>
            <a:off x="2914195" y="2330605"/>
            <a:ext cx="316888" cy="2330605"/>
            <a:chOff x="2535061" y="2252919"/>
            <a:chExt cx="316888" cy="2330605"/>
          </a:xfrm>
        </p:grpSpPr>
        <p:cxnSp>
          <p:nvCxnSpPr>
            <p:cNvPr id="129" name="Straight Connector 128"/>
            <p:cNvCxnSpPr/>
            <p:nvPr/>
          </p:nvCxnSpPr>
          <p:spPr bwMode="auto">
            <a:xfrm>
              <a:off x="2535061" y="2252919"/>
              <a:ext cx="0" cy="23306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nvGrpSpPr>
            <p:cNvPr id="130" name="Group 129"/>
            <p:cNvGrpSpPr/>
            <p:nvPr/>
          </p:nvGrpSpPr>
          <p:grpSpPr>
            <a:xfrm>
              <a:off x="2535061" y="2344393"/>
              <a:ext cx="316888" cy="276999"/>
              <a:chOff x="1891990" y="2422079"/>
              <a:chExt cx="316888" cy="276999"/>
            </a:xfrm>
          </p:grpSpPr>
          <p:cxnSp>
            <p:nvCxnSpPr>
              <p:cNvPr id="146" name="Straight Connector 145"/>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47" name="TextBox 146"/>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B</a:t>
                </a:r>
                <a:endParaRPr lang="en-GB" sz="1800" dirty="0">
                  <a:latin typeface="Calibri" panose="020F0502020204030204" pitchFamily="34" charset="0"/>
                </a:endParaRPr>
              </a:p>
            </p:txBody>
          </p:sp>
        </p:grpSp>
        <p:grpSp>
          <p:nvGrpSpPr>
            <p:cNvPr id="133" name="Group 132"/>
            <p:cNvGrpSpPr/>
            <p:nvPr/>
          </p:nvGrpSpPr>
          <p:grpSpPr>
            <a:xfrm>
              <a:off x="2535061" y="4167026"/>
              <a:ext cx="316888" cy="276999"/>
              <a:chOff x="1891990" y="2422079"/>
              <a:chExt cx="316888" cy="276999"/>
            </a:xfrm>
          </p:grpSpPr>
          <p:cxnSp>
            <p:nvCxnSpPr>
              <p:cNvPr id="140" name="Straight Connector 139"/>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41" name="TextBox 140"/>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F</a:t>
                </a:r>
                <a:endParaRPr lang="en-GB" sz="1800" dirty="0">
                  <a:latin typeface="Calibri" panose="020F0502020204030204" pitchFamily="34" charset="0"/>
                </a:endParaRPr>
              </a:p>
            </p:txBody>
          </p:sp>
        </p:grpSp>
        <p:grpSp>
          <p:nvGrpSpPr>
            <p:cNvPr id="134" name="Group 133"/>
            <p:cNvGrpSpPr/>
            <p:nvPr/>
          </p:nvGrpSpPr>
          <p:grpSpPr>
            <a:xfrm>
              <a:off x="2535061" y="2835068"/>
              <a:ext cx="316888" cy="276999"/>
              <a:chOff x="1891990" y="2422079"/>
              <a:chExt cx="316888" cy="276999"/>
            </a:xfrm>
          </p:grpSpPr>
          <p:cxnSp>
            <p:nvCxnSpPr>
              <p:cNvPr id="138" name="Straight Connector 137"/>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39" name="TextBox 138"/>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D</a:t>
                </a:r>
                <a:endParaRPr lang="en-GB" sz="1800" dirty="0">
                  <a:latin typeface="Calibri" panose="020F0502020204030204" pitchFamily="34" charset="0"/>
                </a:endParaRPr>
              </a:p>
            </p:txBody>
          </p:sp>
        </p:grpSp>
      </p:grpSp>
      <p:grpSp>
        <p:nvGrpSpPr>
          <p:cNvPr id="444424" name="Group 444423"/>
          <p:cNvGrpSpPr/>
          <p:nvPr/>
        </p:nvGrpSpPr>
        <p:grpSpPr>
          <a:xfrm>
            <a:off x="1836360" y="2330605"/>
            <a:ext cx="324767" cy="2330605"/>
            <a:chOff x="1836360" y="2252918"/>
            <a:chExt cx="324767" cy="2330605"/>
          </a:xfrm>
        </p:grpSpPr>
        <p:cxnSp>
          <p:nvCxnSpPr>
            <p:cNvPr id="128" name="Straight Connector 127"/>
            <p:cNvCxnSpPr/>
            <p:nvPr/>
          </p:nvCxnSpPr>
          <p:spPr bwMode="auto">
            <a:xfrm>
              <a:off x="2159637" y="2252918"/>
              <a:ext cx="0" cy="2330605"/>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31" name="Group 130"/>
            <p:cNvGrpSpPr/>
            <p:nvPr/>
          </p:nvGrpSpPr>
          <p:grpSpPr>
            <a:xfrm>
              <a:off x="1836360" y="2344393"/>
              <a:ext cx="324767" cy="276999"/>
              <a:chOff x="1193289" y="2422079"/>
              <a:chExt cx="324767" cy="276999"/>
            </a:xfrm>
          </p:grpSpPr>
          <p:cxnSp>
            <p:nvCxnSpPr>
              <p:cNvPr id="144" name="Straight Connector 143"/>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5" name="TextBox 144"/>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A</a:t>
                </a:r>
                <a:endParaRPr lang="en-GB" sz="1800" dirty="0">
                  <a:latin typeface="Calibri" panose="020F0502020204030204" pitchFamily="34" charset="0"/>
                </a:endParaRPr>
              </a:p>
            </p:txBody>
          </p:sp>
        </p:grpSp>
        <p:grpSp>
          <p:nvGrpSpPr>
            <p:cNvPr id="132" name="Group 131"/>
            <p:cNvGrpSpPr/>
            <p:nvPr/>
          </p:nvGrpSpPr>
          <p:grpSpPr>
            <a:xfrm>
              <a:off x="1836360" y="4167026"/>
              <a:ext cx="324767" cy="276999"/>
              <a:chOff x="1193289" y="2422079"/>
              <a:chExt cx="324767" cy="276999"/>
            </a:xfrm>
          </p:grpSpPr>
          <p:cxnSp>
            <p:nvCxnSpPr>
              <p:cNvPr id="142" name="Straight Connector 141"/>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3" name="TextBox 142"/>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E</a:t>
                </a:r>
                <a:endParaRPr lang="en-GB" sz="1800" dirty="0">
                  <a:latin typeface="Calibri" panose="020F0502020204030204" pitchFamily="34" charset="0"/>
                </a:endParaRPr>
              </a:p>
            </p:txBody>
          </p:sp>
        </p:grpSp>
        <p:grpSp>
          <p:nvGrpSpPr>
            <p:cNvPr id="135" name="Group 134"/>
            <p:cNvGrpSpPr/>
            <p:nvPr/>
          </p:nvGrpSpPr>
          <p:grpSpPr>
            <a:xfrm>
              <a:off x="1836360" y="2835068"/>
              <a:ext cx="324767" cy="276999"/>
              <a:chOff x="1193289" y="2422079"/>
              <a:chExt cx="324767" cy="276999"/>
            </a:xfrm>
          </p:grpSpPr>
          <p:cxnSp>
            <p:nvCxnSpPr>
              <p:cNvPr id="136" name="Straight Connector 135"/>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C</a:t>
                </a:r>
                <a:endParaRPr lang="en-GB" sz="1800" dirty="0">
                  <a:latin typeface="Calibri" panose="020F0502020204030204" pitchFamily="34" charset="0"/>
                </a:endParaRPr>
              </a:p>
            </p:txBody>
          </p:sp>
        </p:grpSp>
      </p:grpSp>
      <p:grpSp>
        <p:nvGrpSpPr>
          <p:cNvPr id="171" name="Group 170"/>
          <p:cNvGrpSpPr/>
          <p:nvPr/>
        </p:nvGrpSpPr>
        <p:grpSpPr>
          <a:xfrm>
            <a:off x="8761255" y="2330605"/>
            <a:ext cx="316888" cy="2330605"/>
            <a:chOff x="2535061" y="2252919"/>
            <a:chExt cx="316888" cy="2330605"/>
          </a:xfrm>
        </p:grpSpPr>
        <p:cxnSp>
          <p:nvCxnSpPr>
            <p:cNvPr id="172" name="Straight Connector 171"/>
            <p:cNvCxnSpPr/>
            <p:nvPr/>
          </p:nvCxnSpPr>
          <p:spPr bwMode="auto">
            <a:xfrm>
              <a:off x="2535061" y="2252919"/>
              <a:ext cx="0" cy="23306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nvGrpSpPr>
            <p:cNvPr id="173" name="Group 172"/>
            <p:cNvGrpSpPr/>
            <p:nvPr/>
          </p:nvGrpSpPr>
          <p:grpSpPr>
            <a:xfrm>
              <a:off x="2535061" y="2344393"/>
              <a:ext cx="316888" cy="276999"/>
              <a:chOff x="1891990" y="2422079"/>
              <a:chExt cx="316888" cy="276999"/>
            </a:xfrm>
          </p:grpSpPr>
          <p:cxnSp>
            <p:nvCxnSpPr>
              <p:cNvPr id="180" name="Straight Connector 179"/>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81" name="TextBox 180"/>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B</a:t>
                </a:r>
                <a:endParaRPr lang="en-GB" sz="1800" dirty="0">
                  <a:latin typeface="Calibri" panose="020F0502020204030204" pitchFamily="34" charset="0"/>
                </a:endParaRPr>
              </a:p>
            </p:txBody>
          </p:sp>
        </p:grpSp>
        <p:grpSp>
          <p:nvGrpSpPr>
            <p:cNvPr id="174" name="Group 173"/>
            <p:cNvGrpSpPr/>
            <p:nvPr/>
          </p:nvGrpSpPr>
          <p:grpSpPr>
            <a:xfrm>
              <a:off x="2535061" y="4167026"/>
              <a:ext cx="316888" cy="276999"/>
              <a:chOff x="1891990" y="2422079"/>
              <a:chExt cx="316888" cy="276999"/>
            </a:xfrm>
          </p:grpSpPr>
          <p:cxnSp>
            <p:nvCxnSpPr>
              <p:cNvPr id="178" name="Straight Connector 177"/>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79" name="TextBox 178"/>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F</a:t>
                </a:r>
                <a:endParaRPr lang="en-GB" sz="1800" dirty="0">
                  <a:latin typeface="Calibri" panose="020F0502020204030204" pitchFamily="34" charset="0"/>
                </a:endParaRPr>
              </a:p>
            </p:txBody>
          </p:sp>
        </p:grpSp>
        <p:grpSp>
          <p:nvGrpSpPr>
            <p:cNvPr id="175" name="Group 174"/>
            <p:cNvGrpSpPr/>
            <p:nvPr/>
          </p:nvGrpSpPr>
          <p:grpSpPr>
            <a:xfrm>
              <a:off x="2535061" y="2835068"/>
              <a:ext cx="316888" cy="276999"/>
              <a:chOff x="1891990" y="2422079"/>
              <a:chExt cx="316888" cy="276999"/>
            </a:xfrm>
          </p:grpSpPr>
          <p:cxnSp>
            <p:nvCxnSpPr>
              <p:cNvPr id="176" name="Straight Connector 175"/>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77" name="TextBox 176"/>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D</a:t>
                </a:r>
                <a:endParaRPr lang="en-GB" sz="1800" dirty="0">
                  <a:latin typeface="Calibri" panose="020F0502020204030204" pitchFamily="34" charset="0"/>
                </a:endParaRPr>
              </a:p>
            </p:txBody>
          </p:sp>
        </p:grpSp>
      </p:grpSp>
      <p:grpSp>
        <p:nvGrpSpPr>
          <p:cNvPr id="182" name="Group 181"/>
          <p:cNvGrpSpPr/>
          <p:nvPr/>
        </p:nvGrpSpPr>
        <p:grpSpPr>
          <a:xfrm>
            <a:off x="7215078" y="2330605"/>
            <a:ext cx="324767" cy="2330605"/>
            <a:chOff x="1836360" y="2252918"/>
            <a:chExt cx="324767" cy="2330605"/>
          </a:xfrm>
        </p:grpSpPr>
        <p:cxnSp>
          <p:nvCxnSpPr>
            <p:cNvPr id="183" name="Straight Connector 182"/>
            <p:cNvCxnSpPr/>
            <p:nvPr/>
          </p:nvCxnSpPr>
          <p:spPr bwMode="auto">
            <a:xfrm>
              <a:off x="2159637" y="2252918"/>
              <a:ext cx="0" cy="2330605"/>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84" name="Group 183"/>
            <p:cNvGrpSpPr/>
            <p:nvPr/>
          </p:nvGrpSpPr>
          <p:grpSpPr>
            <a:xfrm>
              <a:off x="1836360" y="2344393"/>
              <a:ext cx="324767" cy="276999"/>
              <a:chOff x="1193289" y="2422079"/>
              <a:chExt cx="324767" cy="276999"/>
            </a:xfrm>
          </p:grpSpPr>
          <p:cxnSp>
            <p:nvCxnSpPr>
              <p:cNvPr id="191" name="Straight Connector 190"/>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2" name="TextBox 191"/>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A</a:t>
                </a:r>
                <a:endParaRPr lang="en-GB" sz="1800" dirty="0">
                  <a:latin typeface="Calibri" panose="020F0502020204030204" pitchFamily="34" charset="0"/>
                </a:endParaRPr>
              </a:p>
            </p:txBody>
          </p:sp>
        </p:grpSp>
        <p:grpSp>
          <p:nvGrpSpPr>
            <p:cNvPr id="185" name="Group 184"/>
            <p:cNvGrpSpPr/>
            <p:nvPr/>
          </p:nvGrpSpPr>
          <p:grpSpPr>
            <a:xfrm>
              <a:off x="1836360" y="4167026"/>
              <a:ext cx="324767" cy="276999"/>
              <a:chOff x="1193289" y="2422079"/>
              <a:chExt cx="324767" cy="276999"/>
            </a:xfrm>
          </p:grpSpPr>
          <p:cxnSp>
            <p:nvCxnSpPr>
              <p:cNvPr id="189" name="Straight Connector 188"/>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0" name="TextBox 189"/>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E</a:t>
                </a:r>
                <a:endParaRPr lang="en-GB" sz="1800" dirty="0">
                  <a:latin typeface="Calibri" panose="020F0502020204030204" pitchFamily="34" charset="0"/>
                </a:endParaRPr>
              </a:p>
            </p:txBody>
          </p:sp>
        </p:grpSp>
        <p:grpSp>
          <p:nvGrpSpPr>
            <p:cNvPr id="186" name="Group 185"/>
            <p:cNvGrpSpPr/>
            <p:nvPr/>
          </p:nvGrpSpPr>
          <p:grpSpPr>
            <a:xfrm>
              <a:off x="1836360" y="2835068"/>
              <a:ext cx="324767" cy="276999"/>
              <a:chOff x="1193289" y="2422079"/>
              <a:chExt cx="324767" cy="276999"/>
            </a:xfrm>
          </p:grpSpPr>
          <p:cxnSp>
            <p:nvCxnSpPr>
              <p:cNvPr id="187" name="Straight Connector 186"/>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8" name="TextBox 187"/>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C</a:t>
                </a:r>
                <a:endParaRPr lang="en-GB" sz="1800" dirty="0">
                  <a:latin typeface="Calibri" panose="020F0502020204030204" pitchFamily="34" charset="0"/>
                </a:endParaRPr>
              </a:p>
            </p:txBody>
          </p:sp>
        </p:grpSp>
      </p:grpSp>
      <p:grpSp>
        <p:nvGrpSpPr>
          <p:cNvPr id="193" name="Group 192"/>
          <p:cNvGrpSpPr/>
          <p:nvPr/>
        </p:nvGrpSpPr>
        <p:grpSpPr>
          <a:xfrm>
            <a:off x="6230275" y="2330605"/>
            <a:ext cx="316888" cy="2330605"/>
            <a:chOff x="2535061" y="2252919"/>
            <a:chExt cx="316888" cy="2330605"/>
          </a:xfrm>
        </p:grpSpPr>
        <p:cxnSp>
          <p:nvCxnSpPr>
            <p:cNvPr id="194" name="Straight Connector 193"/>
            <p:cNvCxnSpPr/>
            <p:nvPr/>
          </p:nvCxnSpPr>
          <p:spPr bwMode="auto">
            <a:xfrm>
              <a:off x="2535061" y="2252919"/>
              <a:ext cx="0" cy="23306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nvGrpSpPr>
            <p:cNvPr id="195" name="Group 194"/>
            <p:cNvGrpSpPr/>
            <p:nvPr/>
          </p:nvGrpSpPr>
          <p:grpSpPr>
            <a:xfrm>
              <a:off x="2535061" y="2344393"/>
              <a:ext cx="316888" cy="276999"/>
              <a:chOff x="1891990" y="2422079"/>
              <a:chExt cx="316888" cy="276999"/>
            </a:xfrm>
          </p:grpSpPr>
          <p:cxnSp>
            <p:nvCxnSpPr>
              <p:cNvPr id="202" name="Straight Connector 201"/>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203" name="TextBox 202"/>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B</a:t>
                </a:r>
                <a:endParaRPr lang="en-GB" sz="1800" dirty="0">
                  <a:latin typeface="Calibri" panose="020F0502020204030204" pitchFamily="34" charset="0"/>
                </a:endParaRPr>
              </a:p>
            </p:txBody>
          </p:sp>
        </p:grpSp>
        <p:grpSp>
          <p:nvGrpSpPr>
            <p:cNvPr id="196" name="Group 195"/>
            <p:cNvGrpSpPr/>
            <p:nvPr/>
          </p:nvGrpSpPr>
          <p:grpSpPr>
            <a:xfrm>
              <a:off x="2535061" y="4167026"/>
              <a:ext cx="316888" cy="276999"/>
              <a:chOff x="1891990" y="2422079"/>
              <a:chExt cx="316888" cy="276999"/>
            </a:xfrm>
          </p:grpSpPr>
          <p:cxnSp>
            <p:nvCxnSpPr>
              <p:cNvPr id="200" name="Straight Connector 199"/>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201" name="TextBox 200"/>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F</a:t>
                </a:r>
                <a:endParaRPr lang="en-GB" sz="1800" dirty="0">
                  <a:latin typeface="Calibri" panose="020F0502020204030204" pitchFamily="34" charset="0"/>
                </a:endParaRPr>
              </a:p>
            </p:txBody>
          </p:sp>
        </p:grpSp>
        <p:grpSp>
          <p:nvGrpSpPr>
            <p:cNvPr id="197" name="Group 196"/>
            <p:cNvGrpSpPr/>
            <p:nvPr/>
          </p:nvGrpSpPr>
          <p:grpSpPr>
            <a:xfrm>
              <a:off x="2535061" y="2835068"/>
              <a:ext cx="316888" cy="276999"/>
              <a:chOff x="1891990" y="2422079"/>
              <a:chExt cx="316888" cy="276999"/>
            </a:xfrm>
          </p:grpSpPr>
          <p:cxnSp>
            <p:nvCxnSpPr>
              <p:cNvPr id="198" name="Straight Connector 197"/>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199" name="TextBox 198"/>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D</a:t>
                </a:r>
                <a:endParaRPr lang="en-GB" sz="1800" dirty="0">
                  <a:latin typeface="Calibri" panose="020F0502020204030204" pitchFamily="34" charset="0"/>
                </a:endParaRPr>
              </a:p>
            </p:txBody>
          </p:sp>
        </p:grpSp>
      </p:grpSp>
      <p:grpSp>
        <p:nvGrpSpPr>
          <p:cNvPr id="204" name="Group 203"/>
          <p:cNvGrpSpPr/>
          <p:nvPr/>
        </p:nvGrpSpPr>
        <p:grpSpPr>
          <a:xfrm>
            <a:off x="4427625" y="2330605"/>
            <a:ext cx="324767" cy="2330605"/>
            <a:chOff x="1836360" y="2252918"/>
            <a:chExt cx="324767" cy="2330605"/>
          </a:xfrm>
        </p:grpSpPr>
        <p:cxnSp>
          <p:nvCxnSpPr>
            <p:cNvPr id="205" name="Straight Connector 204"/>
            <p:cNvCxnSpPr/>
            <p:nvPr/>
          </p:nvCxnSpPr>
          <p:spPr bwMode="auto">
            <a:xfrm>
              <a:off x="2159637" y="2252918"/>
              <a:ext cx="0" cy="2330605"/>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206" name="Group 205"/>
            <p:cNvGrpSpPr/>
            <p:nvPr/>
          </p:nvGrpSpPr>
          <p:grpSpPr>
            <a:xfrm>
              <a:off x="1836360" y="2344393"/>
              <a:ext cx="324767" cy="276999"/>
              <a:chOff x="1193289" y="2422079"/>
              <a:chExt cx="324767" cy="276999"/>
            </a:xfrm>
          </p:grpSpPr>
          <p:cxnSp>
            <p:nvCxnSpPr>
              <p:cNvPr id="213" name="Straight Connector 212"/>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4" name="TextBox 213"/>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A</a:t>
                </a:r>
                <a:endParaRPr lang="en-GB" sz="1800" dirty="0">
                  <a:latin typeface="Calibri" panose="020F0502020204030204" pitchFamily="34" charset="0"/>
                </a:endParaRPr>
              </a:p>
            </p:txBody>
          </p:sp>
        </p:grpSp>
        <p:grpSp>
          <p:nvGrpSpPr>
            <p:cNvPr id="207" name="Group 206"/>
            <p:cNvGrpSpPr/>
            <p:nvPr/>
          </p:nvGrpSpPr>
          <p:grpSpPr>
            <a:xfrm>
              <a:off x="1836360" y="4167026"/>
              <a:ext cx="324767" cy="276999"/>
              <a:chOff x="1193289" y="2422079"/>
              <a:chExt cx="324767" cy="276999"/>
            </a:xfrm>
          </p:grpSpPr>
          <p:cxnSp>
            <p:nvCxnSpPr>
              <p:cNvPr id="211" name="Straight Connector 210"/>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2" name="TextBox 211"/>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E</a:t>
                </a:r>
                <a:endParaRPr lang="en-GB" sz="1800" dirty="0">
                  <a:latin typeface="Calibri" panose="020F0502020204030204" pitchFamily="34" charset="0"/>
                </a:endParaRPr>
              </a:p>
            </p:txBody>
          </p:sp>
        </p:grpSp>
        <p:grpSp>
          <p:nvGrpSpPr>
            <p:cNvPr id="208" name="Group 207"/>
            <p:cNvGrpSpPr/>
            <p:nvPr/>
          </p:nvGrpSpPr>
          <p:grpSpPr>
            <a:xfrm>
              <a:off x="1836360" y="2835068"/>
              <a:ext cx="324767" cy="276999"/>
              <a:chOff x="1193289" y="2422079"/>
              <a:chExt cx="324767" cy="276999"/>
            </a:xfrm>
          </p:grpSpPr>
          <p:cxnSp>
            <p:nvCxnSpPr>
              <p:cNvPr id="209" name="Straight Connector 208"/>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0" name="TextBox 209"/>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C</a:t>
                </a:r>
                <a:endParaRPr lang="en-GB" sz="1800" dirty="0">
                  <a:latin typeface="Calibri" panose="020F0502020204030204" pitchFamily="34" charset="0"/>
                </a:endParaRPr>
              </a:p>
            </p:txBody>
          </p:sp>
        </p:grpSp>
      </p:grpSp>
      <p:grpSp>
        <p:nvGrpSpPr>
          <p:cNvPr id="215" name="Group 214"/>
          <p:cNvGrpSpPr/>
          <p:nvPr/>
        </p:nvGrpSpPr>
        <p:grpSpPr>
          <a:xfrm>
            <a:off x="3308120" y="2330605"/>
            <a:ext cx="316888" cy="2330605"/>
            <a:chOff x="2535061" y="2252919"/>
            <a:chExt cx="316888" cy="2330605"/>
          </a:xfrm>
        </p:grpSpPr>
        <p:cxnSp>
          <p:nvCxnSpPr>
            <p:cNvPr id="216" name="Straight Connector 215"/>
            <p:cNvCxnSpPr/>
            <p:nvPr/>
          </p:nvCxnSpPr>
          <p:spPr bwMode="auto">
            <a:xfrm>
              <a:off x="2535061" y="2252919"/>
              <a:ext cx="0" cy="23306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nvGrpSpPr>
            <p:cNvPr id="217" name="Group 216"/>
            <p:cNvGrpSpPr/>
            <p:nvPr/>
          </p:nvGrpSpPr>
          <p:grpSpPr>
            <a:xfrm>
              <a:off x="2535061" y="2344393"/>
              <a:ext cx="316888" cy="276999"/>
              <a:chOff x="1891990" y="2422079"/>
              <a:chExt cx="316888" cy="276999"/>
            </a:xfrm>
          </p:grpSpPr>
          <p:cxnSp>
            <p:nvCxnSpPr>
              <p:cNvPr id="224" name="Straight Connector 223"/>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225" name="TextBox 224"/>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B</a:t>
                </a:r>
                <a:endParaRPr lang="en-GB" sz="1800" dirty="0">
                  <a:latin typeface="Calibri" panose="020F0502020204030204" pitchFamily="34" charset="0"/>
                </a:endParaRPr>
              </a:p>
            </p:txBody>
          </p:sp>
        </p:grpSp>
        <p:grpSp>
          <p:nvGrpSpPr>
            <p:cNvPr id="218" name="Group 217"/>
            <p:cNvGrpSpPr/>
            <p:nvPr/>
          </p:nvGrpSpPr>
          <p:grpSpPr>
            <a:xfrm>
              <a:off x="2535061" y="4167026"/>
              <a:ext cx="316888" cy="276999"/>
              <a:chOff x="1891990" y="2422079"/>
              <a:chExt cx="316888" cy="276999"/>
            </a:xfrm>
          </p:grpSpPr>
          <p:cxnSp>
            <p:nvCxnSpPr>
              <p:cNvPr id="222" name="Straight Connector 221"/>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223" name="TextBox 222"/>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F</a:t>
                </a:r>
                <a:endParaRPr lang="en-GB" sz="1800" dirty="0">
                  <a:latin typeface="Calibri" panose="020F0502020204030204" pitchFamily="34" charset="0"/>
                </a:endParaRPr>
              </a:p>
            </p:txBody>
          </p:sp>
        </p:grpSp>
        <p:grpSp>
          <p:nvGrpSpPr>
            <p:cNvPr id="219" name="Group 218"/>
            <p:cNvGrpSpPr/>
            <p:nvPr/>
          </p:nvGrpSpPr>
          <p:grpSpPr>
            <a:xfrm>
              <a:off x="2535061" y="2835068"/>
              <a:ext cx="316888" cy="276999"/>
              <a:chOff x="1891990" y="2422079"/>
              <a:chExt cx="316888" cy="276999"/>
            </a:xfrm>
          </p:grpSpPr>
          <p:cxnSp>
            <p:nvCxnSpPr>
              <p:cNvPr id="220" name="Straight Connector 219"/>
              <p:cNvCxnSpPr/>
              <p:nvPr/>
            </p:nvCxnSpPr>
            <p:spPr bwMode="auto">
              <a:xfrm>
                <a:off x="1891990" y="2560578"/>
                <a:ext cx="8177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221" name="TextBox 220"/>
              <p:cNvSpPr txBox="1"/>
              <p:nvPr/>
            </p:nvSpPr>
            <p:spPr>
              <a:xfrm>
                <a:off x="2016080" y="2422079"/>
                <a:ext cx="192798" cy="276999"/>
              </a:xfrm>
              <a:prstGeom prst="rect">
                <a:avLst/>
              </a:prstGeom>
              <a:noFill/>
            </p:spPr>
            <p:txBody>
              <a:bodyPr wrap="square" lIns="0" tIns="0" rIns="0" bIns="0" rtlCol="0">
                <a:spAutoFit/>
              </a:bodyPr>
              <a:lstStyle/>
              <a:p>
                <a:r>
                  <a:rPr lang="en-US" sz="1800" dirty="0">
                    <a:latin typeface="Calibri" panose="020F0502020204030204" pitchFamily="34" charset="0"/>
                  </a:rPr>
                  <a:t>D</a:t>
                </a:r>
                <a:endParaRPr lang="en-GB" sz="1800" dirty="0">
                  <a:latin typeface="Calibri" panose="020F0502020204030204" pitchFamily="34" charset="0"/>
                </a:endParaRPr>
              </a:p>
            </p:txBody>
          </p:sp>
        </p:grpSp>
      </p:grpSp>
      <p:grpSp>
        <p:nvGrpSpPr>
          <p:cNvPr id="226" name="Group 225"/>
          <p:cNvGrpSpPr/>
          <p:nvPr/>
        </p:nvGrpSpPr>
        <p:grpSpPr>
          <a:xfrm>
            <a:off x="2274889" y="2330605"/>
            <a:ext cx="324767" cy="2330605"/>
            <a:chOff x="1836360" y="2252918"/>
            <a:chExt cx="324767" cy="2330605"/>
          </a:xfrm>
        </p:grpSpPr>
        <p:cxnSp>
          <p:nvCxnSpPr>
            <p:cNvPr id="227" name="Straight Connector 226"/>
            <p:cNvCxnSpPr/>
            <p:nvPr/>
          </p:nvCxnSpPr>
          <p:spPr bwMode="auto">
            <a:xfrm>
              <a:off x="2159637" y="2252918"/>
              <a:ext cx="0" cy="2330605"/>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228" name="Group 227"/>
            <p:cNvGrpSpPr/>
            <p:nvPr/>
          </p:nvGrpSpPr>
          <p:grpSpPr>
            <a:xfrm>
              <a:off x="1836360" y="2344393"/>
              <a:ext cx="324767" cy="276999"/>
              <a:chOff x="1193289" y="2422079"/>
              <a:chExt cx="324767" cy="276999"/>
            </a:xfrm>
          </p:grpSpPr>
          <p:cxnSp>
            <p:nvCxnSpPr>
              <p:cNvPr id="235" name="Straight Connector 234"/>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6" name="TextBox 235"/>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A</a:t>
                </a:r>
                <a:endParaRPr lang="en-GB" sz="1800" dirty="0">
                  <a:latin typeface="Calibri" panose="020F0502020204030204" pitchFamily="34" charset="0"/>
                </a:endParaRPr>
              </a:p>
            </p:txBody>
          </p:sp>
        </p:grpSp>
        <p:grpSp>
          <p:nvGrpSpPr>
            <p:cNvPr id="229" name="Group 228"/>
            <p:cNvGrpSpPr/>
            <p:nvPr/>
          </p:nvGrpSpPr>
          <p:grpSpPr>
            <a:xfrm>
              <a:off x="1836360" y="4167026"/>
              <a:ext cx="324767" cy="276999"/>
              <a:chOff x="1193289" y="2422079"/>
              <a:chExt cx="324767" cy="276999"/>
            </a:xfrm>
          </p:grpSpPr>
          <p:cxnSp>
            <p:nvCxnSpPr>
              <p:cNvPr id="233" name="Straight Connector 232"/>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4" name="TextBox 233"/>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E</a:t>
                </a:r>
                <a:endParaRPr lang="en-GB" sz="1800" dirty="0">
                  <a:latin typeface="Calibri" panose="020F0502020204030204" pitchFamily="34" charset="0"/>
                </a:endParaRPr>
              </a:p>
            </p:txBody>
          </p:sp>
        </p:grpSp>
        <p:grpSp>
          <p:nvGrpSpPr>
            <p:cNvPr id="230" name="Group 229"/>
            <p:cNvGrpSpPr/>
            <p:nvPr/>
          </p:nvGrpSpPr>
          <p:grpSpPr>
            <a:xfrm>
              <a:off x="1836360" y="2835068"/>
              <a:ext cx="324767" cy="276999"/>
              <a:chOff x="1193289" y="2422079"/>
              <a:chExt cx="324767" cy="276999"/>
            </a:xfrm>
          </p:grpSpPr>
          <p:cxnSp>
            <p:nvCxnSpPr>
              <p:cNvPr id="231" name="Straight Connector 230"/>
              <p:cNvCxnSpPr/>
              <p:nvPr/>
            </p:nvCxnSpPr>
            <p:spPr bwMode="auto">
              <a:xfrm>
                <a:off x="1436280" y="2560578"/>
                <a:ext cx="81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2" name="TextBox 231"/>
              <p:cNvSpPr txBox="1"/>
              <p:nvPr/>
            </p:nvSpPr>
            <p:spPr>
              <a:xfrm>
                <a:off x="1193289" y="2422079"/>
                <a:ext cx="192798" cy="276999"/>
              </a:xfrm>
              <a:prstGeom prst="rect">
                <a:avLst/>
              </a:prstGeom>
              <a:noFill/>
            </p:spPr>
            <p:txBody>
              <a:bodyPr wrap="square" lIns="0" tIns="0" rIns="0" bIns="0" rtlCol="0">
                <a:spAutoFit/>
              </a:bodyPr>
              <a:lstStyle/>
              <a:p>
                <a:pPr algn="r"/>
                <a:r>
                  <a:rPr lang="en-US" sz="1800" dirty="0">
                    <a:latin typeface="Calibri" panose="020F0502020204030204" pitchFamily="34" charset="0"/>
                  </a:rPr>
                  <a:t>C</a:t>
                </a:r>
                <a:endParaRPr lang="en-GB" sz="1800" dirty="0">
                  <a:latin typeface="Calibri" panose="020F0502020204030204" pitchFamily="34" charset="0"/>
                </a:endParaRPr>
              </a:p>
            </p:txBody>
          </p:sp>
        </p:grpSp>
      </p:grpSp>
      <p:sp>
        <p:nvSpPr>
          <p:cNvPr id="237" name="Curved Up Arrow 92"/>
          <p:cNvSpPr>
            <a:spLocks noChangeArrowheads="1"/>
          </p:cNvSpPr>
          <p:nvPr/>
        </p:nvSpPr>
        <p:spPr bwMode="auto">
          <a:xfrm>
            <a:off x="1189188" y="3585486"/>
            <a:ext cx="732420" cy="233384"/>
          </a:xfrm>
          <a:prstGeom prst="rightArrow">
            <a:avLst/>
          </a:prstGeom>
          <a:solidFill>
            <a:srgbClr val="C00000"/>
          </a:solidFill>
          <a:ln w="9525" algn="ctr">
            <a:solidFill>
              <a:schemeClr val="tx1"/>
            </a:solidFill>
            <a:round/>
            <a:headEnd/>
            <a:tailEnd/>
          </a:ln>
        </p:spPr>
        <p:txBody>
          <a:bodyPr/>
          <a:lstStyle/>
          <a:p>
            <a:pPr eaLnBrk="0" hangingPunct="0"/>
            <a:endParaRPr lang="en-GB"/>
          </a:p>
        </p:txBody>
      </p:sp>
      <p:sp>
        <p:nvSpPr>
          <p:cNvPr id="238" name="TextBox 237"/>
          <p:cNvSpPr txBox="1"/>
          <p:nvPr/>
        </p:nvSpPr>
        <p:spPr>
          <a:xfrm>
            <a:off x="2128978" y="5251727"/>
            <a:ext cx="1533334" cy="369332"/>
          </a:xfrm>
          <a:prstGeom prst="rect">
            <a:avLst/>
          </a:prstGeom>
          <a:noFill/>
        </p:spPr>
        <p:txBody>
          <a:bodyPr wrap="square" rtlCol="0">
            <a:spAutoFit/>
          </a:bodyPr>
          <a:lstStyle/>
          <a:p>
            <a:r>
              <a:rPr lang="en-US" sz="1800" dirty="0">
                <a:latin typeface="Calibri" panose="020F0502020204030204" pitchFamily="34" charset="0"/>
              </a:rPr>
              <a:t>duplication</a:t>
            </a:r>
            <a:endParaRPr lang="en-GB" sz="1800" dirty="0">
              <a:latin typeface="Calibri" panose="020F0502020204030204" pitchFamily="34" charset="0"/>
            </a:endParaRPr>
          </a:p>
        </p:txBody>
      </p:sp>
      <p:sp>
        <p:nvSpPr>
          <p:cNvPr id="239" name="TextBox 238"/>
          <p:cNvSpPr txBox="1"/>
          <p:nvPr/>
        </p:nvSpPr>
        <p:spPr>
          <a:xfrm>
            <a:off x="4901071" y="5251727"/>
            <a:ext cx="1314658" cy="1200329"/>
          </a:xfrm>
          <a:prstGeom prst="rect">
            <a:avLst/>
          </a:prstGeom>
          <a:noFill/>
        </p:spPr>
        <p:txBody>
          <a:bodyPr wrap="square" rtlCol="0">
            <a:spAutoFit/>
          </a:bodyPr>
          <a:lstStyle/>
          <a:p>
            <a:pPr algn="ctr"/>
            <a:r>
              <a:rPr lang="en-US" sz="1800" dirty="0">
                <a:latin typeface="Calibri" panose="020F0502020204030204" pitchFamily="34" charset="0"/>
              </a:rPr>
              <a:t>crossover between </a:t>
            </a:r>
            <a:br>
              <a:rPr lang="en-US" sz="1800" dirty="0">
                <a:latin typeface="Calibri" panose="020F0502020204030204" pitchFamily="34" charset="0"/>
              </a:rPr>
            </a:br>
            <a:r>
              <a:rPr lang="en-US" sz="1800" dirty="0">
                <a:latin typeface="Calibri" panose="020F0502020204030204" pitchFamily="34" charset="0"/>
              </a:rPr>
              <a:t>non-sister chromatids</a:t>
            </a:r>
            <a:endParaRPr lang="en-GB" sz="1800" dirty="0">
              <a:latin typeface="Calibri" panose="020F0502020204030204" pitchFamily="34" charset="0"/>
            </a:endParaRPr>
          </a:p>
        </p:txBody>
      </p:sp>
      <p:sp>
        <p:nvSpPr>
          <p:cNvPr id="240" name="TextBox 239"/>
          <p:cNvSpPr txBox="1"/>
          <p:nvPr/>
        </p:nvSpPr>
        <p:spPr>
          <a:xfrm>
            <a:off x="7419889" y="5251727"/>
            <a:ext cx="1533334" cy="369332"/>
          </a:xfrm>
          <a:prstGeom prst="rect">
            <a:avLst/>
          </a:prstGeom>
          <a:noFill/>
        </p:spPr>
        <p:txBody>
          <a:bodyPr wrap="square" rtlCol="0">
            <a:spAutoFit/>
          </a:bodyPr>
          <a:lstStyle/>
          <a:p>
            <a:r>
              <a:rPr lang="en-US" sz="1800" dirty="0">
                <a:latin typeface="Calibri" panose="020F0502020204030204" pitchFamily="34" charset="0"/>
              </a:rPr>
              <a:t>four gametes</a:t>
            </a:r>
            <a:endParaRPr lang="en-GB" sz="1800" dirty="0">
              <a:latin typeface="Calibri" panose="020F0502020204030204" pitchFamily="34" charset="0"/>
            </a:endParaRPr>
          </a:p>
        </p:txBody>
      </p:sp>
      <p:sp>
        <p:nvSpPr>
          <p:cNvPr id="444427" name="Slide Number Placeholder 444426"/>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16</a:t>
            </a:fld>
            <a:endParaRPr lang="en-US"/>
          </a:p>
        </p:txBody>
      </p:sp>
    </p:spTree>
    <p:extLst>
      <p:ext uri="{BB962C8B-B14F-4D97-AF65-F5344CB8AC3E}">
        <p14:creationId xmlns:p14="http://schemas.microsoft.com/office/powerpoint/2010/main" val="290627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GB">
                <a:latin typeface="Calibri" pitchFamily="34" charset="0"/>
                <a:cs typeface="Calibri" pitchFamily="34" charset="0"/>
              </a:rPr>
              <a:t>Measuring recombination</a:t>
            </a:r>
          </a:p>
        </p:txBody>
      </p:sp>
      <p:sp>
        <p:nvSpPr>
          <p:cNvPr id="444418" name="Rectangle 2"/>
          <p:cNvSpPr>
            <a:spLocks noGrp="1" noChangeArrowheads="1"/>
          </p:cNvSpPr>
          <p:nvPr>
            <p:ph idx="1"/>
          </p:nvPr>
        </p:nvSpPr>
        <p:spPr/>
        <p:txBody>
          <a:bodyPr>
            <a:normAutofit fontScale="92500" lnSpcReduction="20000"/>
          </a:bodyPr>
          <a:lstStyle/>
          <a:p>
            <a:pPr>
              <a:defRPr/>
            </a:pPr>
            <a:r>
              <a:rPr lang="en-GB" dirty="0">
                <a:latin typeface="Calibri" pitchFamily="34" charset="0"/>
                <a:cs typeface="Calibri" pitchFamily="34" charset="0"/>
              </a:rPr>
              <a:t>Recombination fraction (RF or </a:t>
            </a:r>
            <a:r>
              <a:rPr lang="en-GB" i="1" dirty="0">
                <a:latin typeface="Calibri" pitchFamily="34" charset="0"/>
                <a:cs typeface="Calibri" pitchFamily="34" charset="0"/>
                <a:sym typeface="Symbol" pitchFamily="18" charset="2"/>
              </a:rPr>
              <a:t></a:t>
            </a:r>
            <a:r>
              <a:rPr lang="en-GB" dirty="0">
                <a:latin typeface="Calibri" pitchFamily="34" charset="0"/>
                <a:cs typeface="Calibri" pitchFamily="34" charset="0"/>
                <a:sym typeface="Symbol" pitchFamily="18" charset="2"/>
              </a:rPr>
              <a:t>) </a:t>
            </a:r>
          </a:p>
          <a:p>
            <a:pPr>
              <a:buFontTx/>
              <a:buNone/>
              <a:defRPr/>
            </a:pPr>
            <a:r>
              <a:rPr lang="en-GB" dirty="0">
                <a:latin typeface="Calibri" pitchFamily="34" charset="0"/>
                <a:cs typeface="Calibri" pitchFamily="34" charset="0"/>
                <a:sym typeface="Symbol" pitchFamily="18" charset="2"/>
              </a:rPr>
              <a:t>    = # Recombinants/# observations.</a:t>
            </a:r>
          </a:p>
          <a:p>
            <a:pPr>
              <a:buFontTx/>
              <a:buNone/>
              <a:defRPr/>
            </a:pPr>
            <a:endParaRPr lang="en-GB" dirty="0">
              <a:latin typeface="Calibri" pitchFamily="34" charset="0"/>
              <a:cs typeface="Calibri" pitchFamily="34" charset="0"/>
            </a:endParaRPr>
          </a:p>
          <a:p>
            <a:pPr>
              <a:defRPr/>
            </a:pPr>
            <a:r>
              <a:rPr lang="en-GB" dirty="0">
                <a:latin typeface="Calibri" pitchFamily="34" charset="0"/>
                <a:cs typeface="Calibri" pitchFamily="34" charset="0"/>
              </a:rPr>
              <a:t>For non-</a:t>
            </a:r>
            <a:r>
              <a:rPr lang="en-GB" dirty="0" err="1">
                <a:latin typeface="Calibri" pitchFamily="34" charset="0"/>
                <a:cs typeface="Calibri" pitchFamily="34" charset="0"/>
              </a:rPr>
              <a:t>syntenic</a:t>
            </a:r>
            <a:r>
              <a:rPr lang="en-GB" dirty="0">
                <a:latin typeface="Calibri" pitchFamily="34" charset="0"/>
                <a:cs typeface="Calibri" pitchFamily="34" charset="0"/>
              </a:rPr>
              <a:t> loci: RF = 0.5</a:t>
            </a:r>
          </a:p>
          <a:p>
            <a:pPr>
              <a:defRPr/>
            </a:pPr>
            <a:endParaRPr lang="en-GB" dirty="0">
              <a:latin typeface="Calibri" pitchFamily="34" charset="0"/>
              <a:cs typeface="Calibri" pitchFamily="34" charset="0"/>
            </a:endParaRPr>
          </a:p>
          <a:p>
            <a:pPr>
              <a:defRPr/>
            </a:pPr>
            <a:r>
              <a:rPr lang="en-GB" dirty="0">
                <a:latin typeface="Calibri" pitchFamily="34" charset="0"/>
                <a:cs typeface="Calibri" pitchFamily="34" charset="0"/>
              </a:rPr>
              <a:t>For </a:t>
            </a:r>
            <a:r>
              <a:rPr lang="en-GB" dirty="0" err="1">
                <a:latin typeface="Calibri" pitchFamily="34" charset="0"/>
                <a:cs typeface="Calibri" pitchFamily="34" charset="0"/>
              </a:rPr>
              <a:t>syntenic</a:t>
            </a:r>
            <a:r>
              <a:rPr lang="en-GB" dirty="0">
                <a:latin typeface="Calibri" pitchFamily="34" charset="0"/>
                <a:cs typeface="Calibri" pitchFamily="34" charset="0"/>
              </a:rPr>
              <a:t> loci: the closer they are the less likely that a crossover occurs=&gt; fewer recombinant haplotypes are generated (RF&lt;0.5)</a:t>
            </a: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9"/>
          <p:cNvSpPr>
            <a:spLocks noGrp="1" noChangeArrowheads="1"/>
          </p:cNvSpPr>
          <p:nvPr>
            <p:ph type="title"/>
          </p:nvPr>
        </p:nvSpPr>
        <p:spPr>
          <a:xfrm>
            <a:off x="552450" y="5078413"/>
            <a:ext cx="7772400" cy="1143000"/>
          </a:xfrm>
        </p:spPr>
        <p:txBody>
          <a:bodyPr/>
          <a:lstStyle/>
          <a:p>
            <a:r>
              <a:rPr lang="en-GB" sz="2000" dirty="0">
                <a:latin typeface="Calibri" pitchFamily="34" charset="0"/>
                <a:cs typeface="Calibri" pitchFamily="34" charset="0"/>
              </a:rPr>
              <a:t>A family with </a:t>
            </a:r>
            <a:r>
              <a:rPr lang="en-GB" sz="2000" dirty="0" err="1">
                <a:latin typeface="Calibri" pitchFamily="34" charset="0"/>
                <a:cs typeface="Calibri" pitchFamily="34" charset="0"/>
              </a:rPr>
              <a:t>Duchenne</a:t>
            </a:r>
            <a:r>
              <a:rPr lang="en-GB" sz="2000" dirty="0">
                <a:latin typeface="Calibri" pitchFamily="34" charset="0"/>
                <a:cs typeface="Calibri" pitchFamily="34" charset="0"/>
              </a:rPr>
              <a:t> Muscular Dystrophy (D) and Fragile-X (F)</a:t>
            </a:r>
            <a:endParaRPr lang="en-US" sz="2000" dirty="0">
              <a:latin typeface="Calibri" pitchFamily="34" charset="0"/>
              <a:cs typeface="Calibri" pitchFamily="34" charset="0"/>
            </a:endParaRPr>
          </a:p>
        </p:txBody>
      </p:sp>
      <p:sp>
        <p:nvSpPr>
          <p:cNvPr id="17411" name="Rectangle 2"/>
          <p:cNvSpPr>
            <a:spLocks noChangeAspect="1" noChangeArrowheads="1"/>
          </p:cNvSpPr>
          <p:nvPr/>
        </p:nvSpPr>
        <p:spPr bwMode="auto">
          <a:xfrm flipH="1">
            <a:off x="5245100" y="2227263"/>
            <a:ext cx="2603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12" name="Rectangle 3"/>
          <p:cNvSpPr>
            <a:spLocks noChangeAspect="1" noChangeArrowheads="1"/>
          </p:cNvSpPr>
          <p:nvPr/>
        </p:nvSpPr>
        <p:spPr bwMode="auto">
          <a:xfrm flipH="1">
            <a:off x="5480050" y="1751013"/>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7413" name="Line 5"/>
          <p:cNvSpPr>
            <a:spLocks noChangeAspect="1" noChangeShapeType="1"/>
          </p:cNvSpPr>
          <p:nvPr/>
        </p:nvSpPr>
        <p:spPr bwMode="auto">
          <a:xfrm flipH="1">
            <a:off x="4765675" y="1903413"/>
            <a:ext cx="701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14" name="Line 6"/>
          <p:cNvSpPr>
            <a:spLocks noChangeAspect="1" noChangeShapeType="1"/>
          </p:cNvSpPr>
          <p:nvPr/>
        </p:nvSpPr>
        <p:spPr bwMode="auto">
          <a:xfrm flipH="1">
            <a:off x="5110163" y="1890713"/>
            <a:ext cx="0" cy="16462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15" name="Line 7"/>
          <p:cNvSpPr>
            <a:spLocks noChangeAspect="1" noChangeShapeType="1"/>
          </p:cNvSpPr>
          <p:nvPr/>
        </p:nvSpPr>
        <p:spPr bwMode="auto">
          <a:xfrm flipH="1">
            <a:off x="584200" y="3536950"/>
            <a:ext cx="8153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16" name="Rectangle 8"/>
          <p:cNvSpPr>
            <a:spLocks noChangeAspect="1" noChangeArrowheads="1"/>
          </p:cNvSpPr>
          <p:nvPr/>
        </p:nvSpPr>
        <p:spPr bwMode="auto">
          <a:xfrm flipH="1">
            <a:off x="4352925" y="2189163"/>
            <a:ext cx="4302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D,d</a:t>
            </a:r>
          </a:p>
          <a:p>
            <a:pPr defTabSz="692150" eaLnBrk="0" hangingPunct="0"/>
            <a:endParaRPr lang="en-GB" sz="1200">
              <a:latin typeface="Arial Black" pitchFamily="34" charset="0"/>
            </a:endParaRPr>
          </a:p>
          <a:p>
            <a:pPr defTabSz="692150" eaLnBrk="0" hangingPunct="0"/>
            <a:r>
              <a:rPr lang="en-GB" sz="1200">
                <a:latin typeface="Arial Black" pitchFamily="34" charset="0"/>
              </a:rPr>
              <a:t>F,f</a:t>
            </a:r>
          </a:p>
        </p:txBody>
      </p:sp>
      <p:sp>
        <p:nvSpPr>
          <p:cNvPr id="17417" name="Rectangle 9"/>
          <p:cNvSpPr>
            <a:spLocks noChangeArrowheads="1"/>
          </p:cNvSpPr>
          <p:nvPr/>
        </p:nvSpPr>
        <p:spPr bwMode="auto">
          <a:xfrm flipH="1">
            <a:off x="5481638" y="2284413"/>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7418" name="Rectangle 10"/>
          <p:cNvSpPr>
            <a:spLocks noChangeAspect="1" noChangeArrowheads="1"/>
          </p:cNvSpPr>
          <p:nvPr/>
        </p:nvSpPr>
        <p:spPr bwMode="auto">
          <a:xfrm flipH="1">
            <a:off x="111125" y="4227513"/>
            <a:ext cx="2603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19" name="Rectangle 11"/>
          <p:cNvSpPr>
            <a:spLocks noChangeArrowheads="1"/>
          </p:cNvSpPr>
          <p:nvPr/>
        </p:nvSpPr>
        <p:spPr bwMode="auto">
          <a:xfrm flipH="1">
            <a:off x="400050" y="430212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17420" name="Rectangle 12"/>
          <p:cNvSpPr>
            <a:spLocks noChangeAspect="1" noChangeArrowheads="1"/>
          </p:cNvSpPr>
          <p:nvPr/>
        </p:nvSpPr>
        <p:spPr bwMode="auto">
          <a:xfrm flipH="1">
            <a:off x="5824538" y="3819525"/>
            <a:ext cx="344487" cy="325438"/>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17421" name="Line 13"/>
          <p:cNvSpPr>
            <a:spLocks noChangeAspect="1" noChangeShapeType="1"/>
          </p:cNvSpPr>
          <p:nvPr/>
        </p:nvSpPr>
        <p:spPr bwMode="auto">
          <a:xfrm>
            <a:off x="6923088"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22" name="Line 14"/>
          <p:cNvSpPr>
            <a:spLocks noChangeAspect="1" noChangeShapeType="1"/>
          </p:cNvSpPr>
          <p:nvPr/>
        </p:nvSpPr>
        <p:spPr bwMode="auto">
          <a:xfrm>
            <a:off x="6016625"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23" name="Line 15"/>
          <p:cNvSpPr>
            <a:spLocks noChangeAspect="1" noChangeShapeType="1"/>
          </p:cNvSpPr>
          <p:nvPr/>
        </p:nvSpPr>
        <p:spPr bwMode="auto">
          <a:xfrm>
            <a:off x="5111750"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24" name="Line 16"/>
          <p:cNvSpPr>
            <a:spLocks noChangeAspect="1" noChangeShapeType="1"/>
          </p:cNvSpPr>
          <p:nvPr/>
        </p:nvSpPr>
        <p:spPr bwMode="auto">
          <a:xfrm>
            <a:off x="3300413"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25" name="Rectangle 17"/>
          <p:cNvSpPr>
            <a:spLocks noChangeAspect="1" noChangeArrowheads="1"/>
          </p:cNvSpPr>
          <p:nvPr/>
        </p:nvSpPr>
        <p:spPr bwMode="auto">
          <a:xfrm flipH="1">
            <a:off x="6727825" y="3819525"/>
            <a:ext cx="344488" cy="325438"/>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17426" name="Rectangle 18"/>
          <p:cNvSpPr>
            <a:spLocks noChangeAspect="1" noChangeArrowheads="1"/>
          </p:cNvSpPr>
          <p:nvPr/>
        </p:nvSpPr>
        <p:spPr bwMode="auto">
          <a:xfrm flipH="1">
            <a:off x="3111500" y="3819525"/>
            <a:ext cx="344488" cy="325438"/>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17427" name="Rectangle 19" descr="Dark horizontal"/>
          <p:cNvSpPr>
            <a:spLocks noChangeAspect="1" noChangeArrowheads="1"/>
          </p:cNvSpPr>
          <p:nvPr/>
        </p:nvSpPr>
        <p:spPr bwMode="auto">
          <a:xfrm flipH="1">
            <a:off x="4919663" y="3819525"/>
            <a:ext cx="344487" cy="325438"/>
          </a:xfrm>
          <a:prstGeom prst="rect">
            <a:avLst/>
          </a:prstGeom>
          <a:pattFill prst="dkHorz">
            <a:fgClr>
              <a:schemeClr val="tx1"/>
            </a:fgClr>
            <a:bgClr>
              <a:srgbClr val="FFFFFF"/>
            </a:bgClr>
          </a:pattFill>
          <a:ln w="12700">
            <a:solidFill>
              <a:schemeClr val="tx1"/>
            </a:solidFill>
            <a:miter lim="800000"/>
            <a:headEnd/>
            <a:tailEnd/>
          </a:ln>
        </p:spPr>
        <p:txBody>
          <a:bodyPr wrap="none" anchor="ctr"/>
          <a:lstStyle/>
          <a:p>
            <a:pPr eaLnBrk="0" hangingPunct="0"/>
            <a:endParaRPr lang="en-GB"/>
          </a:p>
        </p:txBody>
      </p:sp>
      <p:sp>
        <p:nvSpPr>
          <p:cNvPr id="17428" name="Rectangle 20" descr="Dark vertical"/>
          <p:cNvSpPr>
            <a:spLocks noChangeAspect="1" noChangeArrowheads="1"/>
          </p:cNvSpPr>
          <p:nvPr/>
        </p:nvSpPr>
        <p:spPr bwMode="auto">
          <a:xfrm flipH="1">
            <a:off x="2206625" y="3819525"/>
            <a:ext cx="344488" cy="325438"/>
          </a:xfrm>
          <a:prstGeom prst="rect">
            <a:avLst/>
          </a:prstGeom>
          <a:pattFill prst="dkVert">
            <a:fgClr>
              <a:schemeClr val="tx1"/>
            </a:fgClr>
            <a:bgClr>
              <a:srgbClr val="FFFFFF"/>
            </a:bgClr>
          </a:pattFill>
          <a:ln w="12700">
            <a:solidFill>
              <a:schemeClr val="tx1"/>
            </a:solidFill>
            <a:miter lim="800000"/>
            <a:headEnd/>
            <a:tailEnd/>
          </a:ln>
        </p:spPr>
        <p:txBody>
          <a:bodyPr wrap="none" anchor="ctr"/>
          <a:lstStyle/>
          <a:p>
            <a:pPr eaLnBrk="0" hangingPunct="0"/>
            <a:endParaRPr lang="en-GB"/>
          </a:p>
        </p:txBody>
      </p:sp>
      <p:sp>
        <p:nvSpPr>
          <p:cNvPr id="17429" name="Line 21"/>
          <p:cNvSpPr>
            <a:spLocks noChangeAspect="1" noChangeShapeType="1"/>
          </p:cNvSpPr>
          <p:nvPr/>
        </p:nvSpPr>
        <p:spPr bwMode="auto">
          <a:xfrm>
            <a:off x="4205288"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30" name="Line 22"/>
          <p:cNvSpPr>
            <a:spLocks noChangeAspect="1" noChangeShapeType="1"/>
          </p:cNvSpPr>
          <p:nvPr/>
        </p:nvSpPr>
        <p:spPr bwMode="auto">
          <a:xfrm>
            <a:off x="2393950"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31" name="Line 23"/>
          <p:cNvSpPr>
            <a:spLocks noChangeAspect="1" noChangeShapeType="1"/>
          </p:cNvSpPr>
          <p:nvPr/>
        </p:nvSpPr>
        <p:spPr bwMode="auto">
          <a:xfrm>
            <a:off x="1489075"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32" name="Line 24"/>
          <p:cNvSpPr>
            <a:spLocks noChangeAspect="1" noChangeShapeType="1"/>
          </p:cNvSpPr>
          <p:nvPr/>
        </p:nvSpPr>
        <p:spPr bwMode="auto">
          <a:xfrm>
            <a:off x="584200"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33" name="Rectangle 25"/>
          <p:cNvSpPr>
            <a:spLocks noChangeAspect="1" noChangeArrowheads="1"/>
          </p:cNvSpPr>
          <p:nvPr/>
        </p:nvSpPr>
        <p:spPr bwMode="auto">
          <a:xfrm flipH="1">
            <a:off x="4014788" y="3819525"/>
            <a:ext cx="344487" cy="325438"/>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17434" name="Rectangle 26"/>
          <p:cNvSpPr>
            <a:spLocks noChangeAspect="1" noChangeArrowheads="1"/>
          </p:cNvSpPr>
          <p:nvPr/>
        </p:nvSpPr>
        <p:spPr bwMode="auto">
          <a:xfrm flipH="1">
            <a:off x="398463" y="3819525"/>
            <a:ext cx="344487" cy="325438"/>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17435" name="Rectangle 27"/>
          <p:cNvSpPr>
            <a:spLocks noChangeAspect="1" noChangeArrowheads="1"/>
          </p:cNvSpPr>
          <p:nvPr/>
        </p:nvSpPr>
        <p:spPr bwMode="auto">
          <a:xfrm flipH="1">
            <a:off x="1301750" y="3819525"/>
            <a:ext cx="344488" cy="325438"/>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17436" name="Rectangle 28"/>
          <p:cNvSpPr>
            <a:spLocks noChangeAspect="1" noChangeArrowheads="1"/>
          </p:cNvSpPr>
          <p:nvPr/>
        </p:nvSpPr>
        <p:spPr bwMode="auto">
          <a:xfrm flipH="1">
            <a:off x="7632700" y="3819525"/>
            <a:ext cx="344488" cy="325438"/>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17437" name="Line 29"/>
          <p:cNvSpPr>
            <a:spLocks noChangeAspect="1" noChangeShapeType="1"/>
          </p:cNvSpPr>
          <p:nvPr/>
        </p:nvSpPr>
        <p:spPr bwMode="auto">
          <a:xfrm>
            <a:off x="8734425"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38" name="Line 30"/>
          <p:cNvSpPr>
            <a:spLocks noChangeAspect="1" noChangeShapeType="1"/>
          </p:cNvSpPr>
          <p:nvPr/>
        </p:nvSpPr>
        <p:spPr bwMode="auto">
          <a:xfrm>
            <a:off x="7827963"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7439" name="Rectangle 31"/>
          <p:cNvSpPr>
            <a:spLocks noChangeAspect="1" noChangeArrowheads="1"/>
          </p:cNvSpPr>
          <p:nvPr/>
        </p:nvSpPr>
        <p:spPr bwMode="auto">
          <a:xfrm flipH="1">
            <a:off x="8537575" y="3819525"/>
            <a:ext cx="344488" cy="325438"/>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grpSp>
        <p:nvGrpSpPr>
          <p:cNvPr id="17440" name="Group 32"/>
          <p:cNvGrpSpPr>
            <a:grpSpLocks/>
          </p:cNvGrpSpPr>
          <p:nvPr/>
        </p:nvGrpSpPr>
        <p:grpSpPr bwMode="auto">
          <a:xfrm>
            <a:off x="1031875" y="4227513"/>
            <a:ext cx="366713" cy="627062"/>
            <a:chOff x="55" y="3511"/>
            <a:chExt cx="231" cy="395"/>
          </a:xfrm>
        </p:grpSpPr>
        <p:sp>
          <p:nvSpPr>
            <p:cNvPr id="17479" name="Rectangle 33"/>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80" name="Rectangle 34"/>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7441" name="Group 35"/>
          <p:cNvGrpSpPr>
            <a:grpSpLocks/>
          </p:cNvGrpSpPr>
          <p:nvPr/>
        </p:nvGrpSpPr>
        <p:grpSpPr bwMode="auto">
          <a:xfrm>
            <a:off x="1955800" y="4227513"/>
            <a:ext cx="365125" cy="627062"/>
            <a:chOff x="56" y="3511"/>
            <a:chExt cx="230" cy="395"/>
          </a:xfrm>
        </p:grpSpPr>
        <p:sp>
          <p:nvSpPr>
            <p:cNvPr id="17477" name="Rectangle 36"/>
            <p:cNvSpPr>
              <a:spLocks noChangeAspect="1" noChangeArrowheads="1"/>
            </p:cNvSpPr>
            <p:nvPr/>
          </p:nvSpPr>
          <p:spPr bwMode="auto">
            <a:xfrm flipH="1">
              <a:off x="56" y="3511"/>
              <a:ext cx="1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78" name="Rectangle 37"/>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7442" name="Group 38"/>
          <p:cNvGrpSpPr>
            <a:grpSpLocks/>
          </p:cNvGrpSpPr>
          <p:nvPr/>
        </p:nvGrpSpPr>
        <p:grpSpPr bwMode="auto">
          <a:xfrm>
            <a:off x="2876550" y="4227513"/>
            <a:ext cx="366713" cy="627062"/>
            <a:chOff x="55" y="3511"/>
            <a:chExt cx="231" cy="395"/>
          </a:xfrm>
        </p:grpSpPr>
        <p:sp>
          <p:nvSpPr>
            <p:cNvPr id="17475" name="Rectangle 39"/>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76" name="Rectangle 40"/>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7443" name="Group 41"/>
          <p:cNvGrpSpPr>
            <a:grpSpLocks/>
          </p:cNvGrpSpPr>
          <p:nvPr/>
        </p:nvGrpSpPr>
        <p:grpSpPr bwMode="auto">
          <a:xfrm>
            <a:off x="3798888" y="4227513"/>
            <a:ext cx="366712" cy="627062"/>
            <a:chOff x="55" y="3511"/>
            <a:chExt cx="231" cy="395"/>
          </a:xfrm>
        </p:grpSpPr>
        <p:sp>
          <p:nvSpPr>
            <p:cNvPr id="17473" name="Rectangle 42"/>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74" name="Rectangle 43"/>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7444" name="Group 44"/>
          <p:cNvGrpSpPr>
            <a:grpSpLocks/>
          </p:cNvGrpSpPr>
          <p:nvPr/>
        </p:nvGrpSpPr>
        <p:grpSpPr bwMode="auto">
          <a:xfrm>
            <a:off x="4721225" y="4227513"/>
            <a:ext cx="366713" cy="627062"/>
            <a:chOff x="55" y="3511"/>
            <a:chExt cx="231" cy="395"/>
          </a:xfrm>
        </p:grpSpPr>
        <p:sp>
          <p:nvSpPr>
            <p:cNvPr id="17471" name="Rectangle 45"/>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72" name="Rectangle 46"/>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7445" name="Group 47"/>
          <p:cNvGrpSpPr>
            <a:grpSpLocks/>
          </p:cNvGrpSpPr>
          <p:nvPr/>
        </p:nvGrpSpPr>
        <p:grpSpPr bwMode="auto">
          <a:xfrm>
            <a:off x="5645150" y="4227513"/>
            <a:ext cx="365125" cy="627062"/>
            <a:chOff x="56" y="3511"/>
            <a:chExt cx="230" cy="395"/>
          </a:xfrm>
        </p:grpSpPr>
        <p:sp>
          <p:nvSpPr>
            <p:cNvPr id="17469" name="Rectangle 48"/>
            <p:cNvSpPr>
              <a:spLocks noChangeAspect="1" noChangeArrowheads="1"/>
            </p:cNvSpPr>
            <p:nvPr/>
          </p:nvSpPr>
          <p:spPr bwMode="auto">
            <a:xfrm flipH="1">
              <a:off x="56" y="3511"/>
              <a:ext cx="1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70" name="Rectangle 49"/>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7446" name="Group 50"/>
          <p:cNvGrpSpPr>
            <a:grpSpLocks/>
          </p:cNvGrpSpPr>
          <p:nvPr/>
        </p:nvGrpSpPr>
        <p:grpSpPr bwMode="auto">
          <a:xfrm>
            <a:off x="6567488" y="4227513"/>
            <a:ext cx="365125" cy="627062"/>
            <a:chOff x="56" y="3511"/>
            <a:chExt cx="230" cy="395"/>
          </a:xfrm>
        </p:grpSpPr>
        <p:sp>
          <p:nvSpPr>
            <p:cNvPr id="17467" name="Rectangle 51"/>
            <p:cNvSpPr>
              <a:spLocks noChangeAspect="1" noChangeArrowheads="1"/>
            </p:cNvSpPr>
            <p:nvPr/>
          </p:nvSpPr>
          <p:spPr bwMode="auto">
            <a:xfrm flipH="1">
              <a:off x="56" y="3511"/>
              <a:ext cx="1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68" name="Rectangle 52"/>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7447" name="Group 53"/>
          <p:cNvGrpSpPr>
            <a:grpSpLocks/>
          </p:cNvGrpSpPr>
          <p:nvPr/>
        </p:nvGrpSpPr>
        <p:grpSpPr bwMode="auto">
          <a:xfrm>
            <a:off x="7488238" y="4227513"/>
            <a:ext cx="366712" cy="627062"/>
            <a:chOff x="55" y="3511"/>
            <a:chExt cx="231" cy="395"/>
          </a:xfrm>
        </p:grpSpPr>
        <p:sp>
          <p:nvSpPr>
            <p:cNvPr id="17465" name="Rectangle 54"/>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66" name="Rectangle 55"/>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7448" name="Group 56"/>
          <p:cNvGrpSpPr>
            <a:grpSpLocks/>
          </p:cNvGrpSpPr>
          <p:nvPr/>
        </p:nvGrpSpPr>
        <p:grpSpPr bwMode="auto">
          <a:xfrm>
            <a:off x="8412163" y="4227513"/>
            <a:ext cx="365125" cy="627062"/>
            <a:chOff x="56" y="3511"/>
            <a:chExt cx="230" cy="395"/>
          </a:xfrm>
        </p:grpSpPr>
        <p:sp>
          <p:nvSpPr>
            <p:cNvPr id="17463" name="Rectangle 57"/>
            <p:cNvSpPr>
              <a:spLocks noChangeAspect="1" noChangeArrowheads="1"/>
            </p:cNvSpPr>
            <p:nvPr/>
          </p:nvSpPr>
          <p:spPr bwMode="auto">
            <a:xfrm flipH="1">
              <a:off x="56" y="3511"/>
              <a:ext cx="1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7464" name="Rectangle 58"/>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71" name="Title 2"/>
          <p:cNvSpPr txBox="1">
            <a:spLocks/>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defRPr/>
            </a:pPr>
            <a:r>
              <a:rPr lang="en-GB" sz="3600" kern="0" dirty="0">
                <a:solidFill>
                  <a:schemeClr val="tx2"/>
                </a:solidFill>
                <a:latin typeface="Calibri" pitchFamily="34" charset="0"/>
                <a:ea typeface="+mj-ea"/>
                <a:cs typeface="Calibri" pitchFamily="34" charset="0"/>
              </a:rPr>
              <a:t>Estimating the Recombination Fraction</a:t>
            </a:r>
          </a:p>
        </p:txBody>
      </p:sp>
      <p:grpSp>
        <p:nvGrpSpPr>
          <p:cNvPr id="17460" name="Group 85"/>
          <p:cNvGrpSpPr>
            <a:grpSpLocks/>
          </p:cNvGrpSpPr>
          <p:nvPr/>
        </p:nvGrpSpPr>
        <p:grpSpPr bwMode="auto">
          <a:xfrm>
            <a:off x="4432300" y="1741488"/>
            <a:ext cx="339725" cy="349250"/>
            <a:chOff x="4432300" y="1741488"/>
            <a:chExt cx="339725" cy="349250"/>
          </a:xfrm>
        </p:grpSpPr>
        <p:sp>
          <p:nvSpPr>
            <p:cNvPr id="17461" name="Oval 4"/>
            <p:cNvSpPr>
              <a:spLocks noChangeAspect="1" noChangeArrowheads="1"/>
            </p:cNvSpPr>
            <p:nvPr/>
          </p:nvSpPr>
          <p:spPr bwMode="auto">
            <a:xfrm flipH="1">
              <a:off x="4432300" y="1741488"/>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7462" name="Oval 84"/>
            <p:cNvSpPr>
              <a:spLocks noChangeArrowheads="1"/>
            </p:cNvSpPr>
            <p:nvPr/>
          </p:nvSpPr>
          <p:spPr bwMode="auto">
            <a:xfrm>
              <a:off x="4591050" y="1903413"/>
              <a:ext cx="45719" cy="45719"/>
            </a:xfrm>
            <a:prstGeom prst="ellipse">
              <a:avLst/>
            </a:prstGeom>
            <a:solidFill>
              <a:schemeClr val="tx1"/>
            </a:solidFill>
            <a:ln w="9525" algn="ctr">
              <a:solidFill>
                <a:schemeClr val="tx1"/>
              </a:solidFill>
              <a:round/>
              <a:headEnd/>
              <a:tailEnd/>
            </a:ln>
          </p:spPr>
          <p:txBody>
            <a:bodyPr/>
            <a:lstStyle/>
            <a:p>
              <a:pPr eaLnBrk="0" hangingPunct="0"/>
              <a:endParaRPr lang="en-GB"/>
            </a:p>
          </p:txBody>
        </p:sp>
      </p:gr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9"/>
          <p:cNvSpPr>
            <a:spLocks noGrp="1" noChangeArrowheads="1"/>
          </p:cNvSpPr>
          <p:nvPr>
            <p:ph type="title"/>
          </p:nvPr>
        </p:nvSpPr>
        <p:spPr>
          <a:xfrm>
            <a:off x="552450" y="5078413"/>
            <a:ext cx="7772400" cy="1143000"/>
          </a:xfrm>
        </p:spPr>
        <p:txBody>
          <a:bodyPr/>
          <a:lstStyle/>
          <a:p>
            <a:r>
              <a:rPr lang="en-GB" sz="2400">
                <a:latin typeface="Calibri" pitchFamily="34" charset="0"/>
                <a:cs typeface="Calibri" pitchFamily="34" charset="0"/>
              </a:rPr>
              <a:t>A family with DMD and Fragile-X</a:t>
            </a:r>
            <a:endParaRPr lang="en-US" sz="2400">
              <a:latin typeface="Calibri" pitchFamily="34" charset="0"/>
              <a:cs typeface="Calibri" pitchFamily="34" charset="0"/>
            </a:endParaRPr>
          </a:p>
        </p:txBody>
      </p:sp>
      <p:sp>
        <p:nvSpPr>
          <p:cNvPr id="19459" name="Rectangle 2"/>
          <p:cNvSpPr>
            <a:spLocks noChangeAspect="1" noChangeArrowheads="1"/>
          </p:cNvSpPr>
          <p:nvPr/>
        </p:nvSpPr>
        <p:spPr bwMode="auto">
          <a:xfrm flipH="1">
            <a:off x="5245100" y="2227263"/>
            <a:ext cx="2603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460" name="Rectangle 3"/>
          <p:cNvSpPr>
            <a:spLocks noChangeAspect="1" noChangeArrowheads="1"/>
          </p:cNvSpPr>
          <p:nvPr/>
        </p:nvSpPr>
        <p:spPr bwMode="auto">
          <a:xfrm flipH="1">
            <a:off x="5480050" y="1751013"/>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9461" name="Line 5"/>
          <p:cNvSpPr>
            <a:spLocks noChangeAspect="1" noChangeShapeType="1"/>
          </p:cNvSpPr>
          <p:nvPr/>
        </p:nvSpPr>
        <p:spPr bwMode="auto">
          <a:xfrm flipH="1">
            <a:off x="4765675" y="1903413"/>
            <a:ext cx="701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62" name="Line 6"/>
          <p:cNvSpPr>
            <a:spLocks noChangeAspect="1" noChangeShapeType="1"/>
          </p:cNvSpPr>
          <p:nvPr/>
        </p:nvSpPr>
        <p:spPr bwMode="auto">
          <a:xfrm flipH="1">
            <a:off x="5110163" y="1890713"/>
            <a:ext cx="0" cy="16462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63" name="Line 7"/>
          <p:cNvSpPr>
            <a:spLocks noChangeAspect="1" noChangeShapeType="1"/>
          </p:cNvSpPr>
          <p:nvPr/>
        </p:nvSpPr>
        <p:spPr bwMode="auto">
          <a:xfrm flipH="1">
            <a:off x="584200" y="3536950"/>
            <a:ext cx="8153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64" name="Rectangle 8"/>
          <p:cNvSpPr>
            <a:spLocks noChangeAspect="1" noChangeArrowheads="1"/>
          </p:cNvSpPr>
          <p:nvPr/>
        </p:nvSpPr>
        <p:spPr bwMode="auto">
          <a:xfrm flipH="1">
            <a:off x="4352925" y="2189163"/>
            <a:ext cx="4302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D,d</a:t>
            </a:r>
          </a:p>
          <a:p>
            <a:pPr defTabSz="692150" eaLnBrk="0" hangingPunct="0"/>
            <a:endParaRPr lang="en-GB" sz="1200">
              <a:latin typeface="Arial Black" pitchFamily="34" charset="0"/>
            </a:endParaRPr>
          </a:p>
          <a:p>
            <a:pPr defTabSz="692150" eaLnBrk="0" hangingPunct="0"/>
            <a:r>
              <a:rPr lang="en-GB" sz="1200">
                <a:latin typeface="Arial Black" pitchFamily="34" charset="0"/>
              </a:rPr>
              <a:t>F,f</a:t>
            </a:r>
          </a:p>
        </p:txBody>
      </p:sp>
      <p:sp>
        <p:nvSpPr>
          <p:cNvPr id="19465" name="Rectangle 9"/>
          <p:cNvSpPr>
            <a:spLocks noChangeArrowheads="1"/>
          </p:cNvSpPr>
          <p:nvPr/>
        </p:nvSpPr>
        <p:spPr bwMode="auto">
          <a:xfrm flipH="1">
            <a:off x="5481638" y="2284413"/>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9466" name="Rectangle 10"/>
          <p:cNvSpPr>
            <a:spLocks noChangeAspect="1" noChangeArrowheads="1"/>
          </p:cNvSpPr>
          <p:nvPr/>
        </p:nvSpPr>
        <p:spPr bwMode="auto">
          <a:xfrm flipH="1">
            <a:off x="111125" y="4227513"/>
            <a:ext cx="2603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467" name="Rectangle 11"/>
          <p:cNvSpPr>
            <a:spLocks noChangeArrowheads="1"/>
          </p:cNvSpPr>
          <p:nvPr/>
        </p:nvSpPr>
        <p:spPr bwMode="auto">
          <a:xfrm flipH="1">
            <a:off x="400050" y="430212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19468" name="Rectangle 12"/>
          <p:cNvSpPr>
            <a:spLocks noChangeAspect="1" noChangeArrowheads="1"/>
          </p:cNvSpPr>
          <p:nvPr/>
        </p:nvSpPr>
        <p:spPr bwMode="auto">
          <a:xfrm flipH="1">
            <a:off x="5824538" y="3819525"/>
            <a:ext cx="344487" cy="325438"/>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19469" name="Line 13"/>
          <p:cNvSpPr>
            <a:spLocks noChangeAspect="1" noChangeShapeType="1"/>
          </p:cNvSpPr>
          <p:nvPr/>
        </p:nvSpPr>
        <p:spPr bwMode="auto">
          <a:xfrm>
            <a:off x="6923088"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70" name="Line 14"/>
          <p:cNvSpPr>
            <a:spLocks noChangeAspect="1" noChangeShapeType="1"/>
          </p:cNvSpPr>
          <p:nvPr/>
        </p:nvSpPr>
        <p:spPr bwMode="auto">
          <a:xfrm>
            <a:off x="6016625"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71" name="Line 15"/>
          <p:cNvSpPr>
            <a:spLocks noChangeAspect="1" noChangeShapeType="1"/>
          </p:cNvSpPr>
          <p:nvPr/>
        </p:nvSpPr>
        <p:spPr bwMode="auto">
          <a:xfrm>
            <a:off x="5111750"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72" name="Line 16"/>
          <p:cNvSpPr>
            <a:spLocks noChangeAspect="1" noChangeShapeType="1"/>
          </p:cNvSpPr>
          <p:nvPr/>
        </p:nvSpPr>
        <p:spPr bwMode="auto">
          <a:xfrm>
            <a:off x="3300413"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73" name="Rectangle 17"/>
          <p:cNvSpPr>
            <a:spLocks noChangeAspect="1" noChangeArrowheads="1"/>
          </p:cNvSpPr>
          <p:nvPr/>
        </p:nvSpPr>
        <p:spPr bwMode="auto">
          <a:xfrm flipH="1">
            <a:off x="6727825" y="3819525"/>
            <a:ext cx="344488" cy="325438"/>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19474" name="Rectangle 18"/>
          <p:cNvSpPr>
            <a:spLocks noChangeAspect="1" noChangeArrowheads="1"/>
          </p:cNvSpPr>
          <p:nvPr/>
        </p:nvSpPr>
        <p:spPr bwMode="auto">
          <a:xfrm flipH="1">
            <a:off x="3111500" y="3819525"/>
            <a:ext cx="344488" cy="325438"/>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19475" name="Rectangle 19" descr="Dark horizontal"/>
          <p:cNvSpPr>
            <a:spLocks noChangeAspect="1" noChangeArrowheads="1"/>
          </p:cNvSpPr>
          <p:nvPr/>
        </p:nvSpPr>
        <p:spPr bwMode="auto">
          <a:xfrm flipH="1">
            <a:off x="4919663" y="3819525"/>
            <a:ext cx="344487" cy="325438"/>
          </a:xfrm>
          <a:prstGeom prst="rect">
            <a:avLst/>
          </a:prstGeom>
          <a:pattFill prst="dkHorz">
            <a:fgClr>
              <a:schemeClr val="tx1"/>
            </a:fgClr>
            <a:bgClr>
              <a:srgbClr val="FFFFFF"/>
            </a:bgClr>
          </a:pattFill>
          <a:ln w="12700">
            <a:solidFill>
              <a:schemeClr val="tx1"/>
            </a:solidFill>
            <a:miter lim="800000"/>
            <a:headEnd/>
            <a:tailEnd/>
          </a:ln>
        </p:spPr>
        <p:txBody>
          <a:bodyPr wrap="none" anchor="ctr"/>
          <a:lstStyle/>
          <a:p>
            <a:pPr eaLnBrk="0" hangingPunct="0"/>
            <a:endParaRPr lang="en-GB"/>
          </a:p>
        </p:txBody>
      </p:sp>
      <p:sp>
        <p:nvSpPr>
          <p:cNvPr id="19476" name="Rectangle 20" descr="Dark vertical"/>
          <p:cNvSpPr>
            <a:spLocks noChangeAspect="1" noChangeArrowheads="1"/>
          </p:cNvSpPr>
          <p:nvPr/>
        </p:nvSpPr>
        <p:spPr bwMode="auto">
          <a:xfrm flipH="1">
            <a:off x="2206625" y="3819525"/>
            <a:ext cx="344488" cy="325438"/>
          </a:xfrm>
          <a:prstGeom prst="rect">
            <a:avLst/>
          </a:prstGeom>
          <a:pattFill prst="dkVert">
            <a:fgClr>
              <a:schemeClr val="tx1"/>
            </a:fgClr>
            <a:bgClr>
              <a:srgbClr val="FFFFFF"/>
            </a:bgClr>
          </a:pattFill>
          <a:ln w="12700">
            <a:solidFill>
              <a:schemeClr val="tx1"/>
            </a:solidFill>
            <a:miter lim="800000"/>
            <a:headEnd/>
            <a:tailEnd/>
          </a:ln>
        </p:spPr>
        <p:txBody>
          <a:bodyPr wrap="none" anchor="ctr"/>
          <a:lstStyle/>
          <a:p>
            <a:pPr eaLnBrk="0" hangingPunct="0"/>
            <a:endParaRPr lang="en-GB"/>
          </a:p>
        </p:txBody>
      </p:sp>
      <p:sp>
        <p:nvSpPr>
          <p:cNvPr id="19477" name="Line 21"/>
          <p:cNvSpPr>
            <a:spLocks noChangeAspect="1" noChangeShapeType="1"/>
          </p:cNvSpPr>
          <p:nvPr/>
        </p:nvSpPr>
        <p:spPr bwMode="auto">
          <a:xfrm>
            <a:off x="4205288"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78" name="Line 22"/>
          <p:cNvSpPr>
            <a:spLocks noChangeAspect="1" noChangeShapeType="1"/>
          </p:cNvSpPr>
          <p:nvPr/>
        </p:nvSpPr>
        <p:spPr bwMode="auto">
          <a:xfrm>
            <a:off x="2393950"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79" name="Line 23"/>
          <p:cNvSpPr>
            <a:spLocks noChangeAspect="1" noChangeShapeType="1"/>
          </p:cNvSpPr>
          <p:nvPr/>
        </p:nvSpPr>
        <p:spPr bwMode="auto">
          <a:xfrm>
            <a:off x="1489075"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80" name="Line 24"/>
          <p:cNvSpPr>
            <a:spLocks noChangeAspect="1" noChangeShapeType="1"/>
          </p:cNvSpPr>
          <p:nvPr/>
        </p:nvSpPr>
        <p:spPr bwMode="auto">
          <a:xfrm>
            <a:off x="584200"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81" name="Rectangle 25"/>
          <p:cNvSpPr>
            <a:spLocks noChangeAspect="1" noChangeArrowheads="1"/>
          </p:cNvSpPr>
          <p:nvPr/>
        </p:nvSpPr>
        <p:spPr bwMode="auto">
          <a:xfrm flipH="1">
            <a:off x="4014788" y="3819525"/>
            <a:ext cx="344487" cy="325438"/>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19482" name="Rectangle 26"/>
          <p:cNvSpPr>
            <a:spLocks noChangeAspect="1" noChangeArrowheads="1"/>
          </p:cNvSpPr>
          <p:nvPr/>
        </p:nvSpPr>
        <p:spPr bwMode="auto">
          <a:xfrm flipH="1">
            <a:off x="398463" y="3819525"/>
            <a:ext cx="344487" cy="325438"/>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19483" name="Rectangle 27"/>
          <p:cNvSpPr>
            <a:spLocks noChangeAspect="1" noChangeArrowheads="1"/>
          </p:cNvSpPr>
          <p:nvPr/>
        </p:nvSpPr>
        <p:spPr bwMode="auto">
          <a:xfrm flipH="1">
            <a:off x="1301750" y="3819525"/>
            <a:ext cx="344488" cy="325438"/>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19484" name="Rectangle 28"/>
          <p:cNvSpPr>
            <a:spLocks noChangeAspect="1" noChangeArrowheads="1"/>
          </p:cNvSpPr>
          <p:nvPr/>
        </p:nvSpPr>
        <p:spPr bwMode="auto">
          <a:xfrm flipH="1">
            <a:off x="7632700" y="3819525"/>
            <a:ext cx="344488" cy="325438"/>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19485" name="Line 29"/>
          <p:cNvSpPr>
            <a:spLocks noChangeAspect="1" noChangeShapeType="1"/>
          </p:cNvSpPr>
          <p:nvPr/>
        </p:nvSpPr>
        <p:spPr bwMode="auto">
          <a:xfrm>
            <a:off x="8734425" y="3516313"/>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86" name="Line 30"/>
          <p:cNvSpPr>
            <a:spLocks noChangeAspect="1" noChangeShapeType="1"/>
          </p:cNvSpPr>
          <p:nvPr/>
        </p:nvSpPr>
        <p:spPr bwMode="auto">
          <a:xfrm>
            <a:off x="7827963" y="35147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9487" name="Rectangle 31"/>
          <p:cNvSpPr>
            <a:spLocks noChangeAspect="1" noChangeArrowheads="1"/>
          </p:cNvSpPr>
          <p:nvPr/>
        </p:nvSpPr>
        <p:spPr bwMode="auto">
          <a:xfrm flipH="1">
            <a:off x="8537575" y="3819525"/>
            <a:ext cx="344488" cy="325438"/>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grpSp>
        <p:nvGrpSpPr>
          <p:cNvPr id="19488" name="Group 32"/>
          <p:cNvGrpSpPr>
            <a:grpSpLocks/>
          </p:cNvGrpSpPr>
          <p:nvPr/>
        </p:nvGrpSpPr>
        <p:grpSpPr bwMode="auto">
          <a:xfrm>
            <a:off x="1031875" y="4227513"/>
            <a:ext cx="366713" cy="627062"/>
            <a:chOff x="55" y="3511"/>
            <a:chExt cx="231" cy="395"/>
          </a:xfrm>
        </p:grpSpPr>
        <p:sp>
          <p:nvSpPr>
            <p:cNvPr id="19541" name="Rectangle 33"/>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542" name="Rectangle 34"/>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9489" name="Group 35"/>
          <p:cNvGrpSpPr>
            <a:grpSpLocks/>
          </p:cNvGrpSpPr>
          <p:nvPr/>
        </p:nvGrpSpPr>
        <p:grpSpPr bwMode="auto">
          <a:xfrm>
            <a:off x="1955800" y="4227513"/>
            <a:ext cx="365125" cy="627062"/>
            <a:chOff x="56" y="3511"/>
            <a:chExt cx="230" cy="395"/>
          </a:xfrm>
        </p:grpSpPr>
        <p:sp>
          <p:nvSpPr>
            <p:cNvPr id="19539" name="Rectangle 36"/>
            <p:cNvSpPr>
              <a:spLocks noChangeAspect="1" noChangeArrowheads="1"/>
            </p:cNvSpPr>
            <p:nvPr/>
          </p:nvSpPr>
          <p:spPr bwMode="auto">
            <a:xfrm flipH="1">
              <a:off x="56" y="3511"/>
              <a:ext cx="1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540" name="Rectangle 37"/>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9490" name="Group 38"/>
          <p:cNvGrpSpPr>
            <a:grpSpLocks/>
          </p:cNvGrpSpPr>
          <p:nvPr/>
        </p:nvGrpSpPr>
        <p:grpSpPr bwMode="auto">
          <a:xfrm>
            <a:off x="2876550" y="4227513"/>
            <a:ext cx="366713" cy="627062"/>
            <a:chOff x="55" y="3511"/>
            <a:chExt cx="231" cy="395"/>
          </a:xfrm>
        </p:grpSpPr>
        <p:sp>
          <p:nvSpPr>
            <p:cNvPr id="19537" name="Rectangle 39"/>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538" name="Rectangle 40"/>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9491" name="Group 41"/>
          <p:cNvGrpSpPr>
            <a:grpSpLocks/>
          </p:cNvGrpSpPr>
          <p:nvPr/>
        </p:nvGrpSpPr>
        <p:grpSpPr bwMode="auto">
          <a:xfrm>
            <a:off x="3798888" y="4227513"/>
            <a:ext cx="366712" cy="627062"/>
            <a:chOff x="55" y="3511"/>
            <a:chExt cx="231" cy="395"/>
          </a:xfrm>
        </p:grpSpPr>
        <p:sp>
          <p:nvSpPr>
            <p:cNvPr id="19535" name="Rectangle 42"/>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536" name="Rectangle 43"/>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9492" name="Group 44"/>
          <p:cNvGrpSpPr>
            <a:grpSpLocks/>
          </p:cNvGrpSpPr>
          <p:nvPr/>
        </p:nvGrpSpPr>
        <p:grpSpPr bwMode="auto">
          <a:xfrm>
            <a:off x="4721225" y="4227513"/>
            <a:ext cx="366713" cy="627062"/>
            <a:chOff x="55" y="3511"/>
            <a:chExt cx="231" cy="395"/>
          </a:xfrm>
        </p:grpSpPr>
        <p:sp>
          <p:nvSpPr>
            <p:cNvPr id="19533" name="Rectangle 45"/>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534" name="Rectangle 46"/>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9493" name="Group 47"/>
          <p:cNvGrpSpPr>
            <a:grpSpLocks/>
          </p:cNvGrpSpPr>
          <p:nvPr/>
        </p:nvGrpSpPr>
        <p:grpSpPr bwMode="auto">
          <a:xfrm>
            <a:off x="5645150" y="4227513"/>
            <a:ext cx="365125" cy="627062"/>
            <a:chOff x="56" y="3511"/>
            <a:chExt cx="230" cy="395"/>
          </a:xfrm>
        </p:grpSpPr>
        <p:sp>
          <p:nvSpPr>
            <p:cNvPr id="19531" name="Rectangle 48"/>
            <p:cNvSpPr>
              <a:spLocks noChangeAspect="1" noChangeArrowheads="1"/>
            </p:cNvSpPr>
            <p:nvPr/>
          </p:nvSpPr>
          <p:spPr bwMode="auto">
            <a:xfrm flipH="1">
              <a:off x="56" y="3511"/>
              <a:ext cx="1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532" name="Rectangle 49"/>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9494" name="Group 50"/>
          <p:cNvGrpSpPr>
            <a:grpSpLocks/>
          </p:cNvGrpSpPr>
          <p:nvPr/>
        </p:nvGrpSpPr>
        <p:grpSpPr bwMode="auto">
          <a:xfrm>
            <a:off x="6567488" y="4227513"/>
            <a:ext cx="365125" cy="627062"/>
            <a:chOff x="56" y="3511"/>
            <a:chExt cx="230" cy="395"/>
          </a:xfrm>
        </p:grpSpPr>
        <p:sp>
          <p:nvSpPr>
            <p:cNvPr id="19529" name="Rectangle 51"/>
            <p:cNvSpPr>
              <a:spLocks noChangeAspect="1" noChangeArrowheads="1"/>
            </p:cNvSpPr>
            <p:nvPr/>
          </p:nvSpPr>
          <p:spPr bwMode="auto">
            <a:xfrm flipH="1">
              <a:off x="56" y="3511"/>
              <a:ext cx="1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530" name="Rectangle 52"/>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9495" name="Group 53"/>
          <p:cNvGrpSpPr>
            <a:grpSpLocks/>
          </p:cNvGrpSpPr>
          <p:nvPr/>
        </p:nvGrpSpPr>
        <p:grpSpPr bwMode="auto">
          <a:xfrm>
            <a:off x="7488238" y="4227513"/>
            <a:ext cx="366712" cy="627062"/>
            <a:chOff x="55" y="3511"/>
            <a:chExt cx="231" cy="395"/>
          </a:xfrm>
        </p:grpSpPr>
        <p:sp>
          <p:nvSpPr>
            <p:cNvPr id="19527" name="Rectangle 54"/>
            <p:cNvSpPr>
              <a:spLocks noChangeAspect="1" noChangeArrowheads="1"/>
            </p:cNvSpPr>
            <p:nvPr/>
          </p:nvSpPr>
          <p:spPr bwMode="auto">
            <a:xfrm flipH="1">
              <a:off x="55" y="3511"/>
              <a:ext cx="17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528" name="Rectangle 55"/>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nvGrpSpPr>
          <p:cNvPr id="19496" name="Group 56"/>
          <p:cNvGrpSpPr>
            <a:grpSpLocks/>
          </p:cNvGrpSpPr>
          <p:nvPr/>
        </p:nvGrpSpPr>
        <p:grpSpPr bwMode="auto">
          <a:xfrm>
            <a:off x="8412163" y="4227513"/>
            <a:ext cx="365125" cy="627062"/>
            <a:chOff x="56" y="3511"/>
            <a:chExt cx="230" cy="395"/>
          </a:xfrm>
        </p:grpSpPr>
        <p:sp>
          <p:nvSpPr>
            <p:cNvPr id="19525" name="Rectangle 57"/>
            <p:cNvSpPr>
              <a:spLocks noChangeAspect="1" noChangeArrowheads="1"/>
            </p:cNvSpPr>
            <p:nvPr/>
          </p:nvSpPr>
          <p:spPr bwMode="auto">
            <a:xfrm flipH="1">
              <a:off x="56" y="3511"/>
              <a:ext cx="1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19526" name="Rectangle 58"/>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71" name="Title 2"/>
          <p:cNvSpPr txBox="1">
            <a:spLocks/>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defRPr/>
            </a:pPr>
            <a:r>
              <a:rPr lang="en-GB" sz="3600" kern="0" dirty="0">
                <a:solidFill>
                  <a:schemeClr val="tx2"/>
                </a:solidFill>
                <a:latin typeface="Calibri" pitchFamily="34" charset="0"/>
                <a:ea typeface="+mj-ea"/>
                <a:cs typeface="Calibri" pitchFamily="34" charset="0"/>
              </a:rPr>
              <a:t>Estimating the Recombination Fraction</a:t>
            </a:r>
          </a:p>
        </p:txBody>
      </p:sp>
      <p:grpSp>
        <p:nvGrpSpPr>
          <p:cNvPr id="11" name="Group 89"/>
          <p:cNvGrpSpPr>
            <a:grpSpLocks/>
          </p:cNvGrpSpPr>
          <p:nvPr/>
        </p:nvGrpSpPr>
        <p:grpSpPr bwMode="auto">
          <a:xfrm>
            <a:off x="3111500" y="2182813"/>
            <a:ext cx="1317625" cy="931862"/>
            <a:chOff x="3111500" y="2182813"/>
            <a:chExt cx="1317298" cy="931862"/>
          </a:xfrm>
        </p:grpSpPr>
        <p:grpSp>
          <p:nvGrpSpPr>
            <p:cNvPr id="19519" name="Group 80"/>
            <p:cNvGrpSpPr>
              <a:grpSpLocks/>
            </p:cNvGrpSpPr>
            <p:nvPr/>
          </p:nvGrpSpPr>
          <p:grpSpPr bwMode="auto">
            <a:xfrm>
              <a:off x="3111500" y="2182813"/>
              <a:ext cx="895352" cy="633412"/>
              <a:chOff x="2397125" y="2203451"/>
              <a:chExt cx="895352" cy="633412"/>
            </a:xfrm>
          </p:grpSpPr>
          <p:grpSp>
            <p:nvGrpSpPr>
              <p:cNvPr id="19521" name="Group 32"/>
              <p:cNvGrpSpPr>
                <a:grpSpLocks/>
              </p:cNvGrpSpPr>
              <p:nvPr/>
            </p:nvGrpSpPr>
            <p:grpSpPr bwMode="auto">
              <a:xfrm>
                <a:off x="2397125" y="2203451"/>
                <a:ext cx="895352" cy="633412"/>
                <a:chOff x="55" y="3511"/>
                <a:chExt cx="564" cy="399"/>
              </a:xfrm>
            </p:grpSpPr>
            <p:sp>
              <p:nvSpPr>
                <p:cNvPr id="19523" name="Rectangle 33"/>
                <p:cNvSpPr>
                  <a:spLocks noChangeAspect="1" noChangeArrowheads="1"/>
                </p:cNvSpPr>
                <p:nvPr/>
              </p:nvSpPr>
              <p:spPr bwMode="auto">
                <a:xfrm flipH="1">
                  <a:off x="55" y="3511"/>
                  <a:ext cx="5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          d</a:t>
                  </a:r>
                </a:p>
                <a:p>
                  <a:pPr defTabSz="692150" eaLnBrk="0" hangingPunct="0"/>
                  <a:endParaRPr lang="en-GB" sz="1200">
                    <a:latin typeface="Arial Black" pitchFamily="34" charset="0"/>
                  </a:endParaRPr>
                </a:p>
                <a:p>
                  <a:pPr defTabSz="692150" eaLnBrk="0" hangingPunct="0"/>
                  <a:r>
                    <a:rPr lang="en-GB" sz="1200">
                      <a:latin typeface="Arial Black" pitchFamily="34" charset="0"/>
                    </a:rPr>
                    <a:t>F           f</a:t>
                  </a:r>
                </a:p>
              </p:txBody>
            </p:sp>
            <p:sp>
              <p:nvSpPr>
                <p:cNvPr id="19524" name="Rectangle 34"/>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19522" name="Rectangle 61"/>
              <p:cNvSpPr>
                <a:spLocks noChangeArrowheads="1"/>
              </p:cNvSpPr>
              <p:nvPr/>
            </p:nvSpPr>
            <p:spPr bwMode="auto">
              <a:xfrm flipH="1">
                <a:off x="2925763" y="2284413"/>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19520" name="Curved Up Arrow 92"/>
            <p:cNvSpPr>
              <a:spLocks noChangeArrowheads="1"/>
            </p:cNvSpPr>
            <p:nvPr/>
          </p:nvSpPr>
          <p:spPr bwMode="auto">
            <a:xfrm flipH="1">
              <a:off x="3455988" y="2854325"/>
              <a:ext cx="972810" cy="260350"/>
            </a:xfrm>
            <a:prstGeom prst="curvedUpArrow">
              <a:avLst>
                <a:gd name="adj1" fmla="val 25014"/>
                <a:gd name="adj2" fmla="val 49994"/>
                <a:gd name="adj3" fmla="val 25000"/>
              </a:avLst>
            </a:prstGeom>
            <a:solidFill>
              <a:srgbClr val="C00000"/>
            </a:solidFill>
            <a:ln w="9525" algn="ctr">
              <a:solidFill>
                <a:schemeClr val="tx1"/>
              </a:solidFill>
              <a:round/>
              <a:headEnd/>
              <a:tailEnd/>
            </a:ln>
          </p:spPr>
          <p:txBody>
            <a:bodyPr/>
            <a:lstStyle/>
            <a:p>
              <a:pPr eaLnBrk="0" hangingPunct="0"/>
              <a:endParaRPr lang="en-GB"/>
            </a:p>
          </p:txBody>
        </p:sp>
      </p:grpSp>
      <p:grpSp>
        <p:nvGrpSpPr>
          <p:cNvPr id="14" name="Group 90"/>
          <p:cNvGrpSpPr>
            <a:grpSpLocks/>
          </p:cNvGrpSpPr>
          <p:nvPr/>
        </p:nvGrpSpPr>
        <p:grpSpPr bwMode="auto">
          <a:xfrm>
            <a:off x="2109788" y="2189163"/>
            <a:ext cx="2481262" cy="1163637"/>
            <a:chOff x="2109787" y="2189163"/>
            <a:chExt cx="2481263" cy="1163637"/>
          </a:xfrm>
        </p:grpSpPr>
        <p:grpSp>
          <p:nvGrpSpPr>
            <p:cNvPr id="19513" name="Group 79"/>
            <p:cNvGrpSpPr>
              <a:grpSpLocks/>
            </p:cNvGrpSpPr>
            <p:nvPr/>
          </p:nvGrpSpPr>
          <p:grpSpPr bwMode="auto">
            <a:xfrm>
              <a:off x="2109787" y="2189163"/>
              <a:ext cx="895352" cy="633412"/>
              <a:chOff x="2549525" y="2355851"/>
              <a:chExt cx="895352" cy="633412"/>
            </a:xfrm>
          </p:grpSpPr>
          <p:grpSp>
            <p:nvGrpSpPr>
              <p:cNvPr id="19515" name="Group 32"/>
              <p:cNvGrpSpPr>
                <a:grpSpLocks/>
              </p:cNvGrpSpPr>
              <p:nvPr/>
            </p:nvGrpSpPr>
            <p:grpSpPr bwMode="auto">
              <a:xfrm>
                <a:off x="2549525" y="2355851"/>
                <a:ext cx="895352" cy="633412"/>
                <a:chOff x="55" y="3511"/>
                <a:chExt cx="564" cy="399"/>
              </a:xfrm>
            </p:grpSpPr>
            <p:sp>
              <p:nvSpPr>
                <p:cNvPr id="19517" name="Rectangle 33"/>
                <p:cNvSpPr>
                  <a:spLocks noChangeAspect="1" noChangeArrowheads="1"/>
                </p:cNvSpPr>
                <p:nvPr/>
              </p:nvSpPr>
              <p:spPr bwMode="auto">
                <a:xfrm flipH="1">
                  <a:off x="55" y="3511"/>
                  <a:ext cx="5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          D</a:t>
                  </a:r>
                </a:p>
                <a:p>
                  <a:pPr defTabSz="692150" eaLnBrk="0" hangingPunct="0"/>
                  <a:endParaRPr lang="en-GB" sz="1200">
                    <a:latin typeface="Arial Black" pitchFamily="34" charset="0"/>
                  </a:endParaRPr>
                </a:p>
                <a:p>
                  <a:pPr defTabSz="692150" eaLnBrk="0" hangingPunct="0"/>
                  <a:r>
                    <a:rPr lang="en-GB" sz="1200">
                      <a:latin typeface="Arial Black" pitchFamily="34" charset="0"/>
                    </a:rPr>
                    <a:t>F           f</a:t>
                  </a:r>
                </a:p>
              </p:txBody>
            </p:sp>
            <p:sp>
              <p:nvSpPr>
                <p:cNvPr id="19518" name="Rectangle 34"/>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19516" name="Rectangle 61"/>
              <p:cNvSpPr>
                <a:spLocks noChangeArrowheads="1"/>
              </p:cNvSpPr>
              <p:nvPr/>
            </p:nvSpPr>
            <p:spPr bwMode="auto">
              <a:xfrm flipH="1">
                <a:off x="3078163" y="2436813"/>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19514" name="Curved Up Arrow 92"/>
            <p:cNvSpPr>
              <a:spLocks noChangeArrowheads="1"/>
            </p:cNvSpPr>
            <p:nvPr/>
          </p:nvSpPr>
          <p:spPr bwMode="auto">
            <a:xfrm flipH="1">
              <a:off x="2424440" y="2876550"/>
              <a:ext cx="2166610" cy="476250"/>
            </a:xfrm>
            <a:prstGeom prst="curvedUpArrow">
              <a:avLst>
                <a:gd name="adj1" fmla="val 25021"/>
                <a:gd name="adj2" fmla="val 50000"/>
                <a:gd name="adj3" fmla="val 25000"/>
              </a:avLst>
            </a:prstGeom>
            <a:solidFill>
              <a:srgbClr val="C00000"/>
            </a:solidFill>
            <a:ln w="9525" algn="ctr">
              <a:solidFill>
                <a:schemeClr val="tx1"/>
              </a:solidFill>
              <a:round/>
              <a:headEnd/>
              <a:tailEnd/>
            </a:ln>
          </p:spPr>
          <p:txBody>
            <a:bodyPr/>
            <a:lstStyle/>
            <a:p>
              <a:pPr eaLnBrk="0" hangingPunct="0"/>
              <a:endParaRPr lang="en-GB"/>
            </a:p>
          </p:txBody>
        </p:sp>
      </p:grpSp>
      <p:grpSp>
        <p:nvGrpSpPr>
          <p:cNvPr id="19510" name="Group 85"/>
          <p:cNvGrpSpPr>
            <a:grpSpLocks/>
          </p:cNvGrpSpPr>
          <p:nvPr/>
        </p:nvGrpSpPr>
        <p:grpSpPr bwMode="auto">
          <a:xfrm>
            <a:off x="4432300" y="1741488"/>
            <a:ext cx="339725" cy="349250"/>
            <a:chOff x="4432300" y="1741488"/>
            <a:chExt cx="339725" cy="349250"/>
          </a:xfrm>
        </p:grpSpPr>
        <p:sp>
          <p:nvSpPr>
            <p:cNvPr id="19511" name="Oval 4"/>
            <p:cNvSpPr>
              <a:spLocks noChangeAspect="1" noChangeArrowheads="1"/>
            </p:cNvSpPr>
            <p:nvPr/>
          </p:nvSpPr>
          <p:spPr bwMode="auto">
            <a:xfrm flipH="1">
              <a:off x="4432300" y="1741488"/>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9512" name="Oval 84"/>
            <p:cNvSpPr>
              <a:spLocks noChangeArrowheads="1"/>
            </p:cNvSpPr>
            <p:nvPr/>
          </p:nvSpPr>
          <p:spPr bwMode="auto">
            <a:xfrm>
              <a:off x="4591050" y="1903413"/>
              <a:ext cx="45719" cy="45719"/>
            </a:xfrm>
            <a:prstGeom prst="ellipse">
              <a:avLst/>
            </a:prstGeom>
            <a:solidFill>
              <a:schemeClr val="tx1"/>
            </a:solidFill>
            <a:ln w="9525" algn="ctr">
              <a:solidFill>
                <a:schemeClr val="tx1"/>
              </a:solidFill>
              <a:round/>
              <a:headEnd/>
              <a:tailEnd/>
            </a:ln>
          </p:spPr>
          <p:txBody>
            <a:bodyPr/>
            <a:lstStyle/>
            <a:p>
              <a:pPr eaLnBrk="0" hangingPunct="0"/>
              <a:endParaRPr lang="en-GB"/>
            </a:p>
          </p:txBody>
        </p:sp>
      </p:gr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lIns="92075" tIns="46038" rIns="92075" bIns="46038"/>
          <a:lstStyle/>
          <a:p>
            <a:r>
              <a:rPr lang="en-GB" sz="3200">
                <a:latin typeface="Calibri" pitchFamily="34" charset="0"/>
                <a:cs typeface="Calibri" pitchFamily="34" charset="0"/>
              </a:rPr>
              <a:t>Positional Cloning of Mendelian Diseases</a:t>
            </a:r>
            <a:br>
              <a:rPr lang="en-GB" sz="3200">
                <a:latin typeface="Calibri" pitchFamily="34" charset="0"/>
                <a:cs typeface="Calibri" pitchFamily="34" charset="0"/>
              </a:rPr>
            </a:br>
            <a:r>
              <a:rPr lang="en-GB" sz="3200">
                <a:latin typeface="Calibri" pitchFamily="34" charset="0"/>
                <a:cs typeface="Calibri" pitchFamily="34" charset="0"/>
              </a:rPr>
              <a:t>The genetic analysis toolkit</a:t>
            </a:r>
          </a:p>
        </p:txBody>
      </p:sp>
      <p:sp>
        <p:nvSpPr>
          <p:cNvPr id="2051" name="Rectangle 5"/>
          <p:cNvSpPr>
            <a:spLocks noGrp="1" noChangeArrowheads="1"/>
          </p:cNvSpPr>
          <p:nvPr>
            <p:ph type="body" idx="1"/>
          </p:nvPr>
        </p:nvSpPr>
        <p:spPr>
          <a:xfrm>
            <a:off x="685800" y="2613025"/>
            <a:ext cx="7772400" cy="2909888"/>
          </a:xfrm>
        </p:spPr>
        <p:txBody>
          <a:bodyPr/>
          <a:lstStyle/>
          <a:p>
            <a:pPr>
              <a:lnSpc>
                <a:spcPct val="90000"/>
              </a:lnSpc>
            </a:pPr>
            <a:r>
              <a:rPr lang="en-GB">
                <a:latin typeface="Calibri" pitchFamily="34" charset="0"/>
                <a:cs typeface="Calibri" pitchFamily="34" charset="0"/>
              </a:rPr>
              <a:t>Estimating the recombination fraction.</a:t>
            </a:r>
          </a:p>
          <a:p>
            <a:pPr>
              <a:lnSpc>
                <a:spcPct val="90000"/>
              </a:lnSpc>
            </a:pPr>
            <a:r>
              <a:rPr lang="en-GB">
                <a:latin typeface="Calibri" pitchFamily="34" charset="0"/>
                <a:cs typeface="Calibri" pitchFamily="34" charset="0"/>
              </a:rPr>
              <a:t>Testing for linkage.</a:t>
            </a:r>
          </a:p>
          <a:p>
            <a:pPr>
              <a:lnSpc>
                <a:spcPct val="90000"/>
              </a:lnSpc>
            </a:pPr>
            <a:r>
              <a:rPr lang="en-GB">
                <a:latin typeface="Calibri" pitchFamily="34" charset="0"/>
                <a:cs typeface="Calibri" pitchFamily="34" charset="0"/>
              </a:rPr>
              <a:t>Linkage maps.</a:t>
            </a:r>
            <a:endParaRPr lang="en-US">
              <a:latin typeface="Calibri" pitchFamily="34" charset="0"/>
              <a:cs typeface="Calibri" pitchFamily="34" charset="0"/>
            </a:endParaRPr>
          </a:p>
          <a:p>
            <a:pPr>
              <a:lnSpc>
                <a:spcPct val="90000"/>
              </a:lnSpc>
            </a:pPr>
            <a:endParaRPr lang="en-GB">
              <a:latin typeface="Calibri" pitchFamily="34" charset="0"/>
              <a:cs typeface="Calibri"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5"/>
          <p:cNvSpPr txBox="1">
            <a:spLocks noChangeArrowheads="1"/>
          </p:cNvSpPr>
          <p:nvPr/>
        </p:nvSpPr>
        <p:spPr bwMode="auto">
          <a:xfrm>
            <a:off x="669891" y="299583"/>
            <a:ext cx="7965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dirty="0">
                <a:latin typeface="Calibri" pitchFamily="34" charset="0"/>
                <a:cs typeface="Calibri" pitchFamily="34" charset="0"/>
              </a:rPr>
              <a:t>Maternal grand-parents provide </a:t>
            </a:r>
            <a:r>
              <a:rPr lang="en-GB" i="1" dirty="0">
                <a:latin typeface="Calibri" pitchFamily="34" charset="0"/>
                <a:cs typeface="Calibri" pitchFamily="34" charset="0"/>
              </a:rPr>
              <a:t>phase</a:t>
            </a:r>
            <a:r>
              <a:rPr lang="en-GB" dirty="0">
                <a:latin typeface="Calibri" pitchFamily="34" charset="0"/>
                <a:cs typeface="Calibri" pitchFamily="34" charset="0"/>
              </a:rPr>
              <a:t> of alleles in the mother</a:t>
            </a:r>
            <a:endParaRPr lang="en-US" dirty="0">
              <a:latin typeface="Calibri" pitchFamily="34" charset="0"/>
              <a:cs typeface="Calibri" pitchFamily="34" charset="0"/>
            </a:endParaRPr>
          </a:p>
        </p:txBody>
      </p:sp>
      <p:grpSp>
        <p:nvGrpSpPr>
          <p:cNvPr id="21507" name="Group 78"/>
          <p:cNvGrpSpPr>
            <a:grpSpLocks/>
          </p:cNvGrpSpPr>
          <p:nvPr/>
        </p:nvGrpSpPr>
        <p:grpSpPr bwMode="auto">
          <a:xfrm>
            <a:off x="165100" y="963613"/>
            <a:ext cx="8791575" cy="5646737"/>
            <a:chOff x="165100" y="963613"/>
            <a:chExt cx="8791575" cy="5646737"/>
          </a:xfrm>
        </p:grpSpPr>
        <p:sp>
          <p:nvSpPr>
            <p:cNvPr id="21508" name="Text Box 66"/>
            <p:cNvSpPr txBox="1">
              <a:spLocks noChangeArrowheads="1"/>
            </p:cNvSpPr>
            <p:nvPr/>
          </p:nvSpPr>
          <p:spPr bwMode="auto">
            <a:xfrm>
              <a:off x="2619375" y="6148388"/>
              <a:ext cx="496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Recombination fraction, </a:t>
              </a:r>
              <a:r>
                <a:rPr lang="en-GB">
                  <a:sym typeface="Symbol" pitchFamily="18" charset="2"/>
                </a:rPr>
                <a:t></a:t>
              </a:r>
              <a:r>
                <a:rPr lang="en-GB">
                  <a:latin typeface="Calibri" pitchFamily="34" charset="0"/>
                  <a:cs typeface="Calibri" pitchFamily="34" charset="0"/>
                </a:rPr>
                <a:t>: 2/10 = 0.2</a:t>
              </a:r>
              <a:endParaRPr lang="en-US">
                <a:latin typeface="Calibri" pitchFamily="34" charset="0"/>
                <a:cs typeface="Calibri" pitchFamily="34" charset="0"/>
              </a:endParaRPr>
            </a:p>
          </p:txBody>
        </p:sp>
        <p:grpSp>
          <p:nvGrpSpPr>
            <p:cNvPr id="21509" name="Group 73"/>
            <p:cNvGrpSpPr>
              <a:grpSpLocks/>
            </p:cNvGrpSpPr>
            <p:nvPr/>
          </p:nvGrpSpPr>
          <p:grpSpPr bwMode="auto">
            <a:xfrm>
              <a:off x="165100" y="985838"/>
              <a:ext cx="8791575" cy="5032375"/>
              <a:chOff x="165100" y="985838"/>
              <a:chExt cx="8791575" cy="5032375"/>
            </a:xfrm>
          </p:grpSpPr>
          <p:sp>
            <p:nvSpPr>
              <p:cNvPr id="21516" name="Rectangle 2"/>
              <p:cNvSpPr>
                <a:spLocks noChangeAspect="1" noChangeArrowheads="1"/>
              </p:cNvSpPr>
              <p:nvPr/>
            </p:nvSpPr>
            <p:spPr bwMode="auto">
              <a:xfrm flipH="1">
                <a:off x="5534025" y="2632075"/>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517" name="Line 4"/>
              <p:cNvSpPr>
                <a:spLocks noChangeAspect="1" noChangeShapeType="1"/>
              </p:cNvSpPr>
              <p:nvPr/>
            </p:nvSpPr>
            <p:spPr bwMode="auto">
              <a:xfrm flipH="1">
                <a:off x="4819650" y="2784475"/>
                <a:ext cx="701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18" name="Line 5"/>
              <p:cNvSpPr>
                <a:spLocks noChangeAspect="1" noChangeShapeType="1"/>
              </p:cNvSpPr>
              <p:nvPr/>
            </p:nvSpPr>
            <p:spPr bwMode="auto">
              <a:xfrm flipH="1">
                <a:off x="5164138" y="2771775"/>
                <a:ext cx="0" cy="16462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19" name="Line 6"/>
              <p:cNvSpPr>
                <a:spLocks noChangeAspect="1" noChangeShapeType="1"/>
              </p:cNvSpPr>
              <p:nvPr/>
            </p:nvSpPr>
            <p:spPr bwMode="auto">
              <a:xfrm flipH="1">
                <a:off x="638175" y="4418013"/>
                <a:ext cx="8153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20" name="Rectangle 7"/>
              <p:cNvSpPr>
                <a:spLocks noChangeAspect="1" noChangeArrowheads="1"/>
              </p:cNvSpPr>
              <p:nvPr/>
            </p:nvSpPr>
            <p:spPr bwMode="auto">
              <a:xfrm flipH="1">
                <a:off x="165100" y="5122863"/>
                <a:ext cx="2603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21" name="Rectangle 8"/>
              <p:cNvSpPr>
                <a:spLocks noChangeArrowheads="1"/>
              </p:cNvSpPr>
              <p:nvPr/>
            </p:nvSpPr>
            <p:spPr bwMode="auto">
              <a:xfrm flipH="1">
                <a:off x="454025" y="5197475"/>
                <a:ext cx="76200" cy="454025"/>
              </a:xfrm>
              <a:prstGeom prst="rect">
                <a:avLst/>
              </a:prstGeom>
              <a:solidFill>
                <a:schemeClr val="bg1"/>
              </a:solidFill>
              <a:ln w="9525">
                <a:solidFill>
                  <a:schemeClr val="tx1"/>
                </a:solidFill>
                <a:miter lim="800000"/>
                <a:headEnd/>
                <a:tailEnd/>
              </a:ln>
            </p:spPr>
            <p:txBody>
              <a:bodyPr wrap="none" anchor="ctr"/>
              <a:lstStyle/>
              <a:p>
                <a:pPr eaLnBrk="0" hangingPunct="0"/>
                <a:endParaRPr lang="en-GB"/>
              </a:p>
            </p:txBody>
          </p:sp>
          <p:sp>
            <p:nvSpPr>
              <p:cNvPr id="21522" name="Rectangle 9"/>
              <p:cNvSpPr>
                <a:spLocks noChangeAspect="1" noChangeArrowheads="1"/>
              </p:cNvSpPr>
              <p:nvPr/>
            </p:nvSpPr>
            <p:spPr bwMode="auto">
              <a:xfrm flipH="1">
                <a:off x="5878513" y="4700588"/>
                <a:ext cx="344487" cy="325437"/>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21523" name="Line 10"/>
              <p:cNvSpPr>
                <a:spLocks noChangeAspect="1" noChangeShapeType="1"/>
              </p:cNvSpPr>
              <p:nvPr/>
            </p:nvSpPr>
            <p:spPr bwMode="auto">
              <a:xfrm>
                <a:off x="6977063" y="43973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24" name="Line 11"/>
              <p:cNvSpPr>
                <a:spLocks noChangeAspect="1" noChangeShapeType="1"/>
              </p:cNvSpPr>
              <p:nvPr/>
            </p:nvSpPr>
            <p:spPr bwMode="auto">
              <a:xfrm>
                <a:off x="6070600" y="439578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25" name="Line 12"/>
              <p:cNvSpPr>
                <a:spLocks noChangeAspect="1" noChangeShapeType="1"/>
              </p:cNvSpPr>
              <p:nvPr/>
            </p:nvSpPr>
            <p:spPr bwMode="auto">
              <a:xfrm>
                <a:off x="5165725" y="439578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26" name="Line 13"/>
              <p:cNvSpPr>
                <a:spLocks noChangeAspect="1" noChangeShapeType="1"/>
              </p:cNvSpPr>
              <p:nvPr/>
            </p:nvSpPr>
            <p:spPr bwMode="auto">
              <a:xfrm>
                <a:off x="3354388" y="43973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27" name="Rectangle 14"/>
              <p:cNvSpPr>
                <a:spLocks noChangeAspect="1" noChangeArrowheads="1"/>
              </p:cNvSpPr>
              <p:nvPr/>
            </p:nvSpPr>
            <p:spPr bwMode="auto">
              <a:xfrm flipH="1">
                <a:off x="6781800" y="4700588"/>
                <a:ext cx="344488" cy="325437"/>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21528" name="Rectangle 15"/>
              <p:cNvSpPr>
                <a:spLocks noChangeAspect="1" noChangeArrowheads="1"/>
              </p:cNvSpPr>
              <p:nvPr/>
            </p:nvSpPr>
            <p:spPr bwMode="auto">
              <a:xfrm flipH="1">
                <a:off x="3165475" y="4700588"/>
                <a:ext cx="344488" cy="325437"/>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21529" name="Rectangle 16" descr="Dark horizontal"/>
              <p:cNvSpPr>
                <a:spLocks noChangeAspect="1" noChangeArrowheads="1"/>
              </p:cNvSpPr>
              <p:nvPr/>
            </p:nvSpPr>
            <p:spPr bwMode="auto">
              <a:xfrm flipH="1">
                <a:off x="4973638" y="4700588"/>
                <a:ext cx="344487" cy="325437"/>
              </a:xfrm>
              <a:prstGeom prst="rect">
                <a:avLst/>
              </a:prstGeom>
              <a:pattFill prst="dkHorz">
                <a:fgClr>
                  <a:schemeClr val="tx1"/>
                </a:fgClr>
                <a:bgClr>
                  <a:srgbClr val="FFFFFF"/>
                </a:bgClr>
              </a:pattFill>
              <a:ln w="12700">
                <a:solidFill>
                  <a:schemeClr val="tx1"/>
                </a:solidFill>
                <a:miter lim="800000"/>
                <a:headEnd/>
                <a:tailEnd/>
              </a:ln>
            </p:spPr>
            <p:txBody>
              <a:bodyPr wrap="none" anchor="ctr"/>
              <a:lstStyle/>
              <a:p>
                <a:pPr eaLnBrk="0" hangingPunct="0"/>
                <a:endParaRPr lang="en-GB"/>
              </a:p>
            </p:txBody>
          </p:sp>
          <p:sp>
            <p:nvSpPr>
              <p:cNvPr id="21530" name="Rectangle 17" descr="Dark vertical"/>
              <p:cNvSpPr>
                <a:spLocks noChangeAspect="1" noChangeArrowheads="1"/>
              </p:cNvSpPr>
              <p:nvPr/>
            </p:nvSpPr>
            <p:spPr bwMode="auto">
              <a:xfrm flipH="1">
                <a:off x="2260600" y="4700588"/>
                <a:ext cx="344488" cy="325437"/>
              </a:xfrm>
              <a:prstGeom prst="rect">
                <a:avLst/>
              </a:prstGeom>
              <a:pattFill prst="dkVert">
                <a:fgClr>
                  <a:schemeClr val="tx1"/>
                </a:fgClr>
                <a:bgClr>
                  <a:srgbClr val="FFFFFF"/>
                </a:bgClr>
              </a:pattFill>
              <a:ln w="12700">
                <a:solidFill>
                  <a:schemeClr val="tx1"/>
                </a:solidFill>
                <a:miter lim="800000"/>
                <a:headEnd/>
                <a:tailEnd/>
              </a:ln>
            </p:spPr>
            <p:txBody>
              <a:bodyPr wrap="none" anchor="ctr"/>
              <a:lstStyle/>
              <a:p>
                <a:pPr eaLnBrk="0" hangingPunct="0"/>
                <a:endParaRPr lang="en-GB"/>
              </a:p>
            </p:txBody>
          </p:sp>
          <p:sp>
            <p:nvSpPr>
              <p:cNvPr id="21531" name="Line 18"/>
              <p:cNvSpPr>
                <a:spLocks noChangeAspect="1" noChangeShapeType="1"/>
              </p:cNvSpPr>
              <p:nvPr/>
            </p:nvSpPr>
            <p:spPr bwMode="auto">
              <a:xfrm>
                <a:off x="4259263" y="43973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32" name="Line 19"/>
              <p:cNvSpPr>
                <a:spLocks noChangeAspect="1" noChangeShapeType="1"/>
              </p:cNvSpPr>
              <p:nvPr/>
            </p:nvSpPr>
            <p:spPr bwMode="auto">
              <a:xfrm>
                <a:off x="2447925" y="439578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33" name="Line 20"/>
              <p:cNvSpPr>
                <a:spLocks noChangeAspect="1" noChangeShapeType="1"/>
              </p:cNvSpPr>
              <p:nvPr/>
            </p:nvSpPr>
            <p:spPr bwMode="auto">
              <a:xfrm>
                <a:off x="1543050" y="439578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34" name="Line 21"/>
              <p:cNvSpPr>
                <a:spLocks noChangeAspect="1" noChangeShapeType="1"/>
              </p:cNvSpPr>
              <p:nvPr/>
            </p:nvSpPr>
            <p:spPr bwMode="auto">
              <a:xfrm>
                <a:off x="638175" y="43973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35" name="Rectangle 22"/>
              <p:cNvSpPr>
                <a:spLocks noChangeAspect="1" noChangeArrowheads="1"/>
              </p:cNvSpPr>
              <p:nvPr/>
            </p:nvSpPr>
            <p:spPr bwMode="auto">
              <a:xfrm flipH="1">
                <a:off x="4068763" y="4700588"/>
                <a:ext cx="344487" cy="325437"/>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21536" name="Rectangle 23"/>
              <p:cNvSpPr>
                <a:spLocks noChangeAspect="1" noChangeArrowheads="1"/>
              </p:cNvSpPr>
              <p:nvPr/>
            </p:nvSpPr>
            <p:spPr bwMode="auto">
              <a:xfrm flipH="1">
                <a:off x="452438" y="4700588"/>
                <a:ext cx="344487" cy="325437"/>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21537" name="Rectangle 24"/>
              <p:cNvSpPr>
                <a:spLocks noChangeAspect="1" noChangeArrowheads="1"/>
              </p:cNvSpPr>
              <p:nvPr/>
            </p:nvSpPr>
            <p:spPr bwMode="auto">
              <a:xfrm flipH="1">
                <a:off x="1355725" y="4700588"/>
                <a:ext cx="344488" cy="325437"/>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21538" name="Rectangle 25"/>
              <p:cNvSpPr>
                <a:spLocks noChangeAspect="1" noChangeArrowheads="1"/>
              </p:cNvSpPr>
              <p:nvPr/>
            </p:nvSpPr>
            <p:spPr bwMode="auto">
              <a:xfrm flipH="1">
                <a:off x="7686675" y="4700588"/>
                <a:ext cx="344488" cy="325437"/>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21539" name="Line 26"/>
              <p:cNvSpPr>
                <a:spLocks noChangeAspect="1" noChangeShapeType="1"/>
              </p:cNvSpPr>
              <p:nvPr/>
            </p:nvSpPr>
            <p:spPr bwMode="auto">
              <a:xfrm>
                <a:off x="8788400" y="43973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40" name="Line 27"/>
              <p:cNvSpPr>
                <a:spLocks noChangeAspect="1" noChangeShapeType="1"/>
              </p:cNvSpPr>
              <p:nvPr/>
            </p:nvSpPr>
            <p:spPr bwMode="auto">
              <a:xfrm>
                <a:off x="7881938" y="439578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41" name="Rectangle 28"/>
              <p:cNvSpPr>
                <a:spLocks noChangeAspect="1" noChangeArrowheads="1"/>
              </p:cNvSpPr>
              <p:nvPr/>
            </p:nvSpPr>
            <p:spPr bwMode="auto">
              <a:xfrm flipH="1">
                <a:off x="8591550" y="4700588"/>
                <a:ext cx="344488" cy="325437"/>
              </a:xfrm>
              <a:prstGeom prst="rect">
                <a:avLst/>
              </a:prstGeom>
              <a:solidFill>
                <a:schemeClr val="bg1"/>
              </a:solidFill>
              <a:ln w="12700">
                <a:solidFill>
                  <a:schemeClr val="tx1"/>
                </a:solidFill>
                <a:miter lim="800000"/>
                <a:headEnd/>
                <a:tailEnd/>
              </a:ln>
            </p:spPr>
            <p:txBody>
              <a:bodyPr wrap="none" anchor="ctr"/>
              <a:lstStyle/>
              <a:p>
                <a:pPr eaLnBrk="0" hangingPunct="0"/>
                <a:endParaRPr lang="en-GB"/>
              </a:p>
            </p:txBody>
          </p:sp>
          <p:sp>
            <p:nvSpPr>
              <p:cNvPr id="21542" name="Rectangle 29"/>
              <p:cNvSpPr>
                <a:spLocks noChangeAspect="1" noChangeArrowheads="1"/>
              </p:cNvSpPr>
              <p:nvPr/>
            </p:nvSpPr>
            <p:spPr bwMode="auto">
              <a:xfrm flipH="1">
                <a:off x="1085850" y="5108575"/>
                <a:ext cx="27781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43" name="Rectangle 30"/>
              <p:cNvSpPr>
                <a:spLocks noChangeArrowheads="1"/>
              </p:cNvSpPr>
              <p:nvPr/>
            </p:nvSpPr>
            <p:spPr bwMode="auto">
              <a:xfrm flipH="1">
                <a:off x="1376363" y="5183188"/>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1544" name="Rectangle 31"/>
              <p:cNvSpPr>
                <a:spLocks noChangeAspect="1" noChangeArrowheads="1"/>
              </p:cNvSpPr>
              <p:nvPr/>
            </p:nvSpPr>
            <p:spPr bwMode="auto">
              <a:xfrm flipH="1">
                <a:off x="2009775" y="5108575"/>
                <a:ext cx="2603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45" name="Rectangle 32"/>
              <p:cNvSpPr>
                <a:spLocks noChangeAspect="1" noChangeArrowheads="1"/>
              </p:cNvSpPr>
              <p:nvPr/>
            </p:nvSpPr>
            <p:spPr bwMode="auto">
              <a:xfrm flipH="1">
                <a:off x="2930525" y="5108575"/>
                <a:ext cx="27781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46" name="Rectangle 33"/>
              <p:cNvSpPr>
                <a:spLocks noChangeArrowheads="1"/>
              </p:cNvSpPr>
              <p:nvPr/>
            </p:nvSpPr>
            <p:spPr bwMode="auto">
              <a:xfrm flipH="1">
                <a:off x="3221038" y="5183188"/>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1547" name="Rectangle 34"/>
              <p:cNvSpPr>
                <a:spLocks noChangeAspect="1" noChangeArrowheads="1"/>
              </p:cNvSpPr>
              <p:nvPr/>
            </p:nvSpPr>
            <p:spPr bwMode="auto">
              <a:xfrm flipH="1">
                <a:off x="3852863" y="5108575"/>
                <a:ext cx="27781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48" name="Rectangle 35"/>
              <p:cNvSpPr>
                <a:spLocks noChangeArrowheads="1"/>
              </p:cNvSpPr>
              <p:nvPr/>
            </p:nvSpPr>
            <p:spPr bwMode="auto">
              <a:xfrm flipH="1">
                <a:off x="4143375" y="5183188"/>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1549" name="Rectangle 36"/>
              <p:cNvSpPr>
                <a:spLocks noChangeAspect="1" noChangeArrowheads="1"/>
              </p:cNvSpPr>
              <p:nvPr/>
            </p:nvSpPr>
            <p:spPr bwMode="auto">
              <a:xfrm flipH="1">
                <a:off x="4775200" y="5108575"/>
                <a:ext cx="27781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50" name="Rectangle 37"/>
              <p:cNvSpPr>
                <a:spLocks noChangeAspect="1" noChangeArrowheads="1"/>
              </p:cNvSpPr>
              <p:nvPr/>
            </p:nvSpPr>
            <p:spPr bwMode="auto">
              <a:xfrm flipH="1">
                <a:off x="5699125" y="5108575"/>
                <a:ext cx="2603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51" name="Rectangle 38"/>
              <p:cNvSpPr>
                <a:spLocks noChangeArrowheads="1"/>
              </p:cNvSpPr>
              <p:nvPr/>
            </p:nvSpPr>
            <p:spPr bwMode="auto">
              <a:xfrm flipH="1">
                <a:off x="5988050" y="5183188"/>
                <a:ext cx="76200" cy="454025"/>
              </a:xfrm>
              <a:prstGeom prst="rect">
                <a:avLst/>
              </a:prstGeom>
              <a:solidFill>
                <a:schemeClr val="bg1"/>
              </a:solidFill>
              <a:ln w="9525">
                <a:solidFill>
                  <a:schemeClr val="tx1"/>
                </a:solidFill>
                <a:miter lim="800000"/>
                <a:headEnd/>
                <a:tailEnd/>
              </a:ln>
            </p:spPr>
            <p:txBody>
              <a:bodyPr wrap="none" anchor="ctr"/>
              <a:lstStyle/>
              <a:p>
                <a:pPr eaLnBrk="0" hangingPunct="0"/>
                <a:endParaRPr lang="en-GB"/>
              </a:p>
            </p:txBody>
          </p:sp>
          <p:sp>
            <p:nvSpPr>
              <p:cNvPr id="21552" name="Rectangle 39"/>
              <p:cNvSpPr>
                <a:spLocks noChangeAspect="1" noChangeArrowheads="1"/>
              </p:cNvSpPr>
              <p:nvPr/>
            </p:nvSpPr>
            <p:spPr bwMode="auto">
              <a:xfrm flipH="1">
                <a:off x="6621463" y="5108575"/>
                <a:ext cx="2603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53" name="Rectangle 40"/>
              <p:cNvSpPr>
                <a:spLocks noChangeArrowheads="1"/>
              </p:cNvSpPr>
              <p:nvPr/>
            </p:nvSpPr>
            <p:spPr bwMode="auto">
              <a:xfrm flipH="1">
                <a:off x="6910388" y="5183188"/>
                <a:ext cx="76200" cy="454025"/>
              </a:xfrm>
              <a:prstGeom prst="rect">
                <a:avLst/>
              </a:prstGeom>
              <a:solidFill>
                <a:schemeClr val="bg1"/>
              </a:solidFill>
              <a:ln w="9525">
                <a:solidFill>
                  <a:schemeClr val="tx1"/>
                </a:solidFill>
                <a:miter lim="800000"/>
                <a:headEnd/>
                <a:tailEnd/>
              </a:ln>
            </p:spPr>
            <p:txBody>
              <a:bodyPr wrap="none" anchor="ctr"/>
              <a:lstStyle/>
              <a:p>
                <a:pPr eaLnBrk="0" hangingPunct="0"/>
                <a:endParaRPr lang="en-GB"/>
              </a:p>
            </p:txBody>
          </p:sp>
          <p:sp>
            <p:nvSpPr>
              <p:cNvPr id="21554" name="Rectangle 41"/>
              <p:cNvSpPr>
                <a:spLocks noChangeAspect="1" noChangeArrowheads="1"/>
              </p:cNvSpPr>
              <p:nvPr/>
            </p:nvSpPr>
            <p:spPr bwMode="auto">
              <a:xfrm flipH="1">
                <a:off x="7542213" y="5108575"/>
                <a:ext cx="27781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55" name="Rectangle 42"/>
              <p:cNvSpPr>
                <a:spLocks noChangeArrowheads="1"/>
              </p:cNvSpPr>
              <p:nvPr/>
            </p:nvSpPr>
            <p:spPr bwMode="auto">
              <a:xfrm flipH="1">
                <a:off x="7832725" y="5183188"/>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1556" name="Rectangle 43"/>
              <p:cNvSpPr>
                <a:spLocks noChangeAspect="1" noChangeArrowheads="1"/>
              </p:cNvSpPr>
              <p:nvPr/>
            </p:nvSpPr>
            <p:spPr bwMode="auto">
              <a:xfrm flipH="1">
                <a:off x="8466138" y="5108575"/>
                <a:ext cx="2603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57" name="Rectangle 44"/>
              <p:cNvSpPr>
                <a:spLocks noChangeArrowheads="1"/>
              </p:cNvSpPr>
              <p:nvPr/>
            </p:nvSpPr>
            <p:spPr bwMode="auto">
              <a:xfrm flipH="1">
                <a:off x="8755063" y="5183188"/>
                <a:ext cx="76200" cy="454025"/>
              </a:xfrm>
              <a:prstGeom prst="rect">
                <a:avLst/>
              </a:prstGeom>
              <a:solidFill>
                <a:schemeClr val="bg1"/>
              </a:solidFill>
              <a:ln w="9525">
                <a:solidFill>
                  <a:schemeClr val="tx1"/>
                </a:solidFill>
                <a:miter lim="800000"/>
                <a:headEnd/>
                <a:tailEnd/>
              </a:ln>
            </p:spPr>
            <p:txBody>
              <a:bodyPr wrap="none" anchor="ctr"/>
              <a:lstStyle/>
              <a:p>
                <a:pPr eaLnBrk="0" hangingPunct="0"/>
                <a:endParaRPr lang="en-GB"/>
              </a:p>
            </p:txBody>
          </p:sp>
          <p:sp>
            <p:nvSpPr>
              <p:cNvPr id="21558" name="Rectangle 46"/>
              <p:cNvSpPr>
                <a:spLocks noChangeAspect="1" noChangeArrowheads="1"/>
              </p:cNvSpPr>
              <p:nvPr/>
            </p:nvSpPr>
            <p:spPr bwMode="auto">
              <a:xfrm flipH="1">
                <a:off x="5048251" y="985838"/>
                <a:ext cx="347663" cy="3222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559" name="Line 48"/>
              <p:cNvSpPr>
                <a:spLocks noChangeAspect="1" noChangeShapeType="1"/>
              </p:cNvSpPr>
              <p:nvPr/>
            </p:nvSpPr>
            <p:spPr bwMode="auto">
              <a:xfrm flipH="1">
                <a:off x="4335463" y="1138238"/>
                <a:ext cx="700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60" name="Line 49"/>
              <p:cNvSpPr>
                <a:spLocks noChangeAspect="1" noChangeShapeType="1"/>
              </p:cNvSpPr>
              <p:nvPr/>
            </p:nvSpPr>
            <p:spPr bwMode="auto">
              <a:xfrm flipH="1">
                <a:off x="4665663" y="1116013"/>
                <a:ext cx="0" cy="15065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1561" name="Rectangle 50"/>
              <p:cNvSpPr>
                <a:spLocks noChangeAspect="1" noChangeArrowheads="1"/>
              </p:cNvSpPr>
              <p:nvPr/>
            </p:nvSpPr>
            <p:spPr bwMode="auto">
              <a:xfrm flipH="1">
                <a:off x="3957638" y="1422400"/>
                <a:ext cx="4302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D,d</a:t>
                </a:r>
              </a:p>
              <a:p>
                <a:pPr defTabSz="692150" eaLnBrk="0" hangingPunct="0"/>
                <a:r>
                  <a:rPr lang="en-GB" sz="1200">
                    <a:latin typeface="Arial Black" pitchFamily="34" charset="0"/>
                  </a:rPr>
                  <a:t>F,f</a:t>
                </a:r>
              </a:p>
            </p:txBody>
          </p:sp>
          <p:grpSp>
            <p:nvGrpSpPr>
              <p:cNvPr id="21562" name="Group 51"/>
              <p:cNvGrpSpPr>
                <a:grpSpLocks/>
              </p:cNvGrpSpPr>
              <p:nvPr/>
            </p:nvGrpSpPr>
            <p:grpSpPr bwMode="auto">
              <a:xfrm>
                <a:off x="4146550" y="3136900"/>
                <a:ext cx="887413" cy="627063"/>
                <a:chOff x="56" y="3511"/>
                <a:chExt cx="559" cy="395"/>
              </a:xfrm>
            </p:grpSpPr>
            <p:sp>
              <p:nvSpPr>
                <p:cNvPr id="21580" name="Rectangle 52"/>
                <p:cNvSpPr>
                  <a:spLocks noChangeAspect="1" noChangeArrowheads="1"/>
                </p:cNvSpPr>
                <p:nvPr/>
              </p:nvSpPr>
              <p:spPr bwMode="auto">
                <a:xfrm flipH="1">
                  <a:off x="56" y="3511"/>
                  <a:ext cx="55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          d</a:t>
                  </a:r>
                </a:p>
                <a:p>
                  <a:pPr defTabSz="692150" eaLnBrk="0" hangingPunct="0"/>
                  <a:endParaRPr lang="en-GB" sz="1200">
                    <a:latin typeface="Arial Black" pitchFamily="34" charset="0"/>
                  </a:endParaRPr>
                </a:p>
                <a:p>
                  <a:pPr defTabSz="692150" eaLnBrk="0" hangingPunct="0"/>
                  <a:r>
                    <a:rPr lang="en-GB" sz="1200">
                      <a:latin typeface="Arial Black" pitchFamily="34" charset="0"/>
                    </a:rPr>
                    <a:t>F           f</a:t>
                  </a:r>
                </a:p>
              </p:txBody>
            </p:sp>
            <p:sp>
              <p:nvSpPr>
                <p:cNvPr id="21581" name="Rectangle 53"/>
                <p:cNvSpPr>
                  <a:spLocks noChangeArrowheads="1"/>
                </p:cNvSpPr>
                <p:nvPr/>
              </p:nvSpPr>
              <p:spPr bwMode="auto">
                <a:xfrm flipH="1">
                  <a:off x="238" y="3558"/>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1563" name="Rectangle 54"/>
              <p:cNvSpPr>
                <a:spLocks noChangeAspect="1" noChangeArrowheads="1"/>
              </p:cNvSpPr>
              <p:nvPr/>
            </p:nvSpPr>
            <p:spPr bwMode="auto">
              <a:xfrm flipH="1">
                <a:off x="4946650" y="1412875"/>
                <a:ext cx="2603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a:t>
                </a:r>
              </a:p>
              <a:p>
                <a:pPr defTabSz="692150" eaLnBrk="0" hangingPunct="0"/>
                <a:endParaRPr lang="en-GB" sz="1200">
                  <a:latin typeface="Arial Black" pitchFamily="34" charset="0"/>
                </a:endParaRPr>
              </a:p>
              <a:p>
                <a:pPr defTabSz="692150" eaLnBrk="0" hangingPunct="0"/>
                <a:r>
                  <a:rPr lang="en-GB" sz="1200">
                    <a:latin typeface="Arial Black" pitchFamily="34" charset="0"/>
                  </a:rPr>
                  <a:t>f</a:t>
                </a:r>
              </a:p>
            </p:txBody>
          </p:sp>
          <p:sp>
            <p:nvSpPr>
              <p:cNvPr id="21564" name="Text Box 56"/>
              <p:cNvSpPr txBox="1">
                <a:spLocks noChangeArrowheads="1"/>
              </p:cNvSpPr>
              <p:nvPr/>
            </p:nvSpPr>
            <p:spPr bwMode="auto">
              <a:xfrm>
                <a:off x="361950" y="5713413"/>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a:latin typeface="Arial" pitchFamily="34" charset="0"/>
                  </a:rPr>
                  <a:t>P</a:t>
                </a:r>
                <a:endParaRPr lang="en-US" sz="1400">
                  <a:latin typeface="Arial" pitchFamily="34" charset="0"/>
                </a:endParaRPr>
              </a:p>
            </p:txBody>
          </p:sp>
          <p:sp>
            <p:nvSpPr>
              <p:cNvPr id="21565" name="Text Box 57"/>
              <p:cNvSpPr txBox="1">
                <a:spLocks noChangeArrowheads="1"/>
              </p:cNvSpPr>
              <p:nvPr/>
            </p:nvSpPr>
            <p:spPr bwMode="auto">
              <a:xfrm>
                <a:off x="1282700" y="5713413"/>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a:latin typeface="Arial" pitchFamily="34" charset="0"/>
                  </a:rPr>
                  <a:t>P</a:t>
                </a:r>
                <a:endParaRPr lang="en-US" sz="1400">
                  <a:latin typeface="Arial" pitchFamily="34" charset="0"/>
                </a:endParaRPr>
              </a:p>
            </p:txBody>
          </p:sp>
          <p:sp>
            <p:nvSpPr>
              <p:cNvPr id="21566" name="Text Box 58"/>
              <p:cNvSpPr txBox="1">
                <a:spLocks noChangeArrowheads="1"/>
              </p:cNvSpPr>
              <p:nvPr/>
            </p:nvSpPr>
            <p:spPr bwMode="auto">
              <a:xfrm>
                <a:off x="2203450" y="5713413"/>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b="1">
                    <a:latin typeface="Arial" pitchFamily="34" charset="0"/>
                  </a:rPr>
                  <a:t>R</a:t>
                </a:r>
                <a:endParaRPr lang="en-US" sz="1400" b="1">
                  <a:latin typeface="Arial" pitchFamily="34" charset="0"/>
                </a:endParaRPr>
              </a:p>
            </p:txBody>
          </p:sp>
          <p:sp>
            <p:nvSpPr>
              <p:cNvPr id="21567" name="Text Box 59"/>
              <p:cNvSpPr txBox="1">
                <a:spLocks noChangeArrowheads="1"/>
              </p:cNvSpPr>
              <p:nvPr/>
            </p:nvSpPr>
            <p:spPr bwMode="auto">
              <a:xfrm>
                <a:off x="3125788" y="5713413"/>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a:latin typeface="Arial" pitchFamily="34" charset="0"/>
                  </a:rPr>
                  <a:t>P</a:t>
                </a:r>
                <a:endParaRPr lang="en-US" sz="1400">
                  <a:latin typeface="Arial" pitchFamily="34" charset="0"/>
                </a:endParaRPr>
              </a:p>
            </p:txBody>
          </p:sp>
          <p:sp>
            <p:nvSpPr>
              <p:cNvPr id="21568" name="Text Box 60"/>
              <p:cNvSpPr txBox="1">
                <a:spLocks noChangeArrowheads="1"/>
              </p:cNvSpPr>
              <p:nvPr/>
            </p:nvSpPr>
            <p:spPr bwMode="auto">
              <a:xfrm>
                <a:off x="4046538" y="5713413"/>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a:latin typeface="Arial" pitchFamily="34" charset="0"/>
                  </a:rPr>
                  <a:t>P</a:t>
                </a:r>
                <a:endParaRPr lang="en-US" sz="1400">
                  <a:latin typeface="Arial" pitchFamily="34" charset="0"/>
                </a:endParaRPr>
              </a:p>
            </p:txBody>
          </p:sp>
          <p:sp>
            <p:nvSpPr>
              <p:cNvPr id="21569" name="Text Box 61"/>
              <p:cNvSpPr txBox="1">
                <a:spLocks noChangeArrowheads="1"/>
              </p:cNvSpPr>
              <p:nvPr/>
            </p:nvSpPr>
            <p:spPr bwMode="auto">
              <a:xfrm>
                <a:off x="4967288" y="5713413"/>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b="1">
                    <a:latin typeface="Arial" pitchFamily="34" charset="0"/>
                  </a:rPr>
                  <a:t>R</a:t>
                </a:r>
                <a:endParaRPr lang="en-US" sz="1400" b="1">
                  <a:latin typeface="Arial" pitchFamily="34" charset="0"/>
                </a:endParaRPr>
              </a:p>
            </p:txBody>
          </p:sp>
          <p:sp>
            <p:nvSpPr>
              <p:cNvPr id="21570" name="Text Box 62"/>
              <p:cNvSpPr txBox="1">
                <a:spLocks noChangeArrowheads="1"/>
              </p:cNvSpPr>
              <p:nvPr/>
            </p:nvSpPr>
            <p:spPr bwMode="auto">
              <a:xfrm>
                <a:off x="5889625" y="5713413"/>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a:latin typeface="Arial" pitchFamily="34" charset="0"/>
                  </a:rPr>
                  <a:t>P</a:t>
                </a:r>
                <a:endParaRPr lang="en-US" sz="1400">
                  <a:latin typeface="Arial" pitchFamily="34" charset="0"/>
                </a:endParaRPr>
              </a:p>
            </p:txBody>
          </p:sp>
          <p:sp>
            <p:nvSpPr>
              <p:cNvPr id="21571" name="Text Box 63"/>
              <p:cNvSpPr txBox="1">
                <a:spLocks noChangeArrowheads="1"/>
              </p:cNvSpPr>
              <p:nvPr/>
            </p:nvSpPr>
            <p:spPr bwMode="auto">
              <a:xfrm>
                <a:off x="6810375" y="5713413"/>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a:latin typeface="Arial" pitchFamily="34" charset="0"/>
                  </a:rPr>
                  <a:t>P</a:t>
                </a:r>
                <a:endParaRPr lang="en-US" sz="1400">
                  <a:latin typeface="Arial" pitchFamily="34" charset="0"/>
                </a:endParaRPr>
              </a:p>
            </p:txBody>
          </p:sp>
          <p:sp>
            <p:nvSpPr>
              <p:cNvPr id="21572" name="Text Box 64"/>
              <p:cNvSpPr txBox="1">
                <a:spLocks noChangeArrowheads="1"/>
              </p:cNvSpPr>
              <p:nvPr/>
            </p:nvSpPr>
            <p:spPr bwMode="auto">
              <a:xfrm>
                <a:off x="7731125" y="5713413"/>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a:latin typeface="Arial" pitchFamily="34" charset="0"/>
                  </a:rPr>
                  <a:t>P</a:t>
                </a:r>
                <a:endParaRPr lang="en-US" sz="1400">
                  <a:latin typeface="Arial" pitchFamily="34" charset="0"/>
                </a:endParaRPr>
              </a:p>
            </p:txBody>
          </p:sp>
          <p:sp>
            <p:nvSpPr>
              <p:cNvPr id="21573" name="Text Box 65"/>
              <p:cNvSpPr txBox="1">
                <a:spLocks noChangeArrowheads="1"/>
              </p:cNvSpPr>
              <p:nvPr/>
            </p:nvSpPr>
            <p:spPr bwMode="auto">
              <a:xfrm>
                <a:off x="8653463" y="5713413"/>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a:latin typeface="Arial" pitchFamily="34" charset="0"/>
                  </a:rPr>
                  <a:t>P</a:t>
                </a:r>
                <a:endParaRPr lang="en-US" sz="1400">
                  <a:latin typeface="Arial" pitchFamily="34" charset="0"/>
                </a:endParaRPr>
              </a:p>
            </p:txBody>
          </p:sp>
          <p:sp>
            <p:nvSpPr>
              <p:cNvPr id="21574" name="Rectangle 67"/>
              <p:cNvSpPr>
                <a:spLocks noChangeArrowheads="1"/>
              </p:cNvSpPr>
              <p:nvPr/>
            </p:nvSpPr>
            <p:spPr bwMode="auto">
              <a:xfrm flipH="1">
                <a:off x="5180013" y="1506538"/>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575" name="Rectangle 68"/>
              <p:cNvSpPr>
                <a:spLocks noChangeArrowheads="1"/>
              </p:cNvSpPr>
              <p:nvPr/>
            </p:nvSpPr>
            <p:spPr bwMode="auto">
              <a:xfrm flipH="1">
                <a:off x="4670425" y="3217863"/>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576" name="Rectangle 69"/>
              <p:cNvSpPr>
                <a:spLocks noChangeArrowheads="1"/>
              </p:cNvSpPr>
              <p:nvPr/>
            </p:nvSpPr>
            <p:spPr bwMode="auto">
              <a:xfrm>
                <a:off x="2314575" y="5191125"/>
                <a:ext cx="84138"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577" name="Rectangle 70"/>
              <p:cNvSpPr>
                <a:spLocks noChangeArrowheads="1"/>
              </p:cNvSpPr>
              <p:nvPr/>
            </p:nvSpPr>
            <p:spPr bwMode="auto">
              <a:xfrm>
                <a:off x="2314575" y="5419725"/>
                <a:ext cx="84138"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1578" name="Rectangle 71"/>
              <p:cNvSpPr>
                <a:spLocks noChangeArrowheads="1"/>
              </p:cNvSpPr>
              <p:nvPr/>
            </p:nvSpPr>
            <p:spPr bwMode="auto">
              <a:xfrm>
                <a:off x="5095875" y="5180013"/>
                <a:ext cx="84138"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1579" name="Rectangle 72"/>
              <p:cNvSpPr>
                <a:spLocks noChangeArrowheads="1"/>
              </p:cNvSpPr>
              <p:nvPr/>
            </p:nvSpPr>
            <p:spPr bwMode="auto">
              <a:xfrm>
                <a:off x="5095875" y="5408613"/>
                <a:ext cx="84138"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grpSp>
          <p:nvGrpSpPr>
            <p:cNvPr id="21510" name="Group 72"/>
            <p:cNvGrpSpPr>
              <a:grpSpLocks/>
            </p:cNvGrpSpPr>
            <p:nvPr/>
          </p:nvGrpSpPr>
          <p:grpSpPr bwMode="auto">
            <a:xfrm>
              <a:off x="3973512" y="963613"/>
              <a:ext cx="339725" cy="349250"/>
              <a:chOff x="4432300" y="1741488"/>
              <a:chExt cx="339725" cy="349250"/>
            </a:xfrm>
          </p:grpSpPr>
          <p:sp>
            <p:nvSpPr>
              <p:cNvPr id="21514" name="Oval 4"/>
              <p:cNvSpPr>
                <a:spLocks noChangeAspect="1" noChangeArrowheads="1"/>
              </p:cNvSpPr>
              <p:nvPr/>
            </p:nvSpPr>
            <p:spPr bwMode="auto">
              <a:xfrm flipH="1">
                <a:off x="4432300" y="1741488"/>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515" name="Oval 74"/>
              <p:cNvSpPr>
                <a:spLocks noChangeArrowheads="1"/>
              </p:cNvSpPr>
              <p:nvPr/>
            </p:nvSpPr>
            <p:spPr bwMode="auto">
              <a:xfrm>
                <a:off x="4591050" y="1903413"/>
                <a:ext cx="45719" cy="45719"/>
              </a:xfrm>
              <a:prstGeom prst="ellipse">
                <a:avLst/>
              </a:prstGeom>
              <a:solidFill>
                <a:schemeClr val="tx1"/>
              </a:solidFill>
              <a:ln w="9525" algn="ctr">
                <a:solidFill>
                  <a:schemeClr val="tx1"/>
                </a:solidFill>
                <a:round/>
                <a:headEnd/>
                <a:tailEnd/>
              </a:ln>
            </p:spPr>
            <p:txBody>
              <a:bodyPr/>
              <a:lstStyle/>
              <a:p>
                <a:pPr eaLnBrk="0" hangingPunct="0"/>
                <a:endParaRPr lang="en-GB"/>
              </a:p>
            </p:txBody>
          </p:sp>
        </p:grpSp>
        <p:grpSp>
          <p:nvGrpSpPr>
            <p:cNvPr id="21511" name="Group 75"/>
            <p:cNvGrpSpPr>
              <a:grpSpLocks/>
            </p:cNvGrpSpPr>
            <p:nvPr/>
          </p:nvGrpSpPr>
          <p:grpSpPr bwMode="auto">
            <a:xfrm>
              <a:off x="4479925" y="2632075"/>
              <a:ext cx="339725" cy="349250"/>
              <a:chOff x="4432300" y="1741488"/>
              <a:chExt cx="339725" cy="349250"/>
            </a:xfrm>
          </p:grpSpPr>
          <p:sp>
            <p:nvSpPr>
              <p:cNvPr id="21512" name="Oval 4"/>
              <p:cNvSpPr>
                <a:spLocks noChangeAspect="1" noChangeArrowheads="1"/>
              </p:cNvSpPr>
              <p:nvPr/>
            </p:nvSpPr>
            <p:spPr bwMode="auto">
              <a:xfrm flipH="1">
                <a:off x="4432300" y="1741488"/>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513" name="Oval 77"/>
              <p:cNvSpPr>
                <a:spLocks noChangeArrowheads="1"/>
              </p:cNvSpPr>
              <p:nvPr/>
            </p:nvSpPr>
            <p:spPr bwMode="auto">
              <a:xfrm>
                <a:off x="4591050" y="1903413"/>
                <a:ext cx="45719" cy="45719"/>
              </a:xfrm>
              <a:prstGeom prst="ellipse">
                <a:avLst/>
              </a:prstGeom>
              <a:solidFill>
                <a:schemeClr val="tx1"/>
              </a:solidFill>
              <a:ln w="9525" algn="ctr">
                <a:solidFill>
                  <a:schemeClr val="tx1"/>
                </a:solidFill>
                <a:round/>
                <a:headEnd/>
                <a:tailEnd/>
              </a:ln>
            </p:spPr>
            <p:txBody>
              <a:bodyPr/>
              <a:lstStyle/>
              <a:p>
                <a:pPr eaLnBrk="0" hangingPunct="0"/>
                <a:endParaRPr lang="en-GB"/>
              </a:p>
            </p:txBody>
          </p:sp>
        </p:grpSp>
      </p:grpSp>
      <p:sp>
        <p:nvSpPr>
          <p:cNvPr id="2" name="TextBox 1"/>
          <p:cNvSpPr txBox="1"/>
          <p:nvPr/>
        </p:nvSpPr>
        <p:spPr>
          <a:xfrm>
            <a:off x="5705014" y="1084257"/>
            <a:ext cx="2941831" cy="646331"/>
          </a:xfrm>
          <a:prstGeom prst="rect">
            <a:avLst/>
          </a:prstGeom>
          <a:noFill/>
        </p:spPr>
        <p:txBody>
          <a:bodyPr wrap="none" rtlCol="0">
            <a:spAutoFit/>
          </a:bodyPr>
          <a:lstStyle/>
          <a:p>
            <a:r>
              <a:rPr lang="en-GB" sz="1800" dirty="0"/>
              <a:t>Unaffected dad</a:t>
            </a:r>
          </a:p>
          <a:p>
            <a:r>
              <a:rPr lang="en-GB" sz="1800" dirty="0"/>
              <a:t>=&gt; mother carries D </a:t>
            </a:r>
            <a:r>
              <a:rPr lang="en-GB" sz="1800" b="1" i="1" dirty="0"/>
              <a:t>and</a:t>
            </a:r>
            <a:r>
              <a:rPr lang="en-GB" sz="1800" dirty="0"/>
              <a:t>  F</a:t>
            </a:r>
          </a:p>
        </p:txBody>
      </p:sp>
      <p:sp>
        <p:nvSpPr>
          <p:cNvPr id="4" name="Slide Number Placeholder 3"/>
          <p:cNvSpPr>
            <a:spLocks noGrp="1"/>
          </p:cNvSpPr>
          <p:nvPr>
            <p:ph type="sldNum" sz="quarter" idx="12"/>
          </p:nvPr>
        </p:nvSpPr>
        <p:spPr/>
        <p:txBody>
          <a:bodyPr/>
          <a:lstStyle/>
          <a:p>
            <a:pPr>
              <a:defRPr/>
            </a:pPr>
            <a:fld id="{8FFAB3F4-217E-4B10-8B87-0FB48582DBB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atin typeface="Calibri" pitchFamily="34" charset="0"/>
                <a:cs typeface="Calibri" pitchFamily="34" charset="0"/>
              </a:rPr>
              <a:t>Estimating the Recombination Fraction</a:t>
            </a:r>
          </a:p>
        </p:txBody>
      </p:sp>
      <p:sp>
        <p:nvSpPr>
          <p:cNvPr id="23555" name="Rectangle 3"/>
          <p:cNvSpPr>
            <a:spLocks noGrp="1" noChangeArrowheads="1"/>
          </p:cNvSpPr>
          <p:nvPr>
            <p:ph type="body" idx="1"/>
          </p:nvPr>
        </p:nvSpPr>
        <p:spPr>
          <a:xfrm>
            <a:off x="685800" y="2152650"/>
            <a:ext cx="7772400" cy="4114800"/>
          </a:xfrm>
        </p:spPr>
        <p:txBody>
          <a:bodyPr/>
          <a:lstStyle/>
          <a:p>
            <a:pPr>
              <a:lnSpc>
                <a:spcPct val="90000"/>
              </a:lnSpc>
            </a:pPr>
            <a:r>
              <a:rPr lang="en-GB" sz="2400">
                <a:latin typeface="Calibri" pitchFamily="34" charset="0"/>
                <a:cs typeface="Calibri" pitchFamily="34" charset="0"/>
                <a:sym typeface="Symbol" pitchFamily="18" charset="2"/>
              </a:rPr>
              <a:t>Ideally one wants 3 generation pedigrees in which:</a:t>
            </a:r>
          </a:p>
          <a:p>
            <a:pPr lvl="1">
              <a:lnSpc>
                <a:spcPct val="90000"/>
              </a:lnSpc>
            </a:pPr>
            <a:r>
              <a:rPr lang="en-GB" sz="2400">
                <a:latin typeface="Calibri" pitchFamily="34" charset="0"/>
                <a:cs typeface="Calibri" pitchFamily="34" charset="0"/>
                <a:sym typeface="Symbol" pitchFamily="18" charset="2"/>
              </a:rPr>
              <a:t>The genotypes of parents allow establishment of phase in children.</a:t>
            </a:r>
          </a:p>
          <a:p>
            <a:pPr lvl="1">
              <a:lnSpc>
                <a:spcPct val="90000"/>
              </a:lnSpc>
            </a:pPr>
            <a:r>
              <a:rPr lang="en-GB" sz="2400">
                <a:latin typeface="Calibri" pitchFamily="34" charset="0"/>
                <a:cs typeface="Calibri" pitchFamily="34" charset="0"/>
                <a:sym typeface="Symbol" pitchFamily="18" charset="2"/>
              </a:rPr>
              <a:t>The genotypes of grand-parents allow establishment of phase in parents and identification of recombinants in children.</a:t>
            </a:r>
          </a:p>
          <a:p>
            <a:pPr lvl="1">
              <a:lnSpc>
                <a:spcPct val="90000"/>
              </a:lnSpc>
            </a:pPr>
            <a:r>
              <a:rPr lang="en-GB" sz="2400" u="sng">
                <a:latin typeface="Calibri" pitchFamily="34" charset="0"/>
                <a:cs typeface="Calibri" pitchFamily="34" charset="0"/>
                <a:sym typeface="Symbol" pitchFamily="18" charset="2"/>
              </a:rPr>
              <a:t>Parents are heterozygous at the two loci </a:t>
            </a:r>
            <a:r>
              <a:rPr lang="en-GB" sz="2400">
                <a:latin typeface="Calibri" pitchFamily="34" charset="0"/>
                <a:cs typeface="Calibri" pitchFamily="34" charset="0"/>
                <a:sym typeface="Symbol" pitchFamily="18" charset="2"/>
              </a:rPr>
              <a:t>(double heterozygotes generate 4 gametic products).</a:t>
            </a:r>
          </a:p>
          <a:p>
            <a:pPr>
              <a:lnSpc>
                <a:spcPct val="90000"/>
              </a:lnSpc>
            </a:pPr>
            <a:endParaRPr lang="en-GB" sz="2400">
              <a:latin typeface="Calibri" pitchFamily="34" charset="0"/>
              <a:cs typeface="Calibri" pitchFamily="34" charset="0"/>
              <a:sym typeface="Symbol" pitchFamily="18" charset="2"/>
            </a:endParaRPr>
          </a:p>
          <a:p>
            <a:pPr>
              <a:lnSpc>
                <a:spcPct val="90000"/>
              </a:lnSpc>
            </a:pPr>
            <a:r>
              <a:rPr lang="en-GB" sz="2400">
                <a:latin typeface="Calibri" pitchFamily="34" charset="0"/>
                <a:cs typeface="Calibri" pitchFamily="34" charset="0"/>
                <a:sym typeface="Symbol" pitchFamily="18" charset="2"/>
              </a:rPr>
              <a:t>Count # recombinants (R) and non-recombinants (NR): </a:t>
            </a:r>
          </a:p>
          <a:p>
            <a:pPr lvl="1">
              <a:lnSpc>
                <a:spcPct val="90000"/>
              </a:lnSpc>
            </a:pPr>
            <a:r>
              <a:rPr lang="en-GB" sz="2000">
                <a:latin typeface="Calibri" pitchFamily="34" charset="0"/>
                <a:cs typeface="Calibri" pitchFamily="34" charset="0"/>
                <a:sym typeface="Symbol" pitchFamily="18" charset="2"/>
              </a:rPr>
              <a:t>R.F. = R/(R+NR)</a:t>
            </a:r>
            <a:endParaRPr lang="en-GB" sz="3600">
              <a:latin typeface="Calibri" pitchFamily="34" charset="0"/>
              <a:cs typeface="Calibri" pitchFamily="34" charset="0"/>
              <a:sym typeface="Symbol" pitchFamily="18" charset="2"/>
            </a:endParaRPr>
          </a:p>
          <a:p>
            <a:pPr>
              <a:lnSpc>
                <a:spcPct val="90000"/>
              </a:lnSpc>
              <a:buFontTx/>
              <a:buNone/>
            </a:pPr>
            <a:endParaRPr lang="en-GB">
              <a:latin typeface="Calibri" pitchFamily="34" charset="0"/>
              <a:cs typeface="Calibri"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51"/>
          <p:cNvGrpSpPr>
            <a:grpSpLocks/>
          </p:cNvGrpSpPr>
          <p:nvPr/>
        </p:nvGrpSpPr>
        <p:grpSpPr bwMode="auto">
          <a:xfrm>
            <a:off x="2743200" y="1295400"/>
            <a:ext cx="4114800" cy="4735513"/>
            <a:chOff x="2743200" y="1295400"/>
            <a:chExt cx="4114800" cy="4735513"/>
          </a:xfrm>
        </p:grpSpPr>
        <p:sp>
          <p:nvSpPr>
            <p:cNvPr id="24581" name="Rectangle 2"/>
            <p:cNvSpPr>
              <a:spLocks noChangeAspect="1" noChangeArrowheads="1"/>
            </p:cNvSpPr>
            <p:nvPr/>
          </p:nvSpPr>
          <p:spPr bwMode="auto">
            <a:xfrm flipH="1">
              <a:off x="3811588" y="55737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1        1</a:t>
              </a:r>
            </a:p>
          </p:txBody>
        </p:sp>
        <p:sp>
          <p:nvSpPr>
            <p:cNvPr id="24582" name="Rectangle 3"/>
            <p:cNvSpPr>
              <a:spLocks noChangeAspect="1" noChangeArrowheads="1"/>
            </p:cNvSpPr>
            <p:nvPr/>
          </p:nvSpPr>
          <p:spPr bwMode="auto">
            <a:xfrm flipH="1">
              <a:off x="5105400" y="3355975"/>
              <a:ext cx="769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24583" name="Rectangle 4"/>
            <p:cNvSpPr>
              <a:spLocks noChangeAspect="1" noChangeArrowheads="1"/>
            </p:cNvSpPr>
            <p:nvPr/>
          </p:nvSpPr>
          <p:spPr bwMode="auto">
            <a:xfrm flipH="1">
              <a:off x="5929313" y="1304925"/>
              <a:ext cx="347662" cy="322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584" name="Oval 5"/>
            <p:cNvSpPr>
              <a:spLocks noChangeAspect="1" noChangeArrowheads="1"/>
            </p:cNvSpPr>
            <p:nvPr/>
          </p:nvSpPr>
          <p:spPr bwMode="auto">
            <a:xfrm flipH="1">
              <a:off x="4884738" y="1295400"/>
              <a:ext cx="338137"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585" name="Line 6"/>
            <p:cNvSpPr>
              <a:spLocks noChangeAspect="1" noChangeShapeType="1"/>
            </p:cNvSpPr>
            <p:nvPr/>
          </p:nvSpPr>
          <p:spPr bwMode="auto">
            <a:xfrm flipH="1">
              <a:off x="5216525" y="1457325"/>
              <a:ext cx="700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4586" name="Rectangle 7"/>
            <p:cNvSpPr>
              <a:spLocks noChangeAspect="1" noChangeArrowheads="1"/>
            </p:cNvSpPr>
            <p:nvPr/>
          </p:nvSpPr>
          <p:spPr bwMode="auto">
            <a:xfrm flipH="1">
              <a:off x="5314950" y="2951163"/>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587" name="Oval 8"/>
            <p:cNvSpPr>
              <a:spLocks noChangeAspect="1" noChangeArrowheads="1"/>
            </p:cNvSpPr>
            <p:nvPr/>
          </p:nvSpPr>
          <p:spPr bwMode="auto">
            <a:xfrm flipH="1">
              <a:off x="4267200" y="2941638"/>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588" name="Line 9"/>
            <p:cNvSpPr>
              <a:spLocks noChangeAspect="1" noChangeShapeType="1"/>
            </p:cNvSpPr>
            <p:nvPr/>
          </p:nvSpPr>
          <p:spPr bwMode="auto">
            <a:xfrm flipH="1">
              <a:off x="4600575" y="3103563"/>
              <a:ext cx="701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4589" name="Rectangle 10"/>
            <p:cNvSpPr>
              <a:spLocks noChangeAspect="1" noChangeArrowheads="1"/>
            </p:cNvSpPr>
            <p:nvPr/>
          </p:nvSpPr>
          <p:spPr bwMode="auto">
            <a:xfrm flipH="1">
              <a:off x="5180013" y="5013325"/>
              <a:ext cx="344487" cy="325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590" name="Oval 11"/>
            <p:cNvSpPr>
              <a:spLocks noChangeAspect="1" noChangeArrowheads="1"/>
            </p:cNvSpPr>
            <p:nvPr/>
          </p:nvSpPr>
          <p:spPr bwMode="auto">
            <a:xfrm flipH="1">
              <a:off x="4076700" y="504825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591" name="Oval 12"/>
            <p:cNvSpPr>
              <a:spLocks noChangeAspect="1" noChangeArrowheads="1"/>
            </p:cNvSpPr>
            <p:nvPr/>
          </p:nvSpPr>
          <p:spPr bwMode="auto">
            <a:xfrm flipH="1">
              <a:off x="2971800" y="5045075"/>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592" name="Oval 13"/>
            <p:cNvSpPr>
              <a:spLocks noChangeAspect="1" noChangeArrowheads="1"/>
            </p:cNvSpPr>
            <p:nvPr/>
          </p:nvSpPr>
          <p:spPr bwMode="auto">
            <a:xfrm flipH="1">
              <a:off x="6289675" y="5022850"/>
              <a:ext cx="339725" cy="3476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593" name="Line 14"/>
            <p:cNvSpPr>
              <a:spLocks noChangeAspect="1" noChangeShapeType="1"/>
            </p:cNvSpPr>
            <p:nvPr/>
          </p:nvSpPr>
          <p:spPr bwMode="auto">
            <a:xfrm flipH="1">
              <a:off x="5546725" y="1435100"/>
              <a:ext cx="0" cy="15065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4594" name="Line 15"/>
            <p:cNvSpPr>
              <a:spLocks noChangeAspect="1" noChangeShapeType="1"/>
            </p:cNvSpPr>
            <p:nvPr/>
          </p:nvSpPr>
          <p:spPr bwMode="auto">
            <a:xfrm flipH="1">
              <a:off x="4945063" y="3090863"/>
              <a:ext cx="0" cy="15890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4595" name="Line 16"/>
            <p:cNvSpPr>
              <a:spLocks noChangeAspect="1" noChangeShapeType="1"/>
            </p:cNvSpPr>
            <p:nvPr/>
          </p:nvSpPr>
          <p:spPr bwMode="auto">
            <a:xfrm flipH="1">
              <a:off x="3124200" y="4679950"/>
              <a:ext cx="3352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4596" name="Line 17"/>
            <p:cNvSpPr>
              <a:spLocks noChangeAspect="1" noChangeShapeType="1"/>
            </p:cNvSpPr>
            <p:nvPr/>
          </p:nvSpPr>
          <p:spPr bwMode="auto">
            <a:xfrm>
              <a:off x="6473825" y="469582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4597" name="Line 18"/>
            <p:cNvSpPr>
              <a:spLocks noChangeAspect="1" noChangeShapeType="1"/>
            </p:cNvSpPr>
            <p:nvPr/>
          </p:nvSpPr>
          <p:spPr bwMode="auto">
            <a:xfrm>
              <a:off x="5334000" y="46831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4598" name="Line 19"/>
            <p:cNvSpPr>
              <a:spLocks noChangeAspect="1" noChangeShapeType="1"/>
            </p:cNvSpPr>
            <p:nvPr/>
          </p:nvSpPr>
          <p:spPr bwMode="auto">
            <a:xfrm>
              <a:off x="4264025" y="4699000"/>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4599" name="Line 20"/>
            <p:cNvSpPr>
              <a:spLocks noChangeAspect="1" noChangeShapeType="1"/>
            </p:cNvSpPr>
            <p:nvPr/>
          </p:nvSpPr>
          <p:spPr bwMode="auto">
            <a:xfrm>
              <a:off x="3124200" y="47021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4600" name="Rectangle 21"/>
            <p:cNvSpPr>
              <a:spLocks noChangeAspect="1" noChangeArrowheads="1"/>
            </p:cNvSpPr>
            <p:nvPr/>
          </p:nvSpPr>
          <p:spPr bwMode="auto">
            <a:xfrm flipH="1">
              <a:off x="5867400" y="1766888"/>
              <a:ext cx="4635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grpSp>
          <p:nvGrpSpPr>
            <p:cNvPr id="24601" name="Group 22"/>
            <p:cNvGrpSpPr>
              <a:grpSpLocks/>
            </p:cNvGrpSpPr>
            <p:nvPr/>
          </p:nvGrpSpPr>
          <p:grpSpPr bwMode="auto">
            <a:xfrm flipH="1">
              <a:off x="4038600" y="3355975"/>
              <a:ext cx="769938" cy="454025"/>
              <a:chOff x="1920" y="1181"/>
              <a:chExt cx="485" cy="286"/>
            </a:xfrm>
          </p:grpSpPr>
          <p:grpSp>
            <p:nvGrpSpPr>
              <p:cNvPr id="24625" name="Group 23"/>
              <p:cNvGrpSpPr>
                <a:grpSpLocks/>
              </p:cNvGrpSpPr>
              <p:nvPr/>
            </p:nvGrpSpPr>
            <p:grpSpPr bwMode="auto">
              <a:xfrm>
                <a:off x="2064" y="1181"/>
                <a:ext cx="192" cy="286"/>
                <a:chOff x="2064" y="1200"/>
                <a:chExt cx="192" cy="267"/>
              </a:xfrm>
            </p:grpSpPr>
            <p:sp>
              <p:nvSpPr>
                <p:cNvPr id="24627" name="Rectangle 24"/>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4628" name="Rectangle 25"/>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4626" name="Rectangle 26"/>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24602" name="Rectangle 27"/>
            <p:cNvSpPr>
              <a:spLocks noChangeArrowheads="1"/>
            </p:cNvSpPr>
            <p:nvPr/>
          </p:nvSpPr>
          <p:spPr bwMode="auto">
            <a:xfrm flipH="1">
              <a:off x="5570538" y="33559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603" name="Rectangle 28"/>
            <p:cNvSpPr>
              <a:spLocks noChangeArrowheads="1"/>
            </p:cNvSpPr>
            <p:nvPr/>
          </p:nvSpPr>
          <p:spPr bwMode="auto">
            <a:xfrm flipH="1">
              <a:off x="5341938" y="335597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nvGrpSpPr>
            <p:cNvPr id="24604" name="Group 29"/>
            <p:cNvGrpSpPr>
              <a:grpSpLocks/>
            </p:cNvGrpSpPr>
            <p:nvPr/>
          </p:nvGrpSpPr>
          <p:grpSpPr bwMode="auto">
            <a:xfrm flipH="1">
              <a:off x="4648200" y="1752600"/>
              <a:ext cx="769938" cy="454025"/>
              <a:chOff x="1920" y="1181"/>
              <a:chExt cx="485" cy="286"/>
            </a:xfrm>
          </p:grpSpPr>
          <p:grpSp>
            <p:nvGrpSpPr>
              <p:cNvPr id="24621" name="Group 30"/>
              <p:cNvGrpSpPr>
                <a:grpSpLocks/>
              </p:cNvGrpSpPr>
              <p:nvPr/>
            </p:nvGrpSpPr>
            <p:grpSpPr bwMode="auto">
              <a:xfrm>
                <a:off x="2064" y="1181"/>
                <a:ext cx="192" cy="286"/>
                <a:chOff x="2064" y="1200"/>
                <a:chExt cx="192" cy="267"/>
              </a:xfrm>
            </p:grpSpPr>
            <p:sp>
              <p:nvSpPr>
                <p:cNvPr id="24623" name="Rectangle 31"/>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4624" name="Rectangle 32"/>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4622" name="Rectangle 33"/>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grpSp>
          <p:nvGrpSpPr>
            <p:cNvPr id="24605" name="Group 34"/>
            <p:cNvGrpSpPr>
              <a:grpSpLocks/>
            </p:cNvGrpSpPr>
            <p:nvPr/>
          </p:nvGrpSpPr>
          <p:grpSpPr bwMode="auto">
            <a:xfrm flipH="1">
              <a:off x="6088062" y="5576888"/>
              <a:ext cx="769938" cy="454025"/>
              <a:chOff x="1920" y="1181"/>
              <a:chExt cx="485" cy="286"/>
            </a:xfrm>
          </p:grpSpPr>
          <p:grpSp>
            <p:nvGrpSpPr>
              <p:cNvPr id="24617" name="Group 35"/>
              <p:cNvGrpSpPr>
                <a:grpSpLocks/>
              </p:cNvGrpSpPr>
              <p:nvPr/>
            </p:nvGrpSpPr>
            <p:grpSpPr bwMode="auto">
              <a:xfrm>
                <a:off x="2064" y="1181"/>
                <a:ext cx="192" cy="286"/>
                <a:chOff x="2064" y="1200"/>
                <a:chExt cx="192" cy="267"/>
              </a:xfrm>
            </p:grpSpPr>
            <p:sp>
              <p:nvSpPr>
                <p:cNvPr id="24619" name="Rectangle 36"/>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4620" name="Rectangle 37"/>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4618" name="Rectangle 38"/>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24606" name="Rectangle 39"/>
            <p:cNvSpPr>
              <a:spLocks noChangeAspect="1" noChangeArrowheads="1"/>
            </p:cNvSpPr>
            <p:nvPr/>
          </p:nvSpPr>
          <p:spPr bwMode="auto">
            <a:xfrm flipH="1">
              <a:off x="4953000" y="5576888"/>
              <a:ext cx="7699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grpSp>
          <p:nvGrpSpPr>
            <p:cNvPr id="24607" name="Group 40"/>
            <p:cNvGrpSpPr>
              <a:grpSpLocks/>
            </p:cNvGrpSpPr>
            <p:nvPr/>
          </p:nvGrpSpPr>
          <p:grpSpPr bwMode="auto">
            <a:xfrm flipH="1">
              <a:off x="5189538" y="5565775"/>
              <a:ext cx="304800" cy="454025"/>
              <a:chOff x="3269" y="3506"/>
              <a:chExt cx="192" cy="286"/>
            </a:xfrm>
          </p:grpSpPr>
          <p:sp>
            <p:nvSpPr>
              <p:cNvPr id="24615" name="Rectangle 41"/>
              <p:cNvSpPr>
                <a:spLocks noChangeArrowheads="1"/>
              </p:cNvSpPr>
              <p:nvPr/>
            </p:nvSpPr>
            <p:spPr bwMode="auto">
              <a:xfrm flipH="1">
                <a:off x="3413" y="3506"/>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4616" name="Rectangle 42"/>
              <p:cNvSpPr>
                <a:spLocks noChangeArrowheads="1"/>
              </p:cNvSpPr>
              <p:nvPr/>
            </p:nvSpPr>
            <p:spPr bwMode="auto">
              <a:xfrm flipH="1">
                <a:off x="3269" y="3506"/>
                <a:ext cx="48" cy="2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24608" name="Rectangle 44"/>
            <p:cNvSpPr>
              <a:spLocks noChangeArrowheads="1"/>
            </p:cNvSpPr>
            <p:nvPr/>
          </p:nvSpPr>
          <p:spPr bwMode="auto">
            <a:xfrm>
              <a:off x="4038600" y="55626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4609" name="Rectangle 45"/>
            <p:cNvSpPr>
              <a:spLocks noChangeArrowheads="1"/>
            </p:cNvSpPr>
            <p:nvPr/>
          </p:nvSpPr>
          <p:spPr bwMode="auto">
            <a:xfrm>
              <a:off x="4267200" y="5562600"/>
              <a:ext cx="84138"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4610" name="Rectangle 46"/>
            <p:cNvSpPr>
              <a:spLocks noChangeArrowheads="1"/>
            </p:cNvSpPr>
            <p:nvPr/>
          </p:nvSpPr>
          <p:spPr bwMode="auto">
            <a:xfrm>
              <a:off x="4267200" y="5791200"/>
              <a:ext cx="84138"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4611" name="Rectangle 47"/>
            <p:cNvSpPr>
              <a:spLocks noChangeAspect="1" noChangeArrowheads="1"/>
            </p:cNvSpPr>
            <p:nvPr/>
          </p:nvSpPr>
          <p:spPr bwMode="auto">
            <a:xfrm flipH="1">
              <a:off x="2743200" y="55737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1        2</a:t>
              </a:r>
            </a:p>
          </p:txBody>
        </p:sp>
        <p:sp>
          <p:nvSpPr>
            <p:cNvPr id="24612" name="Rectangle 48"/>
            <p:cNvSpPr>
              <a:spLocks noChangeArrowheads="1"/>
            </p:cNvSpPr>
            <p:nvPr/>
          </p:nvSpPr>
          <p:spPr bwMode="auto">
            <a:xfrm flipH="1">
              <a:off x="3005138" y="55626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4613" name="Rectangle 49"/>
            <p:cNvSpPr>
              <a:spLocks noChangeArrowheads="1"/>
            </p:cNvSpPr>
            <p:nvPr/>
          </p:nvSpPr>
          <p:spPr bwMode="auto">
            <a:xfrm flipH="1">
              <a:off x="3213100" y="5562600"/>
              <a:ext cx="84138"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4614" name="Rectangle 50"/>
            <p:cNvSpPr>
              <a:spLocks noChangeArrowheads="1"/>
            </p:cNvSpPr>
            <p:nvPr/>
          </p:nvSpPr>
          <p:spPr bwMode="auto">
            <a:xfrm flipH="1">
              <a:off x="3213100" y="5791200"/>
              <a:ext cx="84138"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24579" name="Rectangle 51"/>
          <p:cNvSpPr>
            <a:spLocks noGrp="1" noChangeArrowheads="1"/>
          </p:cNvSpPr>
          <p:nvPr>
            <p:ph type="title"/>
          </p:nvPr>
        </p:nvSpPr>
        <p:spPr>
          <a:xfrm>
            <a:off x="685800" y="171450"/>
            <a:ext cx="7772400" cy="1143000"/>
          </a:xfrm>
        </p:spPr>
        <p:txBody>
          <a:bodyPr/>
          <a:lstStyle/>
          <a:p>
            <a:r>
              <a:rPr lang="en-GB">
                <a:latin typeface="Calibri" pitchFamily="34" charset="0"/>
                <a:cs typeface="Calibri" pitchFamily="34" charset="0"/>
              </a:rPr>
              <a:t>A simple “ideal” pedigree</a:t>
            </a:r>
            <a:endParaRPr lang="en-US">
              <a:latin typeface="Calibri" pitchFamily="34" charset="0"/>
              <a:cs typeface="Calibri" pitchFamily="34" charset="0"/>
            </a:endParaRPr>
          </a:p>
        </p:txBody>
      </p:sp>
      <p:sp>
        <p:nvSpPr>
          <p:cNvPr id="24580" name="Rectangle 50"/>
          <p:cNvSpPr>
            <a:spLocks noChangeArrowheads="1"/>
          </p:cNvSpPr>
          <p:nvPr/>
        </p:nvSpPr>
        <p:spPr bwMode="auto">
          <a:xfrm>
            <a:off x="4341813" y="6376988"/>
            <a:ext cx="196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a:latin typeface="Calibri" pitchFamily="34" charset="0"/>
                <a:cs typeface="Calibri" pitchFamily="34" charset="0"/>
                <a:sym typeface="Symbol" pitchFamily="18" charset="2"/>
              </a:rPr>
              <a:t>RF = </a:t>
            </a:r>
            <a:r>
              <a:rPr lang="en-GB" sz="2000" i="1">
                <a:latin typeface="Calibri" pitchFamily="34" charset="0"/>
                <a:cs typeface="Calibri" pitchFamily="34" charset="0"/>
                <a:sym typeface="Symbol" pitchFamily="18" charset="2"/>
              </a:rPr>
              <a:t> </a:t>
            </a:r>
            <a:r>
              <a:rPr lang="en-GB" sz="2000">
                <a:latin typeface="Calibri" pitchFamily="34" charset="0"/>
                <a:cs typeface="Calibri" pitchFamily="34" charset="0"/>
                <a:sym typeface="Symbol" pitchFamily="18" charset="2"/>
              </a:rPr>
              <a:t>= 2/4 =1/2</a:t>
            </a:r>
            <a:endParaRPr lang="en-GB" sz="200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581275"/>
            <a:ext cx="7772400" cy="1143000"/>
          </a:xfrm>
        </p:spPr>
        <p:txBody>
          <a:bodyPr/>
          <a:lstStyle/>
          <a:p>
            <a:r>
              <a:rPr lang="en-GB"/>
              <a:t>“Informativeness” of individuals</a:t>
            </a: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3"/>
          <p:cNvGrpSpPr>
            <a:grpSpLocks/>
          </p:cNvGrpSpPr>
          <p:nvPr/>
        </p:nvGrpSpPr>
        <p:grpSpPr bwMode="auto">
          <a:xfrm>
            <a:off x="1295400" y="1981200"/>
            <a:ext cx="304800" cy="454025"/>
            <a:chOff x="2064" y="1200"/>
            <a:chExt cx="192" cy="267"/>
          </a:xfrm>
        </p:grpSpPr>
        <p:sp>
          <p:nvSpPr>
            <p:cNvPr id="26668" name="Rectangle 4"/>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6669" name="Rectangle 5"/>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6628" name="Rectangle 6"/>
          <p:cNvSpPr>
            <a:spLocks noChangeAspect="1" noChangeArrowheads="1"/>
          </p:cNvSpPr>
          <p:nvPr/>
        </p:nvSpPr>
        <p:spPr bwMode="auto">
          <a:xfrm>
            <a:off x="1123950" y="1981200"/>
            <a:ext cx="6699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t>1        1</a:t>
            </a:r>
          </a:p>
          <a:p>
            <a:pPr defTabSz="692150" eaLnBrk="0" hangingPunct="0"/>
            <a:r>
              <a:rPr lang="en-GB" sz="1200"/>
              <a:t>1        1</a:t>
            </a:r>
          </a:p>
        </p:txBody>
      </p:sp>
      <p:sp>
        <p:nvSpPr>
          <p:cNvPr id="26629" name="Rectangle 7"/>
          <p:cNvSpPr>
            <a:spLocks noChangeArrowheads="1"/>
          </p:cNvSpPr>
          <p:nvPr/>
        </p:nvSpPr>
        <p:spPr bwMode="auto">
          <a:xfrm>
            <a:off x="1447800" y="320357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6630" name="Rectangle 8"/>
          <p:cNvSpPr>
            <a:spLocks noChangeAspect="1" noChangeArrowheads="1"/>
          </p:cNvSpPr>
          <p:nvPr/>
        </p:nvSpPr>
        <p:spPr bwMode="auto">
          <a:xfrm>
            <a:off x="1219200" y="3203575"/>
            <a:ext cx="2428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t>1</a:t>
            </a:r>
          </a:p>
          <a:p>
            <a:pPr defTabSz="692150" eaLnBrk="0" hangingPunct="0"/>
            <a:r>
              <a:rPr lang="en-GB" sz="1200"/>
              <a:t>1</a:t>
            </a:r>
          </a:p>
        </p:txBody>
      </p:sp>
      <p:sp>
        <p:nvSpPr>
          <p:cNvPr id="26631" name="Text Box 9"/>
          <p:cNvSpPr txBox="1">
            <a:spLocks noChangeArrowheads="1"/>
          </p:cNvSpPr>
          <p:nvPr/>
        </p:nvSpPr>
        <p:spPr bwMode="auto">
          <a:xfrm>
            <a:off x="212725" y="377825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t>P:</a:t>
            </a:r>
            <a:endParaRPr lang="en-US"/>
          </a:p>
        </p:txBody>
      </p:sp>
      <p:sp>
        <p:nvSpPr>
          <p:cNvPr id="26632" name="Rectangle 10"/>
          <p:cNvSpPr>
            <a:spLocks noChangeAspect="1" noChangeArrowheads="1"/>
          </p:cNvSpPr>
          <p:nvPr/>
        </p:nvSpPr>
        <p:spPr bwMode="auto">
          <a:xfrm>
            <a:off x="1339850" y="3886200"/>
            <a:ext cx="242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t>1</a:t>
            </a:r>
          </a:p>
        </p:txBody>
      </p:sp>
      <p:sp>
        <p:nvSpPr>
          <p:cNvPr id="26633" name="Line 11"/>
          <p:cNvSpPr>
            <a:spLocks noChangeShapeType="1"/>
          </p:cNvSpPr>
          <p:nvPr/>
        </p:nvSpPr>
        <p:spPr bwMode="auto">
          <a:xfrm>
            <a:off x="1447800" y="2590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6634" name="Group 12"/>
          <p:cNvGrpSpPr>
            <a:grpSpLocks/>
          </p:cNvGrpSpPr>
          <p:nvPr/>
        </p:nvGrpSpPr>
        <p:grpSpPr bwMode="auto">
          <a:xfrm>
            <a:off x="2590800" y="1981200"/>
            <a:ext cx="304800" cy="454025"/>
            <a:chOff x="2064" y="1200"/>
            <a:chExt cx="192" cy="267"/>
          </a:xfrm>
        </p:grpSpPr>
        <p:sp>
          <p:nvSpPr>
            <p:cNvPr id="26666" name="Rectangle 13"/>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6667" name="Rectangle 14"/>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6635" name="Rectangle 15"/>
          <p:cNvSpPr>
            <a:spLocks noChangeAspect="1" noChangeArrowheads="1"/>
          </p:cNvSpPr>
          <p:nvPr/>
        </p:nvSpPr>
        <p:spPr bwMode="auto">
          <a:xfrm>
            <a:off x="2419350" y="1981200"/>
            <a:ext cx="6699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t>1        1</a:t>
            </a:r>
          </a:p>
          <a:p>
            <a:pPr defTabSz="692150" eaLnBrk="0" hangingPunct="0"/>
            <a:r>
              <a:rPr lang="en-GB" sz="1200"/>
              <a:t>1        2</a:t>
            </a:r>
          </a:p>
        </p:txBody>
      </p:sp>
      <p:grpSp>
        <p:nvGrpSpPr>
          <p:cNvPr id="26636" name="Group 16"/>
          <p:cNvGrpSpPr>
            <a:grpSpLocks/>
          </p:cNvGrpSpPr>
          <p:nvPr/>
        </p:nvGrpSpPr>
        <p:grpSpPr bwMode="auto">
          <a:xfrm>
            <a:off x="2598738" y="3200400"/>
            <a:ext cx="304800" cy="454025"/>
            <a:chOff x="2064" y="1200"/>
            <a:chExt cx="192" cy="267"/>
          </a:xfrm>
        </p:grpSpPr>
        <p:sp>
          <p:nvSpPr>
            <p:cNvPr id="26664" name="Rectangle 17"/>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6665" name="Rectangle 18"/>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6637" name="Rectangle 19"/>
          <p:cNvSpPr>
            <a:spLocks noChangeAspect="1" noChangeArrowheads="1"/>
          </p:cNvSpPr>
          <p:nvPr/>
        </p:nvSpPr>
        <p:spPr bwMode="auto">
          <a:xfrm>
            <a:off x="2427288" y="3200400"/>
            <a:ext cx="6699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t>1        1</a:t>
            </a:r>
          </a:p>
          <a:p>
            <a:pPr defTabSz="692150" eaLnBrk="0" hangingPunct="0"/>
            <a:r>
              <a:rPr lang="en-GB" sz="1200"/>
              <a:t>1        2</a:t>
            </a:r>
          </a:p>
        </p:txBody>
      </p:sp>
      <p:sp>
        <p:nvSpPr>
          <p:cNvPr id="26638" name="Rectangle 20"/>
          <p:cNvSpPr>
            <a:spLocks noChangeAspect="1" noChangeArrowheads="1"/>
          </p:cNvSpPr>
          <p:nvPr/>
        </p:nvSpPr>
        <p:spPr bwMode="auto">
          <a:xfrm>
            <a:off x="2370138" y="3886200"/>
            <a:ext cx="7096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t>0.5   0.5</a:t>
            </a:r>
          </a:p>
        </p:txBody>
      </p:sp>
      <p:grpSp>
        <p:nvGrpSpPr>
          <p:cNvPr id="3" name="Group 2"/>
          <p:cNvGrpSpPr/>
          <p:nvPr/>
        </p:nvGrpSpPr>
        <p:grpSpPr>
          <a:xfrm>
            <a:off x="6405169" y="1981200"/>
            <a:ext cx="669925" cy="454025"/>
            <a:chOff x="6059488" y="1981200"/>
            <a:chExt cx="669925" cy="454025"/>
          </a:xfrm>
        </p:grpSpPr>
        <p:sp>
          <p:nvSpPr>
            <p:cNvPr id="26626" name="Rectangle 2"/>
            <p:cNvSpPr>
              <a:spLocks noChangeAspect="1" noChangeArrowheads="1"/>
            </p:cNvSpPr>
            <p:nvPr/>
          </p:nvSpPr>
          <p:spPr bwMode="auto">
            <a:xfrm>
              <a:off x="6059488" y="1981200"/>
              <a:ext cx="6699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t>1        2</a:t>
              </a:r>
            </a:p>
            <a:p>
              <a:pPr defTabSz="692150" eaLnBrk="0" hangingPunct="0"/>
              <a:r>
                <a:rPr lang="en-GB" sz="1200"/>
                <a:t>1        2</a:t>
              </a:r>
            </a:p>
          </p:txBody>
        </p:sp>
        <p:sp>
          <p:nvSpPr>
            <p:cNvPr id="26639" name="Rectangle 21"/>
            <p:cNvSpPr>
              <a:spLocks noChangeArrowheads="1"/>
            </p:cNvSpPr>
            <p:nvPr/>
          </p:nvSpPr>
          <p:spPr bwMode="auto">
            <a:xfrm>
              <a:off x="6240463" y="19812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6640" name="Rectangle 22"/>
            <p:cNvSpPr>
              <a:spLocks noChangeArrowheads="1"/>
            </p:cNvSpPr>
            <p:nvPr/>
          </p:nvSpPr>
          <p:spPr bwMode="auto">
            <a:xfrm>
              <a:off x="6469063" y="1981200"/>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grpSp>
        <p:nvGrpSpPr>
          <p:cNvPr id="26641" name="Group 23"/>
          <p:cNvGrpSpPr>
            <a:grpSpLocks/>
          </p:cNvGrpSpPr>
          <p:nvPr/>
        </p:nvGrpSpPr>
        <p:grpSpPr bwMode="auto">
          <a:xfrm>
            <a:off x="8118081" y="3236913"/>
            <a:ext cx="293688" cy="457200"/>
            <a:chOff x="5084" y="2062"/>
            <a:chExt cx="185" cy="288"/>
          </a:xfrm>
        </p:grpSpPr>
        <p:sp>
          <p:nvSpPr>
            <p:cNvPr id="26661" name="Rectangle 24"/>
            <p:cNvSpPr>
              <a:spLocks noChangeAspect="1" noChangeArrowheads="1"/>
            </p:cNvSpPr>
            <p:nvPr/>
          </p:nvSpPr>
          <p:spPr bwMode="auto">
            <a:xfrm>
              <a:off x="5116" y="2069"/>
              <a:ext cx="15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dirty="0"/>
                <a:t>1</a:t>
              </a:r>
            </a:p>
            <a:p>
              <a:pPr defTabSz="692150" eaLnBrk="0" hangingPunct="0"/>
              <a:r>
                <a:rPr lang="en-GB" sz="1200" dirty="0"/>
                <a:t>2</a:t>
              </a:r>
            </a:p>
          </p:txBody>
        </p:sp>
        <p:sp>
          <p:nvSpPr>
            <p:cNvPr id="26662" name="Rectangle 25"/>
            <p:cNvSpPr>
              <a:spLocks noChangeArrowheads="1"/>
            </p:cNvSpPr>
            <p:nvPr/>
          </p:nvSpPr>
          <p:spPr bwMode="auto">
            <a:xfrm>
              <a:off x="5084" y="2062"/>
              <a:ext cx="53" cy="144"/>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6663" name="Rectangle 26"/>
            <p:cNvSpPr>
              <a:spLocks noChangeArrowheads="1"/>
            </p:cNvSpPr>
            <p:nvPr/>
          </p:nvSpPr>
          <p:spPr bwMode="auto">
            <a:xfrm>
              <a:off x="5084" y="2206"/>
              <a:ext cx="53"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grpSp>
        <p:nvGrpSpPr>
          <p:cNvPr id="2" name="Group 1"/>
          <p:cNvGrpSpPr/>
          <p:nvPr/>
        </p:nvGrpSpPr>
        <p:grpSpPr>
          <a:xfrm>
            <a:off x="7211619" y="3236913"/>
            <a:ext cx="295275" cy="457200"/>
            <a:chOff x="6865938" y="3236913"/>
            <a:chExt cx="295275" cy="457200"/>
          </a:xfrm>
        </p:grpSpPr>
        <p:grpSp>
          <p:nvGrpSpPr>
            <p:cNvPr id="26642" name="Group 27"/>
            <p:cNvGrpSpPr>
              <a:grpSpLocks/>
            </p:cNvGrpSpPr>
            <p:nvPr/>
          </p:nvGrpSpPr>
          <p:grpSpPr bwMode="auto">
            <a:xfrm>
              <a:off x="6865938" y="3236913"/>
              <a:ext cx="84137" cy="457200"/>
              <a:chOff x="4325" y="2039"/>
              <a:chExt cx="53" cy="288"/>
            </a:xfrm>
          </p:grpSpPr>
          <p:sp>
            <p:nvSpPr>
              <p:cNvPr id="26659" name="Rectangle 28"/>
              <p:cNvSpPr>
                <a:spLocks noChangeArrowheads="1"/>
              </p:cNvSpPr>
              <p:nvPr/>
            </p:nvSpPr>
            <p:spPr bwMode="auto">
              <a:xfrm>
                <a:off x="4325" y="2039"/>
                <a:ext cx="53"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6660" name="Rectangle 29"/>
              <p:cNvSpPr>
                <a:spLocks noChangeArrowheads="1"/>
              </p:cNvSpPr>
              <p:nvPr/>
            </p:nvSpPr>
            <p:spPr bwMode="auto">
              <a:xfrm>
                <a:off x="4325" y="2183"/>
                <a:ext cx="53" cy="144"/>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6643" name="Rectangle 30"/>
            <p:cNvSpPr>
              <a:spLocks noChangeAspect="1" noChangeArrowheads="1"/>
            </p:cNvSpPr>
            <p:nvPr/>
          </p:nvSpPr>
          <p:spPr bwMode="auto">
            <a:xfrm>
              <a:off x="6918325" y="3240088"/>
              <a:ext cx="2428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dirty="0"/>
                <a:t>2</a:t>
              </a:r>
            </a:p>
            <a:p>
              <a:pPr defTabSz="692150" eaLnBrk="0" hangingPunct="0"/>
              <a:r>
                <a:rPr lang="en-GB" sz="1200" dirty="0"/>
                <a:t>1</a:t>
              </a:r>
            </a:p>
          </p:txBody>
        </p:sp>
      </p:grpSp>
      <p:grpSp>
        <p:nvGrpSpPr>
          <p:cNvPr id="26644" name="Group 31"/>
          <p:cNvGrpSpPr>
            <a:grpSpLocks/>
          </p:cNvGrpSpPr>
          <p:nvPr/>
        </p:nvGrpSpPr>
        <p:grpSpPr bwMode="auto">
          <a:xfrm>
            <a:off x="6273406" y="3238500"/>
            <a:ext cx="327025" cy="454025"/>
            <a:chOff x="3691" y="2064"/>
            <a:chExt cx="206" cy="286"/>
          </a:xfrm>
        </p:grpSpPr>
        <p:sp>
          <p:nvSpPr>
            <p:cNvPr id="26657" name="Rectangle 32"/>
            <p:cNvSpPr>
              <a:spLocks noChangeArrowheads="1"/>
            </p:cNvSpPr>
            <p:nvPr/>
          </p:nvSpPr>
          <p:spPr bwMode="auto">
            <a:xfrm>
              <a:off x="3691" y="2064"/>
              <a:ext cx="48" cy="2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6658" name="Rectangle 33"/>
            <p:cNvSpPr>
              <a:spLocks noChangeAspect="1" noChangeArrowheads="1"/>
            </p:cNvSpPr>
            <p:nvPr/>
          </p:nvSpPr>
          <p:spPr bwMode="auto">
            <a:xfrm>
              <a:off x="3744" y="2064"/>
              <a:ext cx="15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dirty="0"/>
                <a:t>2</a:t>
              </a:r>
            </a:p>
            <a:p>
              <a:pPr defTabSz="692150" eaLnBrk="0" hangingPunct="0"/>
              <a:r>
                <a:rPr lang="en-GB" sz="1200" dirty="0"/>
                <a:t>2</a:t>
              </a:r>
            </a:p>
          </p:txBody>
        </p:sp>
      </p:grpSp>
      <p:grpSp>
        <p:nvGrpSpPr>
          <p:cNvPr id="26645" name="Group 34"/>
          <p:cNvGrpSpPr>
            <a:grpSpLocks/>
          </p:cNvGrpSpPr>
          <p:nvPr/>
        </p:nvGrpSpPr>
        <p:grpSpPr bwMode="auto">
          <a:xfrm>
            <a:off x="5343131" y="3238500"/>
            <a:ext cx="319088" cy="454025"/>
            <a:chOff x="2832" y="2016"/>
            <a:chExt cx="201" cy="286"/>
          </a:xfrm>
        </p:grpSpPr>
        <p:sp>
          <p:nvSpPr>
            <p:cNvPr id="26655" name="Rectangle 35"/>
            <p:cNvSpPr>
              <a:spLocks noChangeArrowheads="1"/>
            </p:cNvSpPr>
            <p:nvPr/>
          </p:nvSpPr>
          <p:spPr bwMode="auto">
            <a:xfrm>
              <a:off x="2832" y="2016"/>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6656" name="Rectangle 36"/>
            <p:cNvSpPr>
              <a:spLocks noChangeAspect="1" noChangeArrowheads="1"/>
            </p:cNvSpPr>
            <p:nvPr/>
          </p:nvSpPr>
          <p:spPr bwMode="auto">
            <a:xfrm>
              <a:off x="2880" y="2016"/>
              <a:ext cx="15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t>1</a:t>
              </a:r>
            </a:p>
            <a:p>
              <a:pPr defTabSz="692150" eaLnBrk="0" hangingPunct="0"/>
              <a:r>
                <a:rPr lang="en-GB" sz="1200"/>
                <a:t>1</a:t>
              </a:r>
            </a:p>
          </p:txBody>
        </p:sp>
      </p:grpSp>
      <p:sp>
        <p:nvSpPr>
          <p:cNvPr id="26646" name="Rectangle 37"/>
          <p:cNvSpPr>
            <a:spLocks noChangeAspect="1" noChangeArrowheads="1"/>
          </p:cNvSpPr>
          <p:nvPr/>
        </p:nvSpPr>
        <p:spPr bwMode="auto">
          <a:xfrm>
            <a:off x="4917681" y="3886200"/>
            <a:ext cx="37068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600"/>
              <a:t>½(1- </a:t>
            </a:r>
            <a:r>
              <a:rPr lang="en-GB" sz="1600" i="1">
                <a:sym typeface="Symbol" pitchFamily="18" charset="2"/>
              </a:rPr>
              <a:t></a:t>
            </a:r>
            <a:r>
              <a:rPr lang="en-GB" sz="1600">
                <a:sym typeface="Symbol" pitchFamily="18" charset="2"/>
              </a:rPr>
              <a:t>)</a:t>
            </a:r>
            <a:r>
              <a:rPr lang="en-GB" sz="1600"/>
              <a:t>      ½(1- </a:t>
            </a:r>
            <a:r>
              <a:rPr lang="en-GB" sz="1600" i="1">
                <a:sym typeface="Symbol" pitchFamily="18" charset="2"/>
              </a:rPr>
              <a:t></a:t>
            </a:r>
            <a:r>
              <a:rPr lang="en-GB" sz="1600">
                <a:sym typeface="Symbol" pitchFamily="18" charset="2"/>
              </a:rPr>
              <a:t>)  </a:t>
            </a:r>
            <a:r>
              <a:rPr lang="en-GB" sz="1600"/>
              <a:t>        ½ </a:t>
            </a:r>
            <a:r>
              <a:rPr lang="en-GB" sz="1600" i="1">
                <a:sym typeface="Symbol" pitchFamily="18" charset="2"/>
              </a:rPr>
              <a:t>         </a:t>
            </a:r>
            <a:r>
              <a:rPr lang="en-GB" sz="1600"/>
              <a:t>½ </a:t>
            </a:r>
            <a:r>
              <a:rPr lang="en-GB" sz="1600" i="1">
                <a:sym typeface="Symbol" pitchFamily="18" charset="2"/>
              </a:rPr>
              <a:t></a:t>
            </a:r>
          </a:p>
        </p:txBody>
      </p:sp>
      <p:sp>
        <p:nvSpPr>
          <p:cNvPr id="26647" name="Line 38"/>
          <p:cNvSpPr>
            <a:spLocks noChangeShapeType="1"/>
          </p:cNvSpPr>
          <p:nvPr/>
        </p:nvSpPr>
        <p:spPr bwMode="auto">
          <a:xfrm>
            <a:off x="2751138" y="2590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8" name="Line 39"/>
          <p:cNvSpPr>
            <a:spLocks noChangeShapeType="1"/>
          </p:cNvSpPr>
          <p:nvPr/>
        </p:nvSpPr>
        <p:spPr bwMode="auto">
          <a:xfrm>
            <a:off x="6746481" y="2590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9" name="Text Box 40"/>
          <p:cNvSpPr txBox="1">
            <a:spLocks noChangeArrowheads="1"/>
          </p:cNvSpPr>
          <p:nvPr/>
        </p:nvSpPr>
        <p:spPr bwMode="auto">
          <a:xfrm>
            <a:off x="1774825" y="577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endParaRPr lang="en-US"/>
          </a:p>
        </p:txBody>
      </p:sp>
      <p:sp>
        <p:nvSpPr>
          <p:cNvPr id="26650" name="Text Box 42"/>
          <p:cNvSpPr txBox="1">
            <a:spLocks noChangeArrowheads="1"/>
          </p:cNvSpPr>
          <p:nvPr/>
        </p:nvSpPr>
        <p:spPr bwMode="auto">
          <a:xfrm>
            <a:off x="4758931" y="4306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800"/>
              <a:t>e.g:  ¼          ¼               ¼           ¼ </a:t>
            </a:r>
          </a:p>
          <a:p>
            <a:r>
              <a:rPr lang="en-GB" sz="1800"/>
              <a:t>                       (unlinked loci)</a:t>
            </a:r>
          </a:p>
        </p:txBody>
      </p:sp>
      <p:sp>
        <p:nvSpPr>
          <p:cNvPr id="25628" name="Rectangle 43"/>
          <p:cNvSpPr>
            <a:spLocks noGrp="1" noChangeArrowheads="1"/>
          </p:cNvSpPr>
          <p:nvPr>
            <p:ph type="title"/>
          </p:nvPr>
        </p:nvSpPr>
        <p:spPr/>
        <p:txBody>
          <a:bodyPr>
            <a:normAutofit fontScale="90000"/>
          </a:bodyPr>
          <a:lstStyle/>
          <a:p>
            <a:pPr>
              <a:defRPr/>
            </a:pPr>
            <a:r>
              <a:rPr lang="en-GB" sz="4000" dirty="0">
                <a:solidFill>
                  <a:schemeClr val="tx1"/>
                </a:solidFill>
                <a:latin typeface="Calibri" pitchFamily="34" charset="0"/>
                <a:cs typeface="Calibri" pitchFamily="34" charset="0"/>
              </a:rPr>
              <a:t>Gametes generated by individuals with different genotypes</a:t>
            </a:r>
            <a:endParaRPr lang="en-US" sz="4000" dirty="0">
              <a:solidFill>
                <a:schemeClr val="tx1"/>
              </a:solidFill>
              <a:latin typeface="Calibri" pitchFamily="34" charset="0"/>
              <a:cs typeface="Calibri" pitchFamily="34" charset="0"/>
            </a:endParaRPr>
          </a:p>
        </p:txBody>
      </p:sp>
      <p:grpSp>
        <p:nvGrpSpPr>
          <p:cNvPr id="48" name="Group 47"/>
          <p:cNvGrpSpPr/>
          <p:nvPr/>
        </p:nvGrpSpPr>
        <p:grpSpPr>
          <a:xfrm>
            <a:off x="4781232" y="5078605"/>
            <a:ext cx="3865563" cy="1322194"/>
            <a:chOff x="4413249" y="5022850"/>
            <a:chExt cx="3865563" cy="1322194"/>
          </a:xfrm>
        </p:grpSpPr>
        <p:sp>
          <p:nvSpPr>
            <p:cNvPr id="49" name="Text Box 41"/>
            <p:cNvSpPr txBox="1">
              <a:spLocks noChangeArrowheads="1"/>
            </p:cNvSpPr>
            <p:nvPr/>
          </p:nvSpPr>
          <p:spPr bwMode="auto">
            <a:xfrm>
              <a:off x="4502457" y="5078605"/>
              <a:ext cx="37605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b="1" u="sng" dirty="0" err="1">
                  <a:latin typeface="Calibri" pitchFamily="34" charset="0"/>
                  <a:cs typeface="Calibri" pitchFamily="34" charset="0"/>
                </a:rPr>
                <a:t>n.b.</a:t>
              </a:r>
              <a:r>
                <a:rPr lang="en-GB" dirty="0">
                  <a:latin typeface="Calibri" pitchFamily="34" charset="0"/>
                  <a:cs typeface="Calibri" pitchFamily="34" charset="0"/>
                </a:rPr>
                <a:t> Only double heterozygote individuals can provide information on </a:t>
              </a:r>
              <a:r>
                <a:rPr lang="en-GB" sz="2000" i="1" dirty="0">
                  <a:latin typeface="Calibri" pitchFamily="34" charset="0"/>
                  <a:cs typeface="Calibri" pitchFamily="34" charset="0"/>
                  <a:sym typeface="Symbol" pitchFamily="18" charset="2"/>
                </a:rPr>
                <a:t>.</a:t>
              </a:r>
              <a:endParaRPr lang="en-US" sz="2000" i="1" dirty="0">
                <a:latin typeface="Calibri" pitchFamily="34" charset="0"/>
                <a:cs typeface="Calibri" pitchFamily="34" charset="0"/>
                <a:sym typeface="Symbol" pitchFamily="18" charset="2"/>
              </a:endParaRPr>
            </a:p>
          </p:txBody>
        </p:sp>
        <p:sp>
          <p:nvSpPr>
            <p:cNvPr id="50" name="Rectangle 44"/>
            <p:cNvSpPr>
              <a:spLocks noChangeArrowheads="1"/>
            </p:cNvSpPr>
            <p:nvPr/>
          </p:nvSpPr>
          <p:spPr bwMode="auto">
            <a:xfrm>
              <a:off x="4413249" y="5022850"/>
              <a:ext cx="3865563" cy="1322194"/>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p>
          </p:txBody>
        </p:sp>
      </p:grpSp>
      <p:grpSp>
        <p:nvGrpSpPr>
          <p:cNvPr id="4" name="Group 3"/>
          <p:cNvGrpSpPr/>
          <p:nvPr/>
        </p:nvGrpSpPr>
        <p:grpSpPr>
          <a:xfrm>
            <a:off x="604583" y="5078605"/>
            <a:ext cx="3354096" cy="1322194"/>
            <a:chOff x="392714" y="5078605"/>
            <a:chExt cx="3354096" cy="1322194"/>
          </a:xfrm>
        </p:grpSpPr>
        <p:sp>
          <p:nvSpPr>
            <p:cNvPr id="52" name="Text Box 41"/>
            <p:cNvSpPr txBox="1">
              <a:spLocks noChangeArrowheads="1"/>
            </p:cNvSpPr>
            <p:nvPr/>
          </p:nvSpPr>
          <p:spPr bwMode="auto">
            <a:xfrm>
              <a:off x="526527" y="5134360"/>
              <a:ext cx="31756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b="1" u="sng" dirty="0" err="1">
                  <a:latin typeface="Calibri" pitchFamily="34" charset="0"/>
                  <a:cs typeface="Calibri" pitchFamily="34" charset="0"/>
                </a:rPr>
                <a:t>n.b.</a:t>
              </a:r>
              <a:r>
                <a:rPr lang="en-GB" dirty="0">
                  <a:latin typeface="Calibri" pitchFamily="34" charset="0"/>
                  <a:cs typeface="Calibri" pitchFamily="34" charset="0"/>
                </a:rPr>
                <a:t> Single or double homozygous individuals have obvious phase.</a:t>
              </a:r>
              <a:endParaRPr lang="en-US" sz="2000" i="1" dirty="0">
                <a:latin typeface="Calibri" pitchFamily="34" charset="0"/>
                <a:cs typeface="Calibri" pitchFamily="34" charset="0"/>
                <a:sym typeface="Symbol" pitchFamily="18" charset="2"/>
              </a:endParaRPr>
            </a:p>
          </p:txBody>
        </p:sp>
        <p:sp>
          <p:nvSpPr>
            <p:cNvPr id="53" name="Rectangle 44"/>
            <p:cNvSpPr>
              <a:spLocks noChangeArrowheads="1"/>
            </p:cNvSpPr>
            <p:nvPr/>
          </p:nvSpPr>
          <p:spPr bwMode="auto">
            <a:xfrm>
              <a:off x="392714" y="5078605"/>
              <a:ext cx="3354096" cy="1322194"/>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p>
          </p:txBody>
        </p:sp>
      </p:grpSp>
      <p:sp>
        <p:nvSpPr>
          <p:cNvPr id="6" name="Slide Number Placeholder 5"/>
          <p:cNvSpPr>
            <a:spLocks noGrp="1"/>
          </p:cNvSpPr>
          <p:nvPr>
            <p:ph type="sldNum" sz="quarter" idx="12"/>
          </p:nvPr>
        </p:nvSpPr>
        <p:spPr/>
        <p:txBody>
          <a:bodyPr/>
          <a:lstStyle/>
          <a:p>
            <a:pPr>
              <a:defRPr/>
            </a:pPr>
            <a:fld id="{63058B0A-AB90-4899-9202-B6B325BA173A}" type="slidenum">
              <a:rPr lang="en-US" smtClean="0"/>
              <a:pPr>
                <a:defRPr/>
              </a:pPr>
              <a:t>24</a:t>
            </a:fld>
            <a:endParaRPr lang="en-US"/>
          </a:p>
        </p:txBody>
      </p:sp>
    </p:spTree>
    <p:extLst>
      <p:ext uri="{BB962C8B-B14F-4D97-AF65-F5344CB8AC3E}">
        <p14:creationId xmlns:p14="http://schemas.microsoft.com/office/powerpoint/2010/main" val="1357446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050"/>
          <p:cNvGrpSpPr>
            <a:grpSpLocks/>
          </p:cNvGrpSpPr>
          <p:nvPr/>
        </p:nvGrpSpPr>
        <p:grpSpPr bwMode="auto">
          <a:xfrm>
            <a:off x="3732213" y="1447800"/>
            <a:ext cx="769937" cy="454025"/>
            <a:chOff x="1920" y="1181"/>
            <a:chExt cx="485" cy="286"/>
          </a:xfrm>
        </p:grpSpPr>
        <p:grpSp>
          <p:nvGrpSpPr>
            <p:cNvPr id="27708" name="Group 2051"/>
            <p:cNvGrpSpPr>
              <a:grpSpLocks/>
            </p:cNvGrpSpPr>
            <p:nvPr/>
          </p:nvGrpSpPr>
          <p:grpSpPr bwMode="auto">
            <a:xfrm>
              <a:off x="2064" y="1181"/>
              <a:ext cx="192" cy="286"/>
              <a:chOff x="2064" y="1200"/>
              <a:chExt cx="192" cy="267"/>
            </a:xfrm>
          </p:grpSpPr>
          <p:sp>
            <p:nvSpPr>
              <p:cNvPr id="27710" name="Rectangle 2052"/>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7711" name="Rectangle 2053"/>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7709" name="Rectangle 2054"/>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27651" name="Rectangle 2055"/>
          <p:cNvSpPr>
            <a:spLocks noChangeAspect="1" noChangeArrowheads="1"/>
          </p:cNvSpPr>
          <p:nvPr/>
        </p:nvSpPr>
        <p:spPr bwMode="auto">
          <a:xfrm>
            <a:off x="4335463" y="52689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1        1</a:t>
            </a:r>
          </a:p>
        </p:txBody>
      </p:sp>
      <p:sp>
        <p:nvSpPr>
          <p:cNvPr id="27652" name="Rectangle 2056"/>
          <p:cNvSpPr>
            <a:spLocks noChangeAspect="1" noChangeArrowheads="1"/>
          </p:cNvSpPr>
          <p:nvPr/>
        </p:nvSpPr>
        <p:spPr bwMode="auto">
          <a:xfrm>
            <a:off x="3276600" y="3051175"/>
            <a:ext cx="769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27653" name="Rectangle 2057"/>
          <p:cNvSpPr>
            <a:spLocks noChangeAspect="1" noChangeArrowheads="1"/>
          </p:cNvSpPr>
          <p:nvPr/>
        </p:nvSpPr>
        <p:spPr bwMode="auto">
          <a:xfrm>
            <a:off x="2873375" y="1000125"/>
            <a:ext cx="347663" cy="322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54" name="Oval 2058"/>
          <p:cNvSpPr>
            <a:spLocks noChangeAspect="1" noChangeArrowheads="1"/>
          </p:cNvSpPr>
          <p:nvPr/>
        </p:nvSpPr>
        <p:spPr bwMode="auto">
          <a:xfrm>
            <a:off x="3927475" y="99060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55" name="Line 2059"/>
          <p:cNvSpPr>
            <a:spLocks noChangeAspect="1" noChangeShapeType="1"/>
          </p:cNvSpPr>
          <p:nvPr/>
        </p:nvSpPr>
        <p:spPr bwMode="auto">
          <a:xfrm>
            <a:off x="3233738" y="1152525"/>
            <a:ext cx="700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56" name="Rectangle 2060"/>
          <p:cNvSpPr>
            <a:spLocks noChangeAspect="1" noChangeArrowheads="1"/>
          </p:cNvSpPr>
          <p:nvPr/>
        </p:nvSpPr>
        <p:spPr bwMode="auto">
          <a:xfrm>
            <a:off x="3463925" y="2590800"/>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57" name="Oval 2061"/>
          <p:cNvSpPr>
            <a:spLocks noChangeAspect="1" noChangeArrowheads="1"/>
          </p:cNvSpPr>
          <p:nvPr/>
        </p:nvSpPr>
        <p:spPr bwMode="auto">
          <a:xfrm>
            <a:off x="5375275" y="2636838"/>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58" name="Rectangle 2062"/>
          <p:cNvSpPr>
            <a:spLocks noChangeAspect="1" noChangeArrowheads="1"/>
          </p:cNvSpPr>
          <p:nvPr/>
        </p:nvSpPr>
        <p:spPr bwMode="auto">
          <a:xfrm>
            <a:off x="3390900" y="4708525"/>
            <a:ext cx="344488" cy="325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59" name="Oval 2063"/>
          <p:cNvSpPr>
            <a:spLocks noChangeAspect="1" noChangeArrowheads="1"/>
          </p:cNvSpPr>
          <p:nvPr/>
        </p:nvSpPr>
        <p:spPr bwMode="auto">
          <a:xfrm>
            <a:off x="4500563" y="4743450"/>
            <a:ext cx="338137"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60" name="Oval 2064"/>
          <p:cNvSpPr>
            <a:spLocks noChangeAspect="1" noChangeArrowheads="1"/>
          </p:cNvSpPr>
          <p:nvPr/>
        </p:nvSpPr>
        <p:spPr bwMode="auto">
          <a:xfrm>
            <a:off x="5605463" y="4740275"/>
            <a:ext cx="338137"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61" name="Oval 2065"/>
          <p:cNvSpPr>
            <a:spLocks noChangeAspect="1" noChangeArrowheads="1"/>
          </p:cNvSpPr>
          <p:nvPr/>
        </p:nvSpPr>
        <p:spPr bwMode="auto">
          <a:xfrm>
            <a:off x="2286000" y="4718050"/>
            <a:ext cx="339725" cy="3476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62" name="Line 2066"/>
          <p:cNvSpPr>
            <a:spLocks noChangeAspect="1" noChangeShapeType="1"/>
          </p:cNvSpPr>
          <p:nvPr/>
        </p:nvSpPr>
        <p:spPr bwMode="auto">
          <a:xfrm>
            <a:off x="3603625" y="1130300"/>
            <a:ext cx="0" cy="15065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63" name="Line 2067"/>
          <p:cNvSpPr>
            <a:spLocks noChangeAspect="1" noChangeShapeType="1"/>
          </p:cNvSpPr>
          <p:nvPr/>
        </p:nvSpPr>
        <p:spPr bwMode="auto">
          <a:xfrm>
            <a:off x="4656138" y="2786063"/>
            <a:ext cx="0" cy="15890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64" name="Line 2068"/>
          <p:cNvSpPr>
            <a:spLocks noChangeAspect="1" noChangeShapeType="1"/>
          </p:cNvSpPr>
          <p:nvPr/>
        </p:nvSpPr>
        <p:spPr bwMode="auto">
          <a:xfrm>
            <a:off x="2438400" y="4375150"/>
            <a:ext cx="4343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65" name="Line 2069"/>
          <p:cNvSpPr>
            <a:spLocks noChangeAspect="1" noChangeShapeType="1"/>
          </p:cNvSpPr>
          <p:nvPr/>
        </p:nvSpPr>
        <p:spPr bwMode="auto">
          <a:xfrm flipH="1">
            <a:off x="2438400" y="439102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66" name="Line 2070"/>
          <p:cNvSpPr>
            <a:spLocks noChangeAspect="1" noChangeShapeType="1"/>
          </p:cNvSpPr>
          <p:nvPr/>
        </p:nvSpPr>
        <p:spPr bwMode="auto">
          <a:xfrm flipH="1">
            <a:off x="3578225" y="43783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67" name="Line 2071"/>
          <p:cNvSpPr>
            <a:spLocks noChangeAspect="1" noChangeShapeType="1"/>
          </p:cNvSpPr>
          <p:nvPr/>
        </p:nvSpPr>
        <p:spPr bwMode="auto">
          <a:xfrm flipH="1">
            <a:off x="4648200" y="4394200"/>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68" name="Line 2072"/>
          <p:cNvSpPr>
            <a:spLocks noChangeAspect="1" noChangeShapeType="1"/>
          </p:cNvSpPr>
          <p:nvPr/>
        </p:nvSpPr>
        <p:spPr bwMode="auto">
          <a:xfrm flipH="1">
            <a:off x="5788025" y="43973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69" name="Rectangle 2073"/>
          <p:cNvSpPr>
            <a:spLocks noChangeAspect="1" noChangeArrowheads="1"/>
          </p:cNvSpPr>
          <p:nvPr/>
        </p:nvSpPr>
        <p:spPr bwMode="auto">
          <a:xfrm>
            <a:off x="2819400" y="1462088"/>
            <a:ext cx="4635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27670" name="Rectangle 2074"/>
          <p:cNvSpPr>
            <a:spLocks noChangeArrowheads="1"/>
          </p:cNvSpPr>
          <p:nvPr/>
        </p:nvSpPr>
        <p:spPr bwMode="auto">
          <a:xfrm>
            <a:off x="3505200" y="305117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7671" name="Rectangle 2075"/>
          <p:cNvSpPr>
            <a:spLocks noChangeArrowheads="1"/>
          </p:cNvSpPr>
          <p:nvPr/>
        </p:nvSpPr>
        <p:spPr bwMode="auto">
          <a:xfrm>
            <a:off x="3733800" y="30511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nvGrpSpPr>
          <p:cNvPr id="27672" name="Group 2076"/>
          <p:cNvGrpSpPr>
            <a:grpSpLocks/>
          </p:cNvGrpSpPr>
          <p:nvPr/>
        </p:nvGrpSpPr>
        <p:grpSpPr bwMode="auto">
          <a:xfrm>
            <a:off x="2103438" y="5248275"/>
            <a:ext cx="769937" cy="454025"/>
            <a:chOff x="1920" y="1181"/>
            <a:chExt cx="485" cy="286"/>
          </a:xfrm>
        </p:grpSpPr>
        <p:grpSp>
          <p:nvGrpSpPr>
            <p:cNvPr id="27704" name="Group 2077"/>
            <p:cNvGrpSpPr>
              <a:grpSpLocks/>
            </p:cNvGrpSpPr>
            <p:nvPr/>
          </p:nvGrpSpPr>
          <p:grpSpPr bwMode="auto">
            <a:xfrm>
              <a:off x="2064" y="1181"/>
              <a:ext cx="192" cy="286"/>
              <a:chOff x="2064" y="1200"/>
              <a:chExt cx="192" cy="267"/>
            </a:xfrm>
          </p:grpSpPr>
          <p:sp>
            <p:nvSpPr>
              <p:cNvPr id="27706" name="Rectangle 2078"/>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7707" name="Rectangle 2079"/>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7705" name="Rectangle 2080"/>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27673" name="Rectangle 2081"/>
          <p:cNvSpPr>
            <a:spLocks noChangeAspect="1" noChangeArrowheads="1"/>
          </p:cNvSpPr>
          <p:nvPr/>
        </p:nvSpPr>
        <p:spPr bwMode="auto">
          <a:xfrm>
            <a:off x="3192463" y="5272088"/>
            <a:ext cx="7699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2        2</a:t>
            </a:r>
          </a:p>
          <a:p>
            <a:pPr defTabSz="692150" eaLnBrk="0" hangingPunct="0"/>
            <a:r>
              <a:rPr lang="en-GB" sz="1200">
                <a:latin typeface="Arial Black" pitchFamily="34" charset="0"/>
              </a:rPr>
              <a:t>2        2</a:t>
            </a:r>
          </a:p>
        </p:txBody>
      </p:sp>
      <p:sp>
        <p:nvSpPr>
          <p:cNvPr id="27674" name="Rectangle 2082"/>
          <p:cNvSpPr>
            <a:spLocks noChangeArrowheads="1"/>
          </p:cNvSpPr>
          <p:nvPr/>
        </p:nvSpPr>
        <p:spPr bwMode="auto">
          <a:xfrm>
            <a:off x="3421063" y="52609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75" name="Rectangle 2083"/>
          <p:cNvSpPr>
            <a:spLocks noChangeArrowheads="1"/>
          </p:cNvSpPr>
          <p:nvPr/>
        </p:nvSpPr>
        <p:spPr bwMode="auto">
          <a:xfrm>
            <a:off x="3649663" y="52609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76" name="Rectangle 2084"/>
          <p:cNvSpPr>
            <a:spLocks noChangeArrowheads="1"/>
          </p:cNvSpPr>
          <p:nvPr/>
        </p:nvSpPr>
        <p:spPr bwMode="auto">
          <a:xfrm>
            <a:off x="4564063" y="52578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7677" name="Rectangle 2085"/>
          <p:cNvSpPr>
            <a:spLocks noChangeArrowheads="1"/>
          </p:cNvSpPr>
          <p:nvPr/>
        </p:nvSpPr>
        <p:spPr bwMode="auto">
          <a:xfrm>
            <a:off x="4792663" y="5257800"/>
            <a:ext cx="84137"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78" name="Rectangle 2086"/>
          <p:cNvSpPr>
            <a:spLocks noChangeArrowheads="1"/>
          </p:cNvSpPr>
          <p:nvPr/>
        </p:nvSpPr>
        <p:spPr bwMode="auto">
          <a:xfrm>
            <a:off x="4792663" y="5486400"/>
            <a:ext cx="84137"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7679" name="Rectangle 2087"/>
          <p:cNvSpPr>
            <a:spLocks noChangeAspect="1" noChangeArrowheads="1"/>
          </p:cNvSpPr>
          <p:nvPr/>
        </p:nvSpPr>
        <p:spPr bwMode="auto">
          <a:xfrm>
            <a:off x="5403850" y="52689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1        2</a:t>
            </a:r>
          </a:p>
        </p:txBody>
      </p:sp>
      <p:sp>
        <p:nvSpPr>
          <p:cNvPr id="27680" name="Rectangle 2088"/>
          <p:cNvSpPr>
            <a:spLocks noChangeArrowheads="1"/>
          </p:cNvSpPr>
          <p:nvPr/>
        </p:nvSpPr>
        <p:spPr bwMode="auto">
          <a:xfrm>
            <a:off x="5632450" y="52578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7681" name="Rectangle 2089"/>
          <p:cNvSpPr>
            <a:spLocks noChangeArrowheads="1"/>
          </p:cNvSpPr>
          <p:nvPr/>
        </p:nvSpPr>
        <p:spPr bwMode="auto">
          <a:xfrm>
            <a:off x="5861050" y="5257800"/>
            <a:ext cx="84138"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7682" name="Rectangle 2090"/>
          <p:cNvSpPr>
            <a:spLocks noChangeArrowheads="1"/>
          </p:cNvSpPr>
          <p:nvPr/>
        </p:nvSpPr>
        <p:spPr bwMode="auto">
          <a:xfrm>
            <a:off x="5861050" y="5486400"/>
            <a:ext cx="84138"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83" name="Rectangle 2091"/>
          <p:cNvSpPr>
            <a:spLocks noChangeAspect="1" noChangeArrowheads="1"/>
          </p:cNvSpPr>
          <p:nvPr/>
        </p:nvSpPr>
        <p:spPr bwMode="auto">
          <a:xfrm>
            <a:off x="4800600" y="1000125"/>
            <a:ext cx="347663" cy="322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84" name="Oval 2092"/>
          <p:cNvSpPr>
            <a:spLocks noChangeAspect="1" noChangeArrowheads="1"/>
          </p:cNvSpPr>
          <p:nvPr/>
        </p:nvSpPr>
        <p:spPr bwMode="auto">
          <a:xfrm>
            <a:off x="5854700" y="99060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85" name="Line 2093"/>
          <p:cNvSpPr>
            <a:spLocks noChangeAspect="1" noChangeShapeType="1"/>
          </p:cNvSpPr>
          <p:nvPr/>
        </p:nvSpPr>
        <p:spPr bwMode="auto">
          <a:xfrm>
            <a:off x="5160963" y="1152525"/>
            <a:ext cx="700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86" name="Line 2094"/>
          <p:cNvSpPr>
            <a:spLocks noChangeAspect="1" noChangeShapeType="1"/>
          </p:cNvSpPr>
          <p:nvPr/>
        </p:nvSpPr>
        <p:spPr bwMode="auto">
          <a:xfrm>
            <a:off x="3886200" y="2798763"/>
            <a:ext cx="146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87" name="Line 2095"/>
          <p:cNvSpPr>
            <a:spLocks noChangeAspect="1" noChangeShapeType="1"/>
          </p:cNvSpPr>
          <p:nvPr/>
        </p:nvSpPr>
        <p:spPr bwMode="auto">
          <a:xfrm>
            <a:off x="5530850" y="1130300"/>
            <a:ext cx="0" cy="15065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88" name="Rectangle 2096"/>
          <p:cNvSpPr>
            <a:spLocks noChangeAspect="1" noChangeArrowheads="1"/>
          </p:cNvSpPr>
          <p:nvPr/>
        </p:nvSpPr>
        <p:spPr bwMode="auto">
          <a:xfrm>
            <a:off x="4746625" y="1462088"/>
            <a:ext cx="4635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grpSp>
        <p:nvGrpSpPr>
          <p:cNvPr id="27689" name="Group 2097"/>
          <p:cNvGrpSpPr>
            <a:grpSpLocks/>
          </p:cNvGrpSpPr>
          <p:nvPr/>
        </p:nvGrpSpPr>
        <p:grpSpPr bwMode="auto">
          <a:xfrm>
            <a:off x="5659438" y="1447800"/>
            <a:ext cx="769937" cy="454025"/>
            <a:chOff x="1920" y="1181"/>
            <a:chExt cx="485" cy="286"/>
          </a:xfrm>
        </p:grpSpPr>
        <p:grpSp>
          <p:nvGrpSpPr>
            <p:cNvPr id="27700" name="Group 2098"/>
            <p:cNvGrpSpPr>
              <a:grpSpLocks/>
            </p:cNvGrpSpPr>
            <p:nvPr/>
          </p:nvGrpSpPr>
          <p:grpSpPr bwMode="auto">
            <a:xfrm>
              <a:off x="2064" y="1181"/>
              <a:ext cx="192" cy="286"/>
              <a:chOff x="2064" y="1200"/>
              <a:chExt cx="192" cy="267"/>
            </a:xfrm>
          </p:grpSpPr>
          <p:sp>
            <p:nvSpPr>
              <p:cNvPr id="27702" name="Rectangle 2099"/>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7703" name="Rectangle 2100"/>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7701" name="Rectangle 2101"/>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27690" name="Rectangle 2102"/>
          <p:cNvSpPr>
            <a:spLocks noChangeAspect="1" noChangeArrowheads="1"/>
          </p:cNvSpPr>
          <p:nvPr/>
        </p:nvSpPr>
        <p:spPr bwMode="auto">
          <a:xfrm>
            <a:off x="5173663" y="3048000"/>
            <a:ext cx="7699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27691" name="Rectangle 2103"/>
          <p:cNvSpPr>
            <a:spLocks noChangeArrowheads="1"/>
          </p:cNvSpPr>
          <p:nvPr/>
        </p:nvSpPr>
        <p:spPr bwMode="auto">
          <a:xfrm>
            <a:off x="5402263" y="30480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7692" name="Rectangle 2104"/>
          <p:cNvSpPr>
            <a:spLocks noChangeArrowheads="1"/>
          </p:cNvSpPr>
          <p:nvPr/>
        </p:nvSpPr>
        <p:spPr bwMode="auto">
          <a:xfrm>
            <a:off x="5630863" y="3048000"/>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93" name="Rectangle 2105"/>
          <p:cNvSpPr>
            <a:spLocks noChangeAspect="1" noChangeArrowheads="1"/>
          </p:cNvSpPr>
          <p:nvPr/>
        </p:nvSpPr>
        <p:spPr bwMode="auto">
          <a:xfrm>
            <a:off x="6589713" y="4779963"/>
            <a:ext cx="344487"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7694" name="Rectangle 2106"/>
          <p:cNvSpPr>
            <a:spLocks noChangeAspect="1" noChangeArrowheads="1"/>
          </p:cNvSpPr>
          <p:nvPr/>
        </p:nvSpPr>
        <p:spPr bwMode="auto">
          <a:xfrm>
            <a:off x="6477000" y="5257800"/>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marL="457200" indent="-457200" defTabSz="692150" eaLnBrk="0" hangingPunct="0"/>
            <a:r>
              <a:rPr lang="en-GB" sz="1200">
                <a:latin typeface="Arial Black" pitchFamily="34" charset="0"/>
              </a:rPr>
              <a:t>1   2</a:t>
            </a:r>
          </a:p>
          <a:p>
            <a:pPr marL="457200" indent="-457200" defTabSz="692150" eaLnBrk="0" hangingPunct="0"/>
            <a:r>
              <a:rPr lang="en-GB" sz="1200">
                <a:latin typeface="Arial Black" pitchFamily="34" charset="0"/>
              </a:rPr>
              <a:t>1   2</a:t>
            </a:r>
          </a:p>
        </p:txBody>
      </p:sp>
      <p:sp>
        <p:nvSpPr>
          <p:cNvPr id="27695" name="Line 2107"/>
          <p:cNvSpPr>
            <a:spLocks noChangeAspect="1" noChangeShapeType="1"/>
          </p:cNvSpPr>
          <p:nvPr/>
        </p:nvSpPr>
        <p:spPr bwMode="auto">
          <a:xfrm flipH="1">
            <a:off x="6781800" y="4419600"/>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7696" name="Rectangle 2108"/>
          <p:cNvSpPr>
            <a:spLocks noChangeAspect="1" noChangeArrowheads="1"/>
          </p:cNvSpPr>
          <p:nvPr/>
        </p:nvSpPr>
        <p:spPr bwMode="auto">
          <a:xfrm>
            <a:off x="6248400" y="5791200"/>
            <a:ext cx="22272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marL="457200" indent="-457200" defTabSz="692150" eaLnBrk="0" hangingPunct="0"/>
            <a:r>
              <a:rPr lang="en-GB" sz="1600" b="1">
                <a:latin typeface="Calibri" pitchFamily="34" charset="0"/>
                <a:cs typeface="Calibri" pitchFamily="34" charset="0"/>
              </a:rPr>
              <a:t>Phase unknown.</a:t>
            </a:r>
          </a:p>
          <a:p>
            <a:pPr marL="457200" indent="-457200" defTabSz="692150" eaLnBrk="0" hangingPunct="0"/>
            <a:r>
              <a:rPr lang="en-GB" sz="1600">
                <a:latin typeface="Calibri" pitchFamily="34" charset="0"/>
                <a:cs typeface="Calibri" pitchFamily="34" charset="0"/>
              </a:rPr>
              <a:t>Either 2 recombinants or</a:t>
            </a:r>
          </a:p>
          <a:p>
            <a:pPr marL="457200" indent="-457200" defTabSz="692150" eaLnBrk="0" hangingPunct="0"/>
            <a:r>
              <a:rPr lang="en-GB" sz="1600">
                <a:latin typeface="Calibri" pitchFamily="34" charset="0"/>
                <a:cs typeface="Calibri" pitchFamily="34" charset="0"/>
              </a:rPr>
              <a:t>2 non-recombinants.</a:t>
            </a:r>
          </a:p>
        </p:txBody>
      </p:sp>
      <p:sp>
        <p:nvSpPr>
          <p:cNvPr id="27697" name="Text Box 2109"/>
          <p:cNvSpPr txBox="1">
            <a:spLocks noChangeArrowheads="1"/>
          </p:cNvSpPr>
          <p:nvPr/>
        </p:nvSpPr>
        <p:spPr bwMode="auto">
          <a:xfrm>
            <a:off x="517525" y="228600"/>
            <a:ext cx="451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Mating type can be important e.g.:</a:t>
            </a:r>
          </a:p>
        </p:txBody>
      </p:sp>
      <p:sp>
        <p:nvSpPr>
          <p:cNvPr id="27698" name="Rectangle 61"/>
          <p:cNvSpPr>
            <a:spLocks noChangeArrowheads="1"/>
          </p:cNvSpPr>
          <p:nvPr/>
        </p:nvSpPr>
        <p:spPr bwMode="auto">
          <a:xfrm>
            <a:off x="6116638" y="5791200"/>
            <a:ext cx="2359025" cy="819150"/>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p>
        </p:txBody>
      </p:sp>
      <p:sp>
        <p:nvSpPr>
          <p:cNvPr id="27699" name="Line 2107"/>
          <p:cNvSpPr>
            <a:spLocks noChangeAspect="1" noChangeShapeType="1"/>
          </p:cNvSpPr>
          <p:nvPr/>
        </p:nvSpPr>
        <p:spPr bwMode="auto">
          <a:xfrm flipH="1">
            <a:off x="6778625" y="4457700"/>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5"/>
          <p:cNvSpPr>
            <a:spLocks noChangeAspect="1" noChangeArrowheads="1"/>
          </p:cNvSpPr>
          <p:nvPr/>
        </p:nvSpPr>
        <p:spPr bwMode="auto">
          <a:xfrm>
            <a:off x="2609850" y="37830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1        1</a:t>
            </a:r>
          </a:p>
        </p:txBody>
      </p:sp>
      <p:sp>
        <p:nvSpPr>
          <p:cNvPr id="28675" name="Rectangle 2056"/>
          <p:cNvSpPr>
            <a:spLocks noChangeAspect="1" noChangeArrowheads="1"/>
          </p:cNvSpPr>
          <p:nvPr/>
        </p:nvSpPr>
        <p:spPr bwMode="auto">
          <a:xfrm>
            <a:off x="1550988" y="1565275"/>
            <a:ext cx="7699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28676" name="Rectangle 2060"/>
          <p:cNvSpPr>
            <a:spLocks noChangeAspect="1" noChangeArrowheads="1"/>
          </p:cNvSpPr>
          <p:nvPr/>
        </p:nvSpPr>
        <p:spPr bwMode="auto">
          <a:xfrm>
            <a:off x="1738313" y="1104900"/>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677" name="Oval 2061"/>
          <p:cNvSpPr>
            <a:spLocks noChangeAspect="1" noChangeArrowheads="1"/>
          </p:cNvSpPr>
          <p:nvPr/>
        </p:nvSpPr>
        <p:spPr bwMode="auto">
          <a:xfrm>
            <a:off x="3649663" y="1150938"/>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678" name="Rectangle 2062"/>
          <p:cNvSpPr>
            <a:spLocks noChangeAspect="1" noChangeArrowheads="1"/>
          </p:cNvSpPr>
          <p:nvPr/>
        </p:nvSpPr>
        <p:spPr bwMode="auto">
          <a:xfrm>
            <a:off x="1665288" y="3222625"/>
            <a:ext cx="344487" cy="325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679" name="Oval 2063"/>
          <p:cNvSpPr>
            <a:spLocks noChangeAspect="1" noChangeArrowheads="1"/>
          </p:cNvSpPr>
          <p:nvPr/>
        </p:nvSpPr>
        <p:spPr bwMode="auto">
          <a:xfrm>
            <a:off x="2774950" y="325755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680" name="Oval 2064"/>
          <p:cNvSpPr>
            <a:spLocks noChangeAspect="1" noChangeArrowheads="1"/>
          </p:cNvSpPr>
          <p:nvPr/>
        </p:nvSpPr>
        <p:spPr bwMode="auto">
          <a:xfrm>
            <a:off x="3879850" y="3254375"/>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681" name="Oval 2065"/>
          <p:cNvSpPr>
            <a:spLocks noChangeAspect="1" noChangeArrowheads="1"/>
          </p:cNvSpPr>
          <p:nvPr/>
        </p:nvSpPr>
        <p:spPr bwMode="auto">
          <a:xfrm>
            <a:off x="560388" y="3232150"/>
            <a:ext cx="339725" cy="3476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682" name="Line 2067"/>
          <p:cNvSpPr>
            <a:spLocks noChangeAspect="1" noChangeShapeType="1"/>
          </p:cNvSpPr>
          <p:nvPr/>
        </p:nvSpPr>
        <p:spPr bwMode="auto">
          <a:xfrm>
            <a:off x="2930525" y="1300163"/>
            <a:ext cx="0" cy="15890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8683" name="Line 2068"/>
          <p:cNvSpPr>
            <a:spLocks noChangeAspect="1" noChangeShapeType="1"/>
          </p:cNvSpPr>
          <p:nvPr/>
        </p:nvSpPr>
        <p:spPr bwMode="auto">
          <a:xfrm>
            <a:off x="712788" y="2889250"/>
            <a:ext cx="4343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8684" name="Line 2069"/>
          <p:cNvSpPr>
            <a:spLocks noChangeAspect="1" noChangeShapeType="1"/>
          </p:cNvSpPr>
          <p:nvPr/>
        </p:nvSpPr>
        <p:spPr bwMode="auto">
          <a:xfrm flipH="1">
            <a:off x="712788" y="290512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8685" name="Line 2070"/>
          <p:cNvSpPr>
            <a:spLocks noChangeAspect="1" noChangeShapeType="1"/>
          </p:cNvSpPr>
          <p:nvPr/>
        </p:nvSpPr>
        <p:spPr bwMode="auto">
          <a:xfrm flipH="1">
            <a:off x="1852613" y="28924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8686" name="Line 2071"/>
          <p:cNvSpPr>
            <a:spLocks noChangeAspect="1" noChangeShapeType="1"/>
          </p:cNvSpPr>
          <p:nvPr/>
        </p:nvSpPr>
        <p:spPr bwMode="auto">
          <a:xfrm flipH="1">
            <a:off x="2922588" y="2908300"/>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8687" name="Line 2072"/>
          <p:cNvSpPr>
            <a:spLocks noChangeAspect="1" noChangeShapeType="1"/>
          </p:cNvSpPr>
          <p:nvPr/>
        </p:nvSpPr>
        <p:spPr bwMode="auto">
          <a:xfrm flipH="1">
            <a:off x="4062413" y="29114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8688" name="Rectangle 2074"/>
          <p:cNvSpPr>
            <a:spLocks noChangeArrowheads="1"/>
          </p:cNvSpPr>
          <p:nvPr/>
        </p:nvSpPr>
        <p:spPr bwMode="auto">
          <a:xfrm>
            <a:off x="1779588" y="156527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8689" name="Rectangle 2075"/>
          <p:cNvSpPr>
            <a:spLocks noChangeArrowheads="1"/>
          </p:cNvSpPr>
          <p:nvPr/>
        </p:nvSpPr>
        <p:spPr bwMode="auto">
          <a:xfrm>
            <a:off x="2008188" y="15652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nvGrpSpPr>
          <p:cNvPr id="28690" name="Group 2076"/>
          <p:cNvGrpSpPr>
            <a:grpSpLocks/>
          </p:cNvGrpSpPr>
          <p:nvPr/>
        </p:nvGrpSpPr>
        <p:grpSpPr bwMode="auto">
          <a:xfrm>
            <a:off x="377825" y="3762375"/>
            <a:ext cx="769938" cy="454025"/>
            <a:chOff x="1920" y="1181"/>
            <a:chExt cx="485" cy="286"/>
          </a:xfrm>
        </p:grpSpPr>
        <p:grpSp>
          <p:nvGrpSpPr>
            <p:cNvPr id="28730" name="Group 2077"/>
            <p:cNvGrpSpPr>
              <a:grpSpLocks/>
            </p:cNvGrpSpPr>
            <p:nvPr/>
          </p:nvGrpSpPr>
          <p:grpSpPr bwMode="auto">
            <a:xfrm>
              <a:off x="2064" y="1181"/>
              <a:ext cx="192" cy="286"/>
              <a:chOff x="2064" y="1200"/>
              <a:chExt cx="192" cy="267"/>
            </a:xfrm>
          </p:grpSpPr>
          <p:sp>
            <p:nvSpPr>
              <p:cNvPr id="28732" name="Rectangle 2078"/>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8733" name="Rectangle 2079"/>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28731" name="Rectangle 2080"/>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28691" name="Rectangle 2081"/>
          <p:cNvSpPr>
            <a:spLocks noChangeAspect="1" noChangeArrowheads="1"/>
          </p:cNvSpPr>
          <p:nvPr/>
        </p:nvSpPr>
        <p:spPr bwMode="auto">
          <a:xfrm>
            <a:off x="1466850" y="3786188"/>
            <a:ext cx="7699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2        2</a:t>
            </a:r>
          </a:p>
          <a:p>
            <a:pPr defTabSz="692150" eaLnBrk="0" hangingPunct="0"/>
            <a:r>
              <a:rPr lang="en-GB" sz="1200">
                <a:latin typeface="Arial Black" pitchFamily="34" charset="0"/>
              </a:rPr>
              <a:t>2        2</a:t>
            </a:r>
          </a:p>
        </p:txBody>
      </p:sp>
      <p:sp>
        <p:nvSpPr>
          <p:cNvPr id="28692" name="Rectangle 2082"/>
          <p:cNvSpPr>
            <a:spLocks noChangeArrowheads="1"/>
          </p:cNvSpPr>
          <p:nvPr/>
        </p:nvSpPr>
        <p:spPr bwMode="auto">
          <a:xfrm>
            <a:off x="1695450" y="37750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693" name="Rectangle 2083"/>
          <p:cNvSpPr>
            <a:spLocks noChangeArrowheads="1"/>
          </p:cNvSpPr>
          <p:nvPr/>
        </p:nvSpPr>
        <p:spPr bwMode="auto">
          <a:xfrm>
            <a:off x="1924050" y="37750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694" name="Rectangle 2084"/>
          <p:cNvSpPr>
            <a:spLocks noChangeArrowheads="1"/>
          </p:cNvSpPr>
          <p:nvPr/>
        </p:nvSpPr>
        <p:spPr bwMode="auto">
          <a:xfrm>
            <a:off x="2838450" y="37719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8695" name="Rectangle 2085"/>
          <p:cNvSpPr>
            <a:spLocks noChangeArrowheads="1"/>
          </p:cNvSpPr>
          <p:nvPr/>
        </p:nvSpPr>
        <p:spPr bwMode="auto">
          <a:xfrm>
            <a:off x="3067050" y="3771900"/>
            <a:ext cx="84138"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696" name="Rectangle 2086"/>
          <p:cNvSpPr>
            <a:spLocks noChangeArrowheads="1"/>
          </p:cNvSpPr>
          <p:nvPr/>
        </p:nvSpPr>
        <p:spPr bwMode="auto">
          <a:xfrm>
            <a:off x="3067050" y="4000500"/>
            <a:ext cx="84138"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8697" name="Rectangle 2087"/>
          <p:cNvSpPr>
            <a:spLocks noChangeAspect="1" noChangeArrowheads="1"/>
          </p:cNvSpPr>
          <p:nvPr/>
        </p:nvSpPr>
        <p:spPr bwMode="auto">
          <a:xfrm>
            <a:off x="3678238" y="37830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1        2</a:t>
            </a:r>
          </a:p>
        </p:txBody>
      </p:sp>
      <p:sp>
        <p:nvSpPr>
          <p:cNvPr id="28698" name="Rectangle 2088"/>
          <p:cNvSpPr>
            <a:spLocks noChangeArrowheads="1"/>
          </p:cNvSpPr>
          <p:nvPr/>
        </p:nvSpPr>
        <p:spPr bwMode="auto">
          <a:xfrm>
            <a:off x="3906838" y="37719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8699" name="Rectangle 2089"/>
          <p:cNvSpPr>
            <a:spLocks noChangeArrowheads="1"/>
          </p:cNvSpPr>
          <p:nvPr/>
        </p:nvSpPr>
        <p:spPr bwMode="auto">
          <a:xfrm>
            <a:off x="4135438" y="3771900"/>
            <a:ext cx="84137"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8700" name="Rectangle 2090"/>
          <p:cNvSpPr>
            <a:spLocks noChangeArrowheads="1"/>
          </p:cNvSpPr>
          <p:nvPr/>
        </p:nvSpPr>
        <p:spPr bwMode="auto">
          <a:xfrm>
            <a:off x="4135438" y="4000500"/>
            <a:ext cx="84137"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701" name="Line 2094"/>
          <p:cNvSpPr>
            <a:spLocks noChangeAspect="1" noChangeShapeType="1"/>
          </p:cNvSpPr>
          <p:nvPr/>
        </p:nvSpPr>
        <p:spPr bwMode="auto">
          <a:xfrm>
            <a:off x="2160588" y="1312863"/>
            <a:ext cx="146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8702" name="Rectangle 2102"/>
          <p:cNvSpPr>
            <a:spLocks noChangeAspect="1" noChangeArrowheads="1"/>
          </p:cNvSpPr>
          <p:nvPr/>
        </p:nvSpPr>
        <p:spPr bwMode="auto">
          <a:xfrm>
            <a:off x="3448050" y="1562100"/>
            <a:ext cx="769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28703" name="Rectangle 2103"/>
          <p:cNvSpPr>
            <a:spLocks noChangeArrowheads="1"/>
          </p:cNvSpPr>
          <p:nvPr/>
        </p:nvSpPr>
        <p:spPr bwMode="auto">
          <a:xfrm>
            <a:off x="3676650" y="15621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8704" name="Rectangle 2104"/>
          <p:cNvSpPr>
            <a:spLocks noChangeArrowheads="1"/>
          </p:cNvSpPr>
          <p:nvPr/>
        </p:nvSpPr>
        <p:spPr bwMode="auto">
          <a:xfrm>
            <a:off x="3905250" y="1562100"/>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705" name="Rectangle 2105"/>
          <p:cNvSpPr>
            <a:spLocks noChangeAspect="1" noChangeArrowheads="1"/>
          </p:cNvSpPr>
          <p:nvPr/>
        </p:nvSpPr>
        <p:spPr bwMode="auto">
          <a:xfrm>
            <a:off x="4864100" y="3294063"/>
            <a:ext cx="344488"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706" name="Rectangle 2106"/>
          <p:cNvSpPr>
            <a:spLocks noChangeAspect="1" noChangeArrowheads="1"/>
          </p:cNvSpPr>
          <p:nvPr/>
        </p:nvSpPr>
        <p:spPr bwMode="auto">
          <a:xfrm>
            <a:off x="4751388" y="3771900"/>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marL="457200" indent="-457200" defTabSz="692150" eaLnBrk="0" hangingPunct="0"/>
            <a:r>
              <a:rPr lang="en-GB" sz="1200">
                <a:latin typeface="Arial Black" pitchFamily="34" charset="0"/>
              </a:rPr>
              <a:t>1   2</a:t>
            </a:r>
          </a:p>
          <a:p>
            <a:pPr marL="457200" indent="-457200" defTabSz="692150" eaLnBrk="0" hangingPunct="0"/>
            <a:r>
              <a:rPr lang="en-GB" sz="1200">
                <a:latin typeface="Arial Black" pitchFamily="34" charset="0"/>
              </a:rPr>
              <a:t>1   2</a:t>
            </a:r>
          </a:p>
        </p:txBody>
      </p:sp>
      <p:sp>
        <p:nvSpPr>
          <p:cNvPr id="28707" name="Line 2107"/>
          <p:cNvSpPr>
            <a:spLocks noChangeAspect="1" noChangeShapeType="1"/>
          </p:cNvSpPr>
          <p:nvPr/>
        </p:nvSpPr>
        <p:spPr bwMode="auto">
          <a:xfrm flipH="1">
            <a:off x="5056188" y="2933700"/>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8708" name="Rectangle 2108"/>
          <p:cNvSpPr>
            <a:spLocks noChangeAspect="1" noChangeArrowheads="1"/>
          </p:cNvSpPr>
          <p:nvPr/>
        </p:nvSpPr>
        <p:spPr bwMode="auto">
          <a:xfrm>
            <a:off x="6248400" y="5791200"/>
            <a:ext cx="22272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marL="457200" indent="-457200" defTabSz="692150" eaLnBrk="0" hangingPunct="0"/>
            <a:r>
              <a:rPr lang="en-GB" sz="1600" b="1">
                <a:latin typeface="Calibri" pitchFamily="34" charset="0"/>
                <a:cs typeface="Calibri" pitchFamily="34" charset="0"/>
              </a:rPr>
              <a:t>Phase unknown.</a:t>
            </a:r>
          </a:p>
          <a:p>
            <a:pPr marL="457200" indent="-457200" defTabSz="692150" eaLnBrk="0" hangingPunct="0"/>
            <a:r>
              <a:rPr lang="en-GB" sz="1600">
                <a:latin typeface="Calibri" pitchFamily="34" charset="0"/>
                <a:cs typeface="Calibri" pitchFamily="34" charset="0"/>
              </a:rPr>
              <a:t>Either 2 recombinants or</a:t>
            </a:r>
          </a:p>
          <a:p>
            <a:pPr marL="457200" indent="-457200" defTabSz="692150" eaLnBrk="0" hangingPunct="0"/>
            <a:r>
              <a:rPr lang="en-GB" sz="1600">
                <a:latin typeface="Calibri" pitchFamily="34" charset="0"/>
                <a:cs typeface="Calibri" pitchFamily="34" charset="0"/>
              </a:rPr>
              <a:t>2 non-recombinants.</a:t>
            </a:r>
          </a:p>
        </p:txBody>
      </p:sp>
      <p:sp>
        <p:nvSpPr>
          <p:cNvPr id="28709" name="Text Box 2109"/>
          <p:cNvSpPr txBox="1">
            <a:spLocks noChangeArrowheads="1"/>
          </p:cNvSpPr>
          <p:nvPr/>
        </p:nvSpPr>
        <p:spPr bwMode="auto">
          <a:xfrm>
            <a:off x="517525" y="228600"/>
            <a:ext cx="451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Mating type can be important e.g.:</a:t>
            </a:r>
          </a:p>
        </p:txBody>
      </p:sp>
      <p:sp>
        <p:nvSpPr>
          <p:cNvPr id="28710" name="Rectangle 61"/>
          <p:cNvSpPr>
            <a:spLocks noChangeArrowheads="1"/>
          </p:cNvSpPr>
          <p:nvPr/>
        </p:nvSpPr>
        <p:spPr bwMode="auto">
          <a:xfrm>
            <a:off x="6176963" y="5791200"/>
            <a:ext cx="2359025" cy="819150"/>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p>
        </p:txBody>
      </p:sp>
      <p:sp>
        <p:nvSpPr>
          <p:cNvPr id="28711" name="Line 2107"/>
          <p:cNvSpPr>
            <a:spLocks noChangeAspect="1" noChangeShapeType="1"/>
          </p:cNvSpPr>
          <p:nvPr/>
        </p:nvSpPr>
        <p:spPr bwMode="auto">
          <a:xfrm flipH="1">
            <a:off x="5053013" y="2924175"/>
            <a:ext cx="0" cy="3333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4" name="Group 96"/>
          <p:cNvGrpSpPr>
            <a:grpSpLocks/>
          </p:cNvGrpSpPr>
          <p:nvPr/>
        </p:nvGrpSpPr>
        <p:grpSpPr bwMode="auto">
          <a:xfrm>
            <a:off x="5059363" y="3278188"/>
            <a:ext cx="1382712" cy="1446212"/>
            <a:chOff x="5059363" y="3277968"/>
            <a:chExt cx="1383040" cy="1446432"/>
          </a:xfrm>
        </p:grpSpPr>
        <p:sp>
          <p:nvSpPr>
            <p:cNvPr id="28724" name="Rectangle 2105"/>
            <p:cNvSpPr>
              <a:spLocks noChangeAspect="1" noChangeArrowheads="1"/>
            </p:cNvSpPr>
            <p:nvPr/>
          </p:nvSpPr>
          <p:spPr bwMode="auto">
            <a:xfrm>
              <a:off x="5884863" y="3277968"/>
              <a:ext cx="344487"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nvGrpSpPr>
            <p:cNvPr id="28725" name="Group 87"/>
            <p:cNvGrpSpPr>
              <a:grpSpLocks/>
            </p:cNvGrpSpPr>
            <p:nvPr/>
          </p:nvGrpSpPr>
          <p:grpSpPr bwMode="auto">
            <a:xfrm>
              <a:off x="5717846" y="3736975"/>
              <a:ext cx="724557" cy="468313"/>
              <a:chOff x="5772150" y="3736975"/>
              <a:chExt cx="724557" cy="468313"/>
            </a:xfrm>
          </p:grpSpPr>
          <p:sp>
            <p:nvSpPr>
              <p:cNvPr id="28727" name="Rectangle 2106"/>
              <p:cNvSpPr>
                <a:spLocks noChangeAspect="1" noChangeArrowheads="1"/>
              </p:cNvSpPr>
              <p:nvPr/>
            </p:nvSpPr>
            <p:spPr bwMode="auto">
              <a:xfrm>
                <a:off x="5772150" y="3755805"/>
                <a:ext cx="724557" cy="44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marL="457200" indent="-457200" defTabSz="692150" eaLnBrk="0" hangingPunct="0"/>
                <a:r>
                  <a:rPr lang="en-GB" sz="1200">
                    <a:latin typeface="Arial Black" pitchFamily="34" charset="0"/>
                  </a:rPr>
                  <a:t>1       2</a:t>
                </a:r>
              </a:p>
              <a:p>
                <a:pPr marL="457200" indent="-457200" defTabSz="692150" eaLnBrk="0" hangingPunct="0"/>
                <a:r>
                  <a:rPr lang="en-GB" sz="1200">
                    <a:latin typeface="Arial Black" pitchFamily="34" charset="0"/>
                  </a:rPr>
                  <a:t>1       2</a:t>
                </a:r>
              </a:p>
            </p:txBody>
          </p:sp>
          <p:sp>
            <p:nvSpPr>
              <p:cNvPr id="28728" name="Rectangle 2084"/>
              <p:cNvSpPr>
                <a:spLocks noChangeArrowheads="1"/>
              </p:cNvSpPr>
              <p:nvPr/>
            </p:nvSpPr>
            <p:spPr bwMode="auto">
              <a:xfrm>
                <a:off x="5997575" y="3741517"/>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8729" name="Rectangle 2083"/>
              <p:cNvSpPr>
                <a:spLocks noChangeArrowheads="1"/>
              </p:cNvSpPr>
              <p:nvPr/>
            </p:nvSpPr>
            <p:spPr bwMode="auto">
              <a:xfrm>
                <a:off x="6172200" y="37369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28726" name="Curved Up Arrow 92"/>
            <p:cNvSpPr>
              <a:spLocks noChangeArrowheads="1"/>
            </p:cNvSpPr>
            <p:nvPr/>
          </p:nvSpPr>
          <p:spPr bwMode="auto">
            <a:xfrm>
              <a:off x="5059363" y="4343400"/>
              <a:ext cx="1169987" cy="381000"/>
            </a:xfrm>
            <a:prstGeom prst="curvedUpArrow">
              <a:avLst>
                <a:gd name="adj1" fmla="val 25007"/>
                <a:gd name="adj2" fmla="val 50001"/>
                <a:gd name="adj3" fmla="val 25000"/>
              </a:avLst>
            </a:prstGeom>
            <a:solidFill>
              <a:srgbClr val="C00000"/>
            </a:solidFill>
            <a:ln w="9525" algn="ctr">
              <a:solidFill>
                <a:schemeClr val="tx1"/>
              </a:solidFill>
              <a:round/>
              <a:headEnd/>
              <a:tailEnd/>
            </a:ln>
          </p:spPr>
          <p:txBody>
            <a:bodyPr/>
            <a:lstStyle/>
            <a:p>
              <a:pPr eaLnBrk="0" hangingPunct="0"/>
              <a:endParaRPr lang="en-GB"/>
            </a:p>
          </p:txBody>
        </p:sp>
      </p:grpSp>
      <p:grpSp>
        <p:nvGrpSpPr>
          <p:cNvPr id="6" name="Group 95"/>
          <p:cNvGrpSpPr>
            <a:grpSpLocks/>
          </p:cNvGrpSpPr>
          <p:nvPr/>
        </p:nvGrpSpPr>
        <p:grpSpPr bwMode="auto">
          <a:xfrm>
            <a:off x="5102225" y="2765425"/>
            <a:ext cx="2574925" cy="1425575"/>
            <a:chOff x="5102690" y="2765205"/>
            <a:chExt cx="2575036" cy="1425795"/>
          </a:xfrm>
        </p:grpSpPr>
        <p:sp>
          <p:nvSpPr>
            <p:cNvPr id="28714" name="Rectangle 2105"/>
            <p:cNvSpPr>
              <a:spLocks noChangeAspect="1" noChangeArrowheads="1"/>
            </p:cNvSpPr>
            <p:nvPr/>
          </p:nvSpPr>
          <p:spPr bwMode="auto">
            <a:xfrm>
              <a:off x="7094538" y="3255963"/>
              <a:ext cx="344487"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nvGrpSpPr>
            <p:cNvPr id="28715" name="Group 84"/>
            <p:cNvGrpSpPr>
              <a:grpSpLocks/>
            </p:cNvGrpSpPr>
            <p:nvPr/>
          </p:nvGrpSpPr>
          <p:grpSpPr bwMode="auto">
            <a:xfrm>
              <a:off x="6901873" y="3717705"/>
              <a:ext cx="775853" cy="473295"/>
              <a:chOff x="6524625" y="3748088"/>
              <a:chExt cx="775853" cy="473295"/>
            </a:xfrm>
          </p:grpSpPr>
          <p:sp>
            <p:nvSpPr>
              <p:cNvPr id="28717" name="Rectangle 2106"/>
              <p:cNvSpPr>
                <a:spLocks noChangeAspect="1" noChangeArrowheads="1"/>
              </p:cNvSpPr>
              <p:nvPr/>
            </p:nvSpPr>
            <p:spPr bwMode="auto">
              <a:xfrm>
                <a:off x="6524625" y="3771900"/>
                <a:ext cx="775853" cy="44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marL="457200" indent="-457200" defTabSz="692150" eaLnBrk="0" hangingPunct="0"/>
                <a:r>
                  <a:rPr lang="en-GB" sz="1200">
                    <a:latin typeface="Arial Black" pitchFamily="34" charset="0"/>
                  </a:rPr>
                  <a:t>1        2</a:t>
                </a:r>
              </a:p>
              <a:p>
                <a:pPr marL="457200" indent="-457200" defTabSz="692150" eaLnBrk="0" hangingPunct="0"/>
                <a:r>
                  <a:rPr lang="en-GB" sz="1200">
                    <a:latin typeface="Arial Black" pitchFamily="34" charset="0"/>
                  </a:rPr>
                  <a:t>2        1</a:t>
                </a:r>
              </a:p>
            </p:txBody>
          </p:sp>
          <p:grpSp>
            <p:nvGrpSpPr>
              <p:cNvPr id="28718" name="Group 73"/>
              <p:cNvGrpSpPr>
                <a:grpSpLocks/>
              </p:cNvGrpSpPr>
              <p:nvPr/>
            </p:nvGrpSpPr>
            <p:grpSpPr bwMode="auto">
              <a:xfrm>
                <a:off x="6742112" y="3748088"/>
                <a:ext cx="84138" cy="457200"/>
                <a:chOff x="4287838" y="3924300"/>
                <a:chExt cx="84138" cy="457200"/>
              </a:xfrm>
            </p:grpSpPr>
            <p:sp>
              <p:nvSpPr>
                <p:cNvPr id="28722" name="Rectangle 2089"/>
                <p:cNvSpPr>
                  <a:spLocks noChangeArrowheads="1"/>
                </p:cNvSpPr>
                <p:nvPr/>
              </p:nvSpPr>
              <p:spPr bwMode="auto">
                <a:xfrm>
                  <a:off x="4287838" y="3924300"/>
                  <a:ext cx="84138"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28723" name="Rectangle 2090"/>
                <p:cNvSpPr>
                  <a:spLocks noChangeArrowheads="1"/>
                </p:cNvSpPr>
                <p:nvPr/>
              </p:nvSpPr>
              <p:spPr bwMode="auto">
                <a:xfrm>
                  <a:off x="4287838" y="4152900"/>
                  <a:ext cx="84138"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grpSp>
            <p:nvGrpSpPr>
              <p:cNvPr id="28719" name="Group 83"/>
              <p:cNvGrpSpPr>
                <a:grpSpLocks/>
              </p:cNvGrpSpPr>
              <p:nvPr/>
            </p:nvGrpSpPr>
            <p:grpSpPr bwMode="auto">
              <a:xfrm>
                <a:off x="6939756" y="3748088"/>
                <a:ext cx="84137" cy="457200"/>
                <a:chOff x="5772150" y="4381500"/>
                <a:chExt cx="84137" cy="457200"/>
              </a:xfrm>
            </p:grpSpPr>
            <p:sp>
              <p:nvSpPr>
                <p:cNvPr id="28720" name="Rectangle 2085"/>
                <p:cNvSpPr>
                  <a:spLocks noChangeArrowheads="1"/>
                </p:cNvSpPr>
                <p:nvPr/>
              </p:nvSpPr>
              <p:spPr bwMode="auto">
                <a:xfrm>
                  <a:off x="5772150" y="4381500"/>
                  <a:ext cx="84137"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721" name="Rectangle 2086"/>
                <p:cNvSpPr>
                  <a:spLocks noChangeArrowheads="1"/>
                </p:cNvSpPr>
                <p:nvPr/>
              </p:nvSpPr>
              <p:spPr bwMode="auto">
                <a:xfrm>
                  <a:off x="5772150" y="4610100"/>
                  <a:ext cx="84137"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grpSp>
        <p:sp>
          <p:nvSpPr>
            <p:cNvPr id="28716" name="Curved Up Arrow 94"/>
            <p:cNvSpPr>
              <a:spLocks noChangeArrowheads="1"/>
            </p:cNvSpPr>
            <p:nvPr/>
          </p:nvSpPr>
          <p:spPr bwMode="auto">
            <a:xfrm rot="10800000" flipH="1">
              <a:off x="5102690" y="2765205"/>
              <a:ext cx="2180760" cy="381000"/>
            </a:xfrm>
            <a:prstGeom prst="curvedUpArrow">
              <a:avLst>
                <a:gd name="adj1" fmla="val 24989"/>
                <a:gd name="adj2" fmla="val 50004"/>
                <a:gd name="adj3" fmla="val 25000"/>
              </a:avLst>
            </a:prstGeom>
            <a:solidFill>
              <a:srgbClr val="C00000"/>
            </a:solidFill>
            <a:ln w="9525" algn="ctr">
              <a:solidFill>
                <a:schemeClr val="tx1"/>
              </a:solidFill>
              <a:round/>
              <a:headEnd/>
              <a:tailEnd/>
            </a:ln>
          </p:spPr>
          <p:txBody>
            <a:bodyPr/>
            <a:lstStyle/>
            <a:p>
              <a:pPr eaLnBrk="0" hangingPunct="0"/>
              <a:endParaRPr lang="en-GB"/>
            </a:p>
          </p:txBody>
        </p:sp>
      </p:gr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77"/>
          <p:cNvSpPr txBox="1">
            <a:spLocks noChangeArrowheads="1"/>
          </p:cNvSpPr>
          <p:nvPr/>
        </p:nvSpPr>
        <p:spPr bwMode="auto">
          <a:xfrm>
            <a:off x="1341438" y="228600"/>
            <a:ext cx="638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More polymorphic markers are more informative!</a:t>
            </a:r>
          </a:p>
        </p:txBody>
      </p:sp>
      <p:sp>
        <p:nvSpPr>
          <p:cNvPr id="30723" name="Text Box 1081"/>
          <p:cNvSpPr txBox="1">
            <a:spLocks noChangeArrowheads="1"/>
          </p:cNvSpPr>
          <p:nvPr/>
        </p:nvSpPr>
        <p:spPr bwMode="auto">
          <a:xfrm>
            <a:off x="3336925" y="6061075"/>
            <a:ext cx="1495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a:latin typeface="Calibri" pitchFamily="34" charset="0"/>
                <a:cs typeface="Calibri" pitchFamily="34" charset="0"/>
              </a:rPr>
              <a:t>R.F. = 2/10</a:t>
            </a:r>
            <a:endParaRPr lang="en-US">
              <a:latin typeface="Calibri" pitchFamily="34" charset="0"/>
              <a:cs typeface="Calibri" pitchFamily="34" charset="0"/>
            </a:endParaRPr>
          </a:p>
        </p:txBody>
      </p:sp>
      <p:grpSp>
        <p:nvGrpSpPr>
          <p:cNvPr id="30725" name="Group 59"/>
          <p:cNvGrpSpPr>
            <a:grpSpLocks/>
          </p:cNvGrpSpPr>
          <p:nvPr/>
        </p:nvGrpSpPr>
        <p:grpSpPr bwMode="auto">
          <a:xfrm>
            <a:off x="2057400" y="5268913"/>
            <a:ext cx="769938" cy="454025"/>
            <a:chOff x="2057400" y="5268913"/>
            <a:chExt cx="769938" cy="454025"/>
          </a:xfrm>
        </p:grpSpPr>
        <p:sp>
          <p:nvSpPr>
            <p:cNvPr id="30779" name="Rectangle 1026"/>
            <p:cNvSpPr>
              <a:spLocks noChangeAspect="1" noChangeArrowheads="1"/>
            </p:cNvSpPr>
            <p:nvPr/>
          </p:nvSpPr>
          <p:spPr bwMode="auto">
            <a:xfrm>
              <a:off x="2057400" y="5272088"/>
              <a:ext cx="769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1        3</a:t>
              </a:r>
            </a:p>
            <a:p>
              <a:pPr defTabSz="692150" eaLnBrk="0" hangingPunct="0"/>
              <a:r>
                <a:rPr lang="en-GB" sz="1200">
                  <a:latin typeface="Arial Black" pitchFamily="34" charset="0"/>
                </a:rPr>
                <a:t>1        3</a:t>
              </a:r>
            </a:p>
          </p:txBody>
        </p:sp>
        <p:sp>
          <p:nvSpPr>
            <p:cNvPr id="30780" name="Rectangle 1027"/>
            <p:cNvSpPr>
              <a:spLocks noChangeArrowheads="1"/>
            </p:cNvSpPr>
            <p:nvPr/>
          </p:nvSpPr>
          <p:spPr bwMode="auto">
            <a:xfrm>
              <a:off x="2286000" y="5268913"/>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0781" name="Rectangle 1028" descr="Light downward diagonal"/>
            <p:cNvSpPr>
              <a:spLocks noChangeArrowheads="1"/>
            </p:cNvSpPr>
            <p:nvPr/>
          </p:nvSpPr>
          <p:spPr bwMode="auto">
            <a:xfrm>
              <a:off x="2514600" y="5268913"/>
              <a:ext cx="76200" cy="454025"/>
            </a:xfrm>
            <a:prstGeom prst="rect">
              <a:avLst/>
            </a:prstGeom>
            <a:pattFill prst="ltDnDiag">
              <a:fgClr>
                <a:schemeClr val="tx1"/>
              </a:fgClr>
              <a:bgClr>
                <a:schemeClr val="bg1"/>
              </a:bgClr>
            </a:pattFill>
            <a:ln w="9525">
              <a:solidFill>
                <a:schemeClr val="tx1"/>
              </a:solidFill>
              <a:miter lim="800000"/>
              <a:headEnd/>
              <a:tailEnd/>
            </a:ln>
          </p:spPr>
          <p:txBody>
            <a:bodyPr wrap="none" anchor="ctr"/>
            <a:lstStyle/>
            <a:p>
              <a:pPr eaLnBrk="0" hangingPunct="0"/>
              <a:endParaRPr lang="en-GB"/>
            </a:p>
          </p:txBody>
        </p:sp>
      </p:grpSp>
      <p:grpSp>
        <p:nvGrpSpPr>
          <p:cNvPr id="30726" name="Group 1029"/>
          <p:cNvGrpSpPr>
            <a:grpSpLocks/>
          </p:cNvGrpSpPr>
          <p:nvPr/>
        </p:nvGrpSpPr>
        <p:grpSpPr bwMode="auto">
          <a:xfrm>
            <a:off x="3732213" y="1447800"/>
            <a:ext cx="769937" cy="454025"/>
            <a:chOff x="1920" y="1181"/>
            <a:chExt cx="485" cy="286"/>
          </a:xfrm>
        </p:grpSpPr>
        <p:grpSp>
          <p:nvGrpSpPr>
            <p:cNvPr id="30775" name="Group 1030"/>
            <p:cNvGrpSpPr>
              <a:grpSpLocks/>
            </p:cNvGrpSpPr>
            <p:nvPr/>
          </p:nvGrpSpPr>
          <p:grpSpPr bwMode="auto">
            <a:xfrm>
              <a:off x="2064" y="1181"/>
              <a:ext cx="192" cy="286"/>
              <a:chOff x="2064" y="1200"/>
              <a:chExt cx="192" cy="267"/>
            </a:xfrm>
          </p:grpSpPr>
          <p:sp>
            <p:nvSpPr>
              <p:cNvPr id="30777" name="Rectangle 1031"/>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0778" name="Rectangle 1032"/>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30776" name="Rectangle 1033"/>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30727" name="Rectangle 1034"/>
          <p:cNvSpPr>
            <a:spLocks noChangeAspect="1" noChangeArrowheads="1"/>
          </p:cNvSpPr>
          <p:nvPr/>
        </p:nvSpPr>
        <p:spPr bwMode="auto">
          <a:xfrm>
            <a:off x="4335463" y="52689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2        3</a:t>
            </a:r>
          </a:p>
          <a:p>
            <a:pPr defTabSz="692150" eaLnBrk="0" hangingPunct="0"/>
            <a:r>
              <a:rPr lang="en-GB" sz="1200">
                <a:latin typeface="Arial Black" pitchFamily="34" charset="0"/>
              </a:rPr>
              <a:t>1        3</a:t>
            </a:r>
          </a:p>
        </p:txBody>
      </p:sp>
      <p:sp>
        <p:nvSpPr>
          <p:cNvPr id="30728" name="Rectangle 1035"/>
          <p:cNvSpPr>
            <a:spLocks noChangeAspect="1" noChangeArrowheads="1"/>
          </p:cNvSpPr>
          <p:nvPr/>
        </p:nvSpPr>
        <p:spPr bwMode="auto">
          <a:xfrm>
            <a:off x="3276600" y="3051175"/>
            <a:ext cx="769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30729" name="Rectangle 1036"/>
          <p:cNvSpPr>
            <a:spLocks noChangeAspect="1" noChangeArrowheads="1"/>
          </p:cNvSpPr>
          <p:nvPr/>
        </p:nvSpPr>
        <p:spPr bwMode="auto">
          <a:xfrm>
            <a:off x="2873375" y="1000125"/>
            <a:ext cx="347663" cy="322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30" name="Oval 1037"/>
          <p:cNvSpPr>
            <a:spLocks noChangeAspect="1" noChangeArrowheads="1"/>
          </p:cNvSpPr>
          <p:nvPr/>
        </p:nvSpPr>
        <p:spPr bwMode="auto">
          <a:xfrm>
            <a:off x="3927475" y="99060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31" name="Line 1038"/>
          <p:cNvSpPr>
            <a:spLocks noChangeAspect="1" noChangeShapeType="1"/>
          </p:cNvSpPr>
          <p:nvPr/>
        </p:nvSpPr>
        <p:spPr bwMode="auto">
          <a:xfrm>
            <a:off x="3233738" y="1152525"/>
            <a:ext cx="700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32" name="Rectangle 1039"/>
          <p:cNvSpPr>
            <a:spLocks noChangeAspect="1" noChangeArrowheads="1"/>
          </p:cNvSpPr>
          <p:nvPr/>
        </p:nvSpPr>
        <p:spPr bwMode="auto">
          <a:xfrm>
            <a:off x="3463925" y="2590800"/>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33" name="Oval 1040"/>
          <p:cNvSpPr>
            <a:spLocks noChangeAspect="1" noChangeArrowheads="1"/>
          </p:cNvSpPr>
          <p:nvPr/>
        </p:nvSpPr>
        <p:spPr bwMode="auto">
          <a:xfrm>
            <a:off x="5375275" y="2636838"/>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34" name="Rectangle 1041"/>
          <p:cNvSpPr>
            <a:spLocks noChangeAspect="1" noChangeArrowheads="1"/>
          </p:cNvSpPr>
          <p:nvPr/>
        </p:nvSpPr>
        <p:spPr bwMode="auto">
          <a:xfrm>
            <a:off x="3390900" y="4708525"/>
            <a:ext cx="344488" cy="325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35" name="Oval 1042"/>
          <p:cNvSpPr>
            <a:spLocks noChangeAspect="1" noChangeArrowheads="1"/>
          </p:cNvSpPr>
          <p:nvPr/>
        </p:nvSpPr>
        <p:spPr bwMode="auto">
          <a:xfrm>
            <a:off x="4500563" y="4743450"/>
            <a:ext cx="338137"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36" name="Oval 1043"/>
          <p:cNvSpPr>
            <a:spLocks noChangeAspect="1" noChangeArrowheads="1"/>
          </p:cNvSpPr>
          <p:nvPr/>
        </p:nvSpPr>
        <p:spPr bwMode="auto">
          <a:xfrm>
            <a:off x="5605463" y="4740275"/>
            <a:ext cx="338137"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37" name="Oval 1044"/>
          <p:cNvSpPr>
            <a:spLocks noChangeAspect="1" noChangeArrowheads="1"/>
          </p:cNvSpPr>
          <p:nvPr/>
        </p:nvSpPr>
        <p:spPr bwMode="auto">
          <a:xfrm>
            <a:off x="2286000" y="4718050"/>
            <a:ext cx="339725" cy="3476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38" name="Line 1045"/>
          <p:cNvSpPr>
            <a:spLocks noChangeAspect="1" noChangeShapeType="1"/>
          </p:cNvSpPr>
          <p:nvPr/>
        </p:nvSpPr>
        <p:spPr bwMode="auto">
          <a:xfrm>
            <a:off x="3603625" y="1130300"/>
            <a:ext cx="0" cy="15065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39" name="Line 1046"/>
          <p:cNvSpPr>
            <a:spLocks noChangeAspect="1" noChangeShapeType="1"/>
          </p:cNvSpPr>
          <p:nvPr/>
        </p:nvSpPr>
        <p:spPr bwMode="auto">
          <a:xfrm>
            <a:off x="4656138" y="2786063"/>
            <a:ext cx="0" cy="15890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40" name="Line 1047"/>
          <p:cNvSpPr>
            <a:spLocks noChangeAspect="1" noChangeShapeType="1"/>
          </p:cNvSpPr>
          <p:nvPr/>
        </p:nvSpPr>
        <p:spPr bwMode="auto">
          <a:xfrm>
            <a:off x="2438400" y="4375150"/>
            <a:ext cx="4343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41" name="Line 1048"/>
          <p:cNvSpPr>
            <a:spLocks noChangeAspect="1" noChangeShapeType="1"/>
          </p:cNvSpPr>
          <p:nvPr/>
        </p:nvSpPr>
        <p:spPr bwMode="auto">
          <a:xfrm flipH="1">
            <a:off x="2438400" y="439102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42" name="Line 1049"/>
          <p:cNvSpPr>
            <a:spLocks noChangeAspect="1" noChangeShapeType="1"/>
          </p:cNvSpPr>
          <p:nvPr/>
        </p:nvSpPr>
        <p:spPr bwMode="auto">
          <a:xfrm flipH="1">
            <a:off x="3578225" y="43783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43" name="Line 1050"/>
          <p:cNvSpPr>
            <a:spLocks noChangeAspect="1" noChangeShapeType="1"/>
          </p:cNvSpPr>
          <p:nvPr/>
        </p:nvSpPr>
        <p:spPr bwMode="auto">
          <a:xfrm flipH="1">
            <a:off x="4648200" y="4394200"/>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44" name="Line 1051"/>
          <p:cNvSpPr>
            <a:spLocks noChangeAspect="1" noChangeShapeType="1"/>
          </p:cNvSpPr>
          <p:nvPr/>
        </p:nvSpPr>
        <p:spPr bwMode="auto">
          <a:xfrm flipH="1">
            <a:off x="5788025" y="43973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45" name="Rectangle 1052"/>
          <p:cNvSpPr>
            <a:spLocks noChangeAspect="1" noChangeArrowheads="1"/>
          </p:cNvSpPr>
          <p:nvPr/>
        </p:nvSpPr>
        <p:spPr bwMode="auto">
          <a:xfrm>
            <a:off x="2819400" y="1462088"/>
            <a:ext cx="4635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30746" name="Rectangle 1053"/>
          <p:cNvSpPr>
            <a:spLocks noChangeArrowheads="1"/>
          </p:cNvSpPr>
          <p:nvPr/>
        </p:nvSpPr>
        <p:spPr bwMode="auto">
          <a:xfrm>
            <a:off x="3505200" y="305117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0747" name="Rectangle 1054"/>
          <p:cNvSpPr>
            <a:spLocks noChangeArrowheads="1"/>
          </p:cNvSpPr>
          <p:nvPr/>
        </p:nvSpPr>
        <p:spPr bwMode="auto">
          <a:xfrm>
            <a:off x="3733800" y="30511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48" name="Rectangle 1055"/>
          <p:cNvSpPr>
            <a:spLocks noChangeAspect="1" noChangeArrowheads="1"/>
          </p:cNvSpPr>
          <p:nvPr/>
        </p:nvSpPr>
        <p:spPr bwMode="auto">
          <a:xfrm>
            <a:off x="3192463" y="5272088"/>
            <a:ext cx="7699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2        4</a:t>
            </a:r>
          </a:p>
          <a:p>
            <a:pPr defTabSz="692150" eaLnBrk="0" hangingPunct="0"/>
            <a:r>
              <a:rPr lang="en-GB" sz="1200">
                <a:latin typeface="Arial Black" pitchFamily="34" charset="0"/>
              </a:rPr>
              <a:t>2        4</a:t>
            </a:r>
          </a:p>
        </p:txBody>
      </p:sp>
      <p:sp>
        <p:nvSpPr>
          <p:cNvPr id="30749" name="Rectangle 1056"/>
          <p:cNvSpPr>
            <a:spLocks noChangeArrowheads="1"/>
          </p:cNvSpPr>
          <p:nvPr/>
        </p:nvSpPr>
        <p:spPr bwMode="auto">
          <a:xfrm>
            <a:off x="3421063" y="52609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50" name="Rectangle 1057" descr="Light horizontal"/>
          <p:cNvSpPr>
            <a:spLocks noChangeArrowheads="1"/>
          </p:cNvSpPr>
          <p:nvPr/>
        </p:nvSpPr>
        <p:spPr bwMode="auto">
          <a:xfrm>
            <a:off x="3649663" y="5260975"/>
            <a:ext cx="76200" cy="454025"/>
          </a:xfrm>
          <a:prstGeom prst="rect">
            <a:avLst/>
          </a:prstGeom>
          <a:pattFill prst="ltHorz">
            <a:fgClr>
              <a:schemeClr val="tx1"/>
            </a:fgClr>
            <a:bgClr>
              <a:schemeClr val="bg1"/>
            </a:bgClr>
          </a:pattFill>
          <a:ln w="9525">
            <a:solidFill>
              <a:schemeClr val="tx1"/>
            </a:solidFill>
            <a:miter lim="800000"/>
            <a:headEnd/>
            <a:tailEnd/>
          </a:ln>
        </p:spPr>
        <p:txBody>
          <a:bodyPr wrap="none" anchor="ctr"/>
          <a:lstStyle/>
          <a:p>
            <a:pPr eaLnBrk="0" hangingPunct="0"/>
            <a:endParaRPr lang="en-GB"/>
          </a:p>
        </p:txBody>
      </p:sp>
      <p:sp>
        <p:nvSpPr>
          <p:cNvPr id="30751" name="Rectangle 1058" descr="Light downward diagonal"/>
          <p:cNvSpPr>
            <a:spLocks noChangeArrowheads="1"/>
          </p:cNvSpPr>
          <p:nvPr/>
        </p:nvSpPr>
        <p:spPr bwMode="auto">
          <a:xfrm>
            <a:off x="4800600" y="5257800"/>
            <a:ext cx="76200" cy="454025"/>
          </a:xfrm>
          <a:prstGeom prst="rect">
            <a:avLst/>
          </a:prstGeom>
          <a:pattFill prst="ltDnDiag">
            <a:fgClr>
              <a:schemeClr val="tx1"/>
            </a:fgClr>
            <a:bgClr>
              <a:srgbClr val="FFFFFF"/>
            </a:bgClr>
          </a:pattFill>
          <a:ln w="9525">
            <a:solidFill>
              <a:schemeClr val="tx1"/>
            </a:solidFill>
            <a:miter lim="800000"/>
            <a:headEnd/>
            <a:tailEnd/>
          </a:ln>
        </p:spPr>
        <p:txBody>
          <a:bodyPr wrap="none" anchor="ctr"/>
          <a:lstStyle/>
          <a:p>
            <a:pPr eaLnBrk="0" hangingPunct="0"/>
            <a:endParaRPr lang="en-GB"/>
          </a:p>
        </p:txBody>
      </p:sp>
      <p:sp>
        <p:nvSpPr>
          <p:cNvPr id="30752" name="Rectangle 1059"/>
          <p:cNvSpPr>
            <a:spLocks noChangeArrowheads="1"/>
          </p:cNvSpPr>
          <p:nvPr/>
        </p:nvSpPr>
        <p:spPr bwMode="auto">
          <a:xfrm>
            <a:off x="4564063" y="5257800"/>
            <a:ext cx="84137"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53" name="Rectangle 1060"/>
          <p:cNvSpPr>
            <a:spLocks noChangeArrowheads="1"/>
          </p:cNvSpPr>
          <p:nvPr/>
        </p:nvSpPr>
        <p:spPr bwMode="auto">
          <a:xfrm>
            <a:off x="4564063" y="5486400"/>
            <a:ext cx="84137"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0754" name="Rectangle 1061"/>
          <p:cNvSpPr>
            <a:spLocks noChangeAspect="1" noChangeArrowheads="1"/>
          </p:cNvSpPr>
          <p:nvPr/>
        </p:nvSpPr>
        <p:spPr bwMode="auto">
          <a:xfrm>
            <a:off x="5403850" y="52689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1        4</a:t>
            </a:r>
          </a:p>
          <a:p>
            <a:pPr defTabSz="692150" eaLnBrk="0" hangingPunct="0"/>
            <a:r>
              <a:rPr lang="en-GB" sz="1200">
                <a:latin typeface="Arial Black" pitchFamily="34" charset="0"/>
              </a:rPr>
              <a:t>1        3</a:t>
            </a:r>
          </a:p>
        </p:txBody>
      </p:sp>
      <p:sp>
        <p:nvSpPr>
          <p:cNvPr id="30755" name="Rectangle 1062"/>
          <p:cNvSpPr>
            <a:spLocks noChangeArrowheads="1"/>
          </p:cNvSpPr>
          <p:nvPr/>
        </p:nvSpPr>
        <p:spPr bwMode="auto">
          <a:xfrm>
            <a:off x="5632450" y="52578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0756" name="Rectangle 1063" descr="Light horizontal"/>
          <p:cNvSpPr>
            <a:spLocks noChangeArrowheads="1"/>
          </p:cNvSpPr>
          <p:nvPr/>
        </p:nvSpPr>
        <p:spPr bwMode="auto">
          <a:xfrm>
            <a:off x="5861050" y="5257800"/>
            <a:ext cx="84138" cy="228600"/>
          </a:xfrm>
          <a:prstGeom prst="rect">
            <a:avLst/>
          </a:prstGeom>
          <a:pattFill prst="ltHorz">
            <a:fgClr>
              <a:schemeClr val="tx1"/>
            </a:fgClr>
            <a:bgClr>
              <a:srgbClr val="FFFFFF"/>
            </a:bgClr>
          </a:pattFill>
          <a:ln w="9525">
            <a:solidFill>
              <a:schemeClr val="tx1"/>
            </a:solidFill>
            <a:miter lim="800000"/>
            <a:headEnd/>
            <a:tailEnd/>
          </a:ln>
        </p:spPr>
        <p:txBody>
          <a:bodyPr wrap="none" anchor="ctr"/>
          <a:lstStyle/>
          <a:p>
            <a:pPr eaLnBrk="0" hangingPunct="0"/>
            <a:endParaRPr lang="en-GB"/>
          </a:p>
        </p:txBody>
      </p:sp>
      <p:sp>
        <p:nvSpPr>
          <p:cNvPr id="30757" name="Rectangle 1064" descr="Light downward diagonal"/>
          <p:cNvSpPr>
            <a:spLocks noChangeArrowheads="1"/>
          </p:cNvSpPr>
          <p:nvPr/>
        </p:nvSpPr>
        <p:spPr bwMode="auto">
          <a:xfrm>
            <a:off x="5861050" y="5486400"/>
            <a:ext cx="84138" cy="228600"/>
          </a:xfrm>
          <a:prstGeom prst="rect">
            <a:avLst/>
          </a:prstGeom>
          <a:pattFill prst="ltDnDiag">
            <a:fgClr>
              <a:schemeClr val="tx1"/>
            </a:fgClr>
            <a:bgClr>
              <a:schemeClr val="bg1"/>
            </a:bgClr>
          </a:pattFill>
          <a:ln w="9525">
            <a:solidFill>
              <a:schemeClr val="tx1"/>
            </a:solidFill>
            <a:miter lim="800000"/>
            <a:headEnd/>
            <a:tailEnd/>
          </a:ln>
        </p:spPr>
        <p:txBody>
          <a:bodyPr wrap="none" anchor="ctr"/>
          <a:lstStyle/>
          <a:p>
            <a:pPr eaLnBrk="0" hangingPunct="0"/>
            <a:endParaRPr lang="en-GB"/>
          </a:p>
        </p:txBody>
      </p:sp>
      <p:sp>
        <p:nvSpPr>
          <p:cNvPr id="30758" name="Rectangle 1065"/>
          <p:cNvSpPr>
            <a:spLocks noChangeAspect="1" noChangeArrowheads="1"/>
          </p:cNvSpPr>
          <p:nvPr/>
        </p:nvSpPr>
        <p:spPr bwMode="auto">
          <a:xfrm>
            <a:off x="4800600" y="1000125"/>
            <a:ext cx="347663" cy="322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59" name="Oval 1066"/>
          <p:cNvSpPr>
            <a:spLocks noChangeAspect="1" noChangeArrowheads="1"/>
          </p:cNvSpPr>
          <p:nvPr/>
        </p:nvSpPr>
        <p:spPr bwMode="auto">
          <a:xfrm>
            <a:off x="5854700" y="99060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60" name="Line 1067"/>
          <p:cNvSpPr>
            <a:spLocks noChangeAspect="1" noChangeShapeType="1"/>
          </p:cNvSpPr>
          <p:nvPr/>
        </p:nvSpPr>
        <p:spPr bwMode="auto">
          <a:xfrm>
            <a:off x="5160963" y="1152525"/>
            <a:ext cx="700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61" name="Line 1068"/>
          <p:cNvSpPr>
            <a:spLocks noChangeAspect="1" noChangeShapeType="1"/>
          </p:cNvSpPr>
          <p:nvPr/>
        </p:nvSpPr>
        <p:spPr bwMode="auto">
          <a:xfrm>
            <a:off x="3886200" y="2798763"/>
            <a:ext cx="1463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62" name="Line 1069"/>
          <p:cNvSpPr>
            <a:spLocks noChangeAspect="1" noChangeShapeType="1"/>
          </p:cNvSpPr>
          <p:nvPr/>
        </p:nvSpPr>
        <p:spPr bwMode="auto">
          <a:xfrm>
            <a:off x="5530850" y="1130300"/>
            <a:ext cx="0" cy="15065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63" name="Rectangle 1070"/>
          <p:cNvSpPr>
            <a:spLocks noChangeAspect="1" noChangeArrowheads="1"/>
          </p:cNvSpPr>
          <p:nvPr/>
        </p:nvSpPr>
        <p:spPr bwMode="auto">
          <a:xfrm>
            <a:off x="4746625" y="1462088"/>
            <a:ext cx="4635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2  3</a:t>
            </a:r>
          </a:p>
          <a:p>
            <a:pPr defTabSz="692150" eaLnBrk="0" hangingPunct="0"/>
            <a:r>
              <a:rPr lang="en-GB" sz="1200">
                <a:latin typeface="Arial Black" pitchFamily="34" charset="0"/>
              </a:rPr>
              <a:t>3  4</a:t>
            </a:r>
          </a:p>
        </p:txBody>
      </p:sp>
      <p:sp>
        <p:nvSpPr>
          <p:cNvPr id="30764" name="Rectangle 1071"/>
          <p:cNvSpPr>
            <a:spLocks noChangeAspect="1" noChangeArrowheads="1"/>
          </p:cNvSpPr>
          <p:nvPr/>
        </p:nvSpPr>
        <p:spPr bwMode="auto">
          <a:xfrm>
            <a:off x="5791200" y="1447800"/>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4   3</a:t>
            </a:r>
          </a:p>
          <a:p>
            <a:pPr defTabSz="692150" eaLnBrk="0" hangingPunct="0"/>
            <a:r>
              <a:rPr lang="en-GB" sz="1200">
                <a:latin typeface="Arial Black" pitchFamily="34" charset="0"/>
              </a:rPr>
              <a:t>1   4</a:t>
            </a:r>
          </a:p>
        </p:txBody>
      </p:sp>
      <p:sp>
        <p:nvSpPr>
          <p:cNvPr id="30765" name="Rectangle 1072"/>
          <p:cNvSpPr>
            <a:spLocks noChangeAspect="1" noChangeArrowheads="1"/>
          </p:cNvSpPr>
          <p:nvPr/>
        </p:nvSpPr>
        <p:spPr bwMode="auto">
          <a:xfrm>
            <a:off x="5173663" y="3048000"/>
            <a:ext cx="7699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3        4</a:t>
            </a:r>
          </a:p>
          <a:p>
            <a:pPr defTabSz="692150" eaLnBrk="0" hangingPunct="0"/>
            <a:r>
              <a:rPr lang="en-GB" sz="1200">
                <a:latin typeface="Arial Black" pitchFamily="34" charset="0"/>
              </a:rPr>
              <a:t>3        4</a:t>
            </a:r>
          </a:p>
        </p:txBody>
      </p:sp>
      <p:sp>
        <p:nvSpPr>
          <p:cNvPr id="30766" name="Rectangle 1073" descr="Light downward diagonal"/>
          <p:cNvSpPr>
            <a:spLocks noChangeArrowheads="1"/>
          </p:cNvSpPr>
          <p:nvPr/>
        </p:nvSpPr>
        <p:spPr bwMode="auto">
          <a:xfrm>
            <a:off x="5402263" y="3048000"/>
            <a:ext cx="76200" cy="454025"/>
          </a:xfrm>
          <a:prstGeom prst="rect">
            <a:avLst/>
          </a:prstGeom>
          <a:pattFill prst="ltDnDiag">
            <a:fgClr>
              <a:schemeClr val="tx1"/>
            </a:fgClr>
            <a:bgClr>
              <a:srgbClr val="FFFFFF"/>
            </a:bgClr>
          </a:pattFill>
          <a:ln w="9525">
            <a:solidFill>
              <a:schemeClr val="tx1"/>
            </a:solidFill>
            <a:miter lim="800000"/>
            <a:headEnd/>
            <a:tailEnd/>
          </a:ln>
        </p:spPr>
        <p:txBody>
          <a:bodyPr wrap="none" anchor="ctr"/>
          <a:lstStyle/>
          <a:p>
            <a:pPr eaLnBrk="0" hangingPunct="0"/>
            <a:endParaRPr lang="en-GB"/>
          </a:p>
        </p:txBody>
      </p:sp>
      <p:sp>
        <p:nvSpPr>
          <p:cNvPr id="30767" name="Rectangle 1074" descr="Light horizontal"/>
          <p:cNvSpPr>
            <a:spLocks noChangeArrowheads="1"/>
          </p:cNvSpPr>
          <p:nvPr/>
        </p:nvSpPr>
        <p:spPr bwMode="auto">
          <a:xfrm>
            <a:off x="5630863" y="3048000"/>
            <a:ext cx="76200" cy="454025"/>
          </a:xfrm>
          <a:prstGeom prst="rect">
            <a:avLst/>
          </a:prstGeom>
          <a:pattFill prst="ltHorz">
            <a:fgClr>
              <a:schemeClr val="tx1"/>
            </a:fgClr>
            <a:bgClr>
              <a:srgbClr val="FFFFFF"/>
            </a:bgClr>
          </a:pattFill>
          <a:ln w="9525">
            <a:solidFill>
              <a:schemeClr val="tx1"/>
            </a:solidFill>
            <a:miter lim="800000"/>
            <a:headEnd/>
            <a:tailEnd/>
          </a:ln>
        </p:spPr>
        <p:txBody>
          <a:bodyPr wrap="none" anchor="ctr"/>
          <a:lstStyle/>
          <a:p>
            <a:pPr eaLnBrk="0" hangingPunct="0"/>
            <a:endParaRPr lang="en-GB"/>
          </a:p>
        </p:txBody>
      </p:sp>
      <p:sp>
        <p:nvSpPr>
          <p:cNvPr id="30768" name="Rectangle 1075"/>
          <p:cNvSpPr>
            <a:spLocks noChangeAspect="1" noChangeArrowheads="1"/>
          </p:cNvSpPr>
          <p:nvPr/>
        </p:nvSpPr>
        <p:spPr bwMode="auto">
          <a:xfrm>
            <a:off x="6589713" y="4779963"/>
            <a:ext cx="344487"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0769" name="Line 1076"/>
          <p:cNvSpPr>
            <a:spLocks noChangeAspect="1" noChangeShapeType="1"/>
          </p:cNvSpPr>
          <p:nvPr/>
        </p:nvSpPr>
        <p:spPr bwMode="auto">
          <a:xfrm flipH="1">
            <a:off x="6781800" y="4419600"/>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770" name="Rectangle 1078"/>
          <p:cNvSpPr>
            <a:spLocks noChangeAspect="1" noChangeArrowheads="1"/>
          </p:cNvSpPr>
          <p:nvPr/>
        </p:nvSpPr>
        <p:spPr bwMode="auto">
          <a:xfrm>
            <a:off x="6392863" y="5257800"/>
            <a:ext cx="7699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1        4</a:t>
            </a:r>
          </a:p>
          <a:p>
            <a:pPr defTabSz="692150" eaLnBrk="0" hangingPunct="0"/>
            <a:r>
              <a:rPr lang="en-GB" sz="1200">
                <a:latin typeface="Arial Black" pitchFamily="34" charset="0"/>
              </a:rPr>
              <a:t>1        4</a:t>
            </a:r>
          </a:p>
        </p:txBody>
      </p:sp>
      <p:sp>
        <p:nvSpPr>
          <p:cNvPr id="30771" name="Rectangle 1079"/>
          <p:cNvSpPr>
            <a:spLocks noChangeArrowheads="1"/>
          </p:cNvSpPr>
          <p:nvPr/>
        </p:nvSpPr>
        <p:spPr bwMode="auto">
          <a:xfrm>
            <a:off x="6621463" y="52578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0772" name="Rectangle 1080" descr="Light horizontal"/>
          <p:cNvSpPr>
            <a:spLocks noChangeArrowheads="1"/>
          </p:cNvSpPr>
          <p:nvPr/>
        </p:nvSpPr>
        <p:spPr bwMode="auto">
          <a:xfrm>
            <a:off x="6850063" y="5257800"/>
            <a:ext cx="76200" cy="454025"/>
          </a:xfrm>
          <a:prstGeom prst="rect">
            <a:avLst/>
          </a:prstGeom>
          <a:pattFill prst="ltHorz">
            <a:fgClr>
              <a:schemeClr val="tx1"/>
            </a:fgClr>
            <a:bgClr>
              <a:schemeClr val="bg1"/>
            </a:bgClr>
          </a:pattFill>
          <a:ln w="9525">
            <a:solidFill>
              <a:schemeClr val="tx1"/>
            </a:solidFill>
            <a:miter lim="800000"/>
            <a:headEnd/>
            <a:tailEnd/>
          </a:ln>
        </p:spPr>
        <p:txBody>
          <a:bodyPr wrap="none" anchor="ctr"/>
          <a:lstStyle/>
          <a:p>
            <a:pPr eaLnBrk="0" hangingPunct="0"/>
            <a:endParaRPr lang="en-GB"/>
          </a:p>
        </p:txBody>
      </p:sp>
      <p:sp>
        <p:nvSpPr>
          <p:cNvPr id="30773" name="TextBox 57"/>
          <p:cNvSpPr txBox="1">
            <a:spLocks noChangeArrowheads="1"/>
          </p:cNvSpPr>
          <p:nvPr/>
        </p:nvSpPr>
        <p:spPr bwMode="auto">
          <a:xfrm>
            <a:off x="4468813" y="5762625"/>
            <a:ext cx="295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1200" b="1" u="sng" dirty="0"/>
              <a:t>R</a:t>
            </a:r>
            <a:endParaRPr lang="en-GB" b="1" u="sng" dirty="0"/>
          </a:p>
        </p:txBody>
      </p:sp>
      <p:sp>
        <p:nvSpPr>
          <p:cNvPr id="63" name="TextBox 58"/>
          <p:cNvSpPr txBox="1">
            <a:spLocks noChangeArrowheads="1"/>
          </p:cNvSpPr>
          <p:nvPr/>
        </p:nvSpPr>
        <p:spPr bwMode="auto">
          <a:xfrm>
            <a:off x="2167503" y="5784850"/>
            <a:ext cx="715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1200" dirty="0"/>
              <a:t>P   </a:t>
            </a:r>
            <a:r>
              <a:rPr lang="en-GB" sz="1200" dirty="0" err="1"/>
              <a:t>P</a:t>
            </a:r>
            <a:endParaRPr lang="en-GB" dirty="0"/>
          </a:p>
        </p:txBody>
      </p:sp>
      <p:sp>
        <p:nvSpPr>
          <p:cNvPr id="65" name="TextBox 58"/>
          <p:cNvSpPr txBox="1">
            <a:spLocks noChangeArrowheads="1"/>
          </p:cNvSpPr>
          <p:nvPr/>
        </p:nvSpPr>
        <p:spPr bwMode="auto">
          <a:xfrm>
            <a:off x="4751385" y="5760084"/>
            <a:ext cx="295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1200" dirty="0"/>
              <a:t>P</a:t>
            </a:r>
            <a:endParaRPr lang="en-GB" dirty="0"/>
          </a:p>
        </p:txBody>
      </p:sp>
      <p:sp>
        <p:nvSpPr>
          <p:cNvPr id="70" name="TextBox 58"/>
          <p:cNvSpPr txBox="1">
            <a:spLocks noChangeArrowheads="1"/>
          </p:cNvSpPr>
          <p:nvPr/>
        </p:nvSpPr>
        <p:spPr bwMode="auto">
          <a:xfrm>
            <a:off x="6530182" y="5784849"/>
            <a:ext cx="715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1200" dirty="0"/>
              <a:t>P   </a:t>
            </a:r>
            <a:r>
              <a:rPr lang="en-GB" sz="1200" dirty="0" err="1"/>
              <a:t>P</a:t>
            </a:r>
            <a:endParaRPr lang="en-GB" dirty="0"/>
          </a:p>
        </p:txBody>
      </p:sp>
      <p:sp>
        <p:nvSpPr>
          <p:cNvPr id="71" name="TextBox 58"/>
          <p:cNvSpPr txBox="1">
            <a:spLocks noChangeArrowheads="1"/>
          </p:cNvSpPr>
          <p:nvPr/>
        </p:nvSpPr>
        <p:spPr bwMode="auto">
          <a:xfrm>
            <a:off x="3341462" y="5784850"/>
            <a:ext cx="715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1200" dirty="0"/>
              <a:t>P   </a:t>
            </a:r>
            <a:r>
              <a:rPr lang="en-GB" sz="1200" dirty="0" err="1"/>
              <a:t>P</a:t>
            </a:r>
            <a:endParaRPr lang="en-GB" dirty="0"/>
          </a:p>
        </p:txBody>
      </p:sp>
      <p:sp>
        <p:nvSpPr>
          <p:cNvPr id="72" name="TextBox 58"/>
          <p:cNvSpPr txBox="1">
            <a:spLocks noChangeArrowheads="1"/>
          </p:cNvSpPr>
          <p:nvPr/>
        </p:nvSpPr>
        <p:spPr bwMode="auto">
          <a:xfrm>
            <a:off x="5519964" y="5784849"/>
            <a:ext cx="715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1200" dirty="0"/>
              <a:t>P   </a:t>
            </a:r>
            <a:r>
              <a:rPr lang="en-GB" sz="1200" b="1" u="sng" dirty="0"/>
              <a:t>R</a:t>
            </a:r>
            <a:endParaRPr lang="en-GB" b="1" u="sng" dirty="0"/>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685800" y="2581275"/>
            <a:ext cx="7772400" cy="1143000"/>
          </a:xfrm>
        </p:spPr>
        <p:txBody>
          <a:bodyPr/>
          <a:lstStyle/>
          <a:p>
            <a:r>
              <a:rPr lang="en-GB"/>
              <a:t>How does one </a:t>
            </a:r>
            <a:r>
              <a:rPr lang="en-GB" b="1" i="1" u="sng"/>
              <a:t>test</a:t>
            </a:r>
            <a:r>
              <a:rPr lang="en-GB"/>
              <a:t> for linkage?</a:t>
            </a: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r>
              <a:rPr lang="en-GB">
                <a:latin typeface="Calibri" pitchFamily="34" charset="0"/>
                <a:cs typeface="Calibri" pitchFamily="34" charset="0"/>
              </a:rPr>
              <a:t>Testing for linkage</a:t>
            </a:r>
          </a:p>
        </p:txBody>
      </p:sp>
      <p:sp>
        <p:nvSpPr>
          <p:cNvPr id="389123" name="Rectangle 1027"/>
          <p:cNvSpPr>
            <a:spLocks noGrp="1" noChangeArrowheads="1"/>
          </p:cNvSpPr>
          <p:nvPr>
            <p:ph type="body" idx="1"/>
          </p:nvPr>
        </p:nvSpPr>
        <p:spPr>
          <a:xfrm>
            <a:off x="685800" y="2133600"/>
            <a:ext cx="7772400" cy="4501376"/>
          </a:xfrm>
        </p:spPr>
        <p:txBody>
          <a:bodyPr>
            <a:normAutofit/>
          </a:bodyPr>
          <a:lstStyle/>
          <a:p>
            <a:pPr>
              <a:defRPr/>
            </a:pPr>
            <a:r>
              <a:rPr lang="en-GB" sz="2800" dirty="0">
                <a:latin typeface="Calibri" pitchFamily="34" charset="0"/>
                <a:cs typeface="Calibri" pitchFamily="34" charset="0"/>
                <a:sym typeface="Symbol" pitchFamily="18" charset="2"/>
              </a:rPr>
              <a:t>Test:           H</a:t>
            </a:r>
            <a:r>
              <a:rPr lang="en-GB" sz="2800" baseline="-25000" dirty="0">
                <a:latin typeface="Calibri" pitchFamily="34" charset="0"/>
                <a:cs typeface="Calibri" pitchFamily="34" charset="0"/>
                <a:sym typeface="Symbol" pitchFamily="18" charset="2"/>
              </a:rPr>
              <a:t>0</a:t>
            </a:r>
            <a:r>
              <a:rPr lang="en-GB" sz="2800" dirty="0">
                <a:latin typeface="Calibri" pitchFamily="34" charset="0"/>
                <a:cs typeface="Calibri" pitchFamily="34" charset="0"/>
                <a:sym typeface="Symbol" pitchFamily="18" charset="2"/>
              </a:rPr>
              <a:t> : </a:t>
            </a:r>
            <a:r>
              <a:rPr lang="en-GB" sz="2800" i="1" dirty="0">
                <a:latin typeface="Calibri" pitchFamily="34" charset="0"/>
                <a:cs typeface="Calibri" pitchFamily="34" charset="0"/>
                <a:sym typeface="Symbol" pitchFamily="18" charset="2"/>
              </a:rPr>
              <a:t>=0.5</a:t>
            </a:r>
            <a:r>
              <a:rPr lang="en-GB" sz="2800" dirty="0">
                <a:latin typeface="Calibri" pitchFamily="34" charset="0"/>
                <a:cs typeface="Calibri" pitchFamily="34" charset="0"/>
                <a:sym typeface="Symbol" pitchFamily="18" charset="2"/>
              </a:rPr>
              <a:t>;</a:t>
            </a:r>
            <a:r>
              <a:rPr lang="en-GB" sz="2800" i="1" dirty="0">
                <a:latin typeface="Calibri" pitchFamily="34" charset="0"/>
                <a:cs typeface="Calibri" pitchFamily="34" charset="0"/>
                <a:sym typeface="Symbol" pitchFamily="18" charset="2"/>
              </a:rPr>
              <a:t>            </a:t>
            </a:r>
            <a:r>
              <a:rPr lang="en-GB" sz="2800" dirty="0">
                <a:latin typeface="Calibri" pitchFamily="34" charset="0"/>
                <a:cs typeface="Calibri" pitchFamily="34" charset="0"/>
                <a:sym typeface="Symbol" pitchFamily="18" charset="2"/>
              </a:rPr>
              <a:t>H</a:t>
            </a:r>
            <a:r>
              <a:rPr lang="en-GB" sz="2800" baseline="-25000" dirty="0">
                <a:latin typeface="Calibri" pitchFamily="34" charset="0"/>
                <a:cs typeface="Calibri" pitchFamily="34" charset="0"/>
                <a:sym typeface="Symbol" pitchFamily="18" charset="2"/>
              </a:rPr>
              <a:t>1</a:t>
            </a:r>
            <a:r>
              <a:rPr lang="en-GB" sz="2800" dirty="0">
                <a:latin typeface="Calibri" pitchFamily="34" charset="0"/>
                <a:cs typeface="Calibri" pitchFamily="34" charset="0"/>
                <a:sym typeface="Symbol" pitchFamily="18" charset="2"/>
              </a:rPr>
              <a:t>: </a:t>
            </a:r>
            <a:r>
              <a:rPr lang="en-GB" sz="2800" i="1" dirty="0">
                <a:latin typeface="Calibri" pitchFamily="34" charset="0"/>
                <a:cs typeface="Calibri" pitchFamily="34" charset="0"/>
                <a:sym typeface="Symbol" pitchFamily="18" charset="2"/>
              </a:rPr>
              <a:t> </a:t>
            </a:r>
            <a:r>
              <a:rPr lang="en-GB" sz="2800" dirty="0">
                <a:latin typeface="Calibri" pitchFamily="34" charset="0"/>
                <a:cs typeface="Calibri" pitchFamily="34" charset="0"/>
                <a:sym typeface="Symbol" pitchFamily="18" charset="2"/>
              </a:rPr>
              <a:t>&lt;0.5 </a:t>
            </a:r>
          </a:p>
          <a:p>
            <a:pPr>
              <a:defRPr/>
            </a:pPr>
            <a:endParaRPr lang="en-GB" sz="2800" i="1" dirty="0">
              <a:latin typeface="Calibri" pitchFamily="34" charset="0"/>
              <a:cs typeface="Calibri" pitchFamily="34" charset="0"/>
              <a:sym typeface="Symbol" pitchFamily="18" charset="2"/>
            </a:endParaRPr>
          </a:p>
          <a:p>
            <a:pPr>
              <a:defRPr/>
            </a:pPr>
            <a:r>
              <a:rPr lang="en-GB" sz="2800" dirty="0">
                <a:latin typeface="Calibri" pitchFamily="34" charset="0"/>
                <a:cs typeface="Calibri" pitchFamily="34" charset="0"/>
                <a:sym typeface="Symbol" pitchFamily="18" charset="2"/>
              </a:rPr>
              <a:t>LOD score = Z score :</a:t>
            </a:r>
          </a:p>
          <a:p>
            <a:pPr marL="0" indent="0" algn="ctr">
              <a:buFontTx/>
              <a:buNone/>
              <a:defRPr/>
            </a:pPr>
            <a:r>
              <a:rPr lang="en-GB" sz="2800" dirty="0">
                <a:latin typeface="Calibri" pitchFamily="34" charset="0"/>
                <a:cs typeface="Calibri" pitchFamily="34" charset="0"/>
                <a:sym typeface="Symbol" pitchFamily="18" charset="2"/>
              </a:rPr>
              <a:t> log</a:t>
            </a:r>
            <a:r>
              <a:rPr lang="en-GB" sz="2800" baseline="-25000" dirty="0">
                <a:latin typeface="Calibri" pitchFamily="34" charset="0"/>
                <a:cs typeface="Calibri" pitchFamily="34" charset="0"/>
                <a:sym typeface="Symbol" pitchFamily="18" charset="2"/>
              </a:rPr>
              <a:t>10</a:t>
            </a:r>
            <a:r>
              <a:rPr lang="en-GB" sz="2800" dirty="0">
                <a:latin typeface="Calibri" pitchFamily="34" charset="0"/>
                <a:cs typeface="Calibri" pitchFamily="34" charset="0"/>
                <a:sym typeface="Symbol" pitchFamily="18" charset="2"/>
              </a:rPr>
              <a:t> odds (linkage/no linkage)</a:t>
            </a:r>
          </a:p>
          <a:p>
            <a:pPr>
              <a:defRPr/>
            </a:pPr>
            <a:endParaRPr lang="en-GB" sz="2800" dirty="0">
              <a:latin typeface="Calibri" pitchFamily="34" charset="0"/>
              <a:cs typeface="Calibri" pitchFamily="34" charset="0"/>
              <a:sym typeface="Symbol" pitchFamily="18" charset="2"/>
            </a:endParaRPr>
          </a:p>
          <a:p>
            <a:pPr>
              <a:buFontTx/>
              <a:buNone/>
              <a:defRPr/>
            </a:pPr>
            <a:r>
              <a:rPr lang="en-GB" sz="2800" dirty="0">
                <a:latin typeface="Calibri" pitchFamily="34" charset="0"/>
                <a:cs typeface="Calibri" pitchFamily="34" charset="0"/>
                <a:sym typeface="Symbol" pitchFamily="18" charset="2"/>
              </a:rPr>
              <a:t>	LOD = log</a:t>
            </a:r>
            <a:r>
              <a:rPr lang="en-GB" sz="2800" baseline="-25000" dirty="0">
                <a:latin typeface="Calibri" pitchFamily="34" charset="0"/>
                <a:cs typeface="Calibri" pitchFamily="34" charset="0"/>
                <a:sym typeface="Symbol" pitchFamily="18" charset="2"/>
              </a:rPr>
              <a:t>10</a:t>
            </a:r>
            <a:r>
              <a:rPr lang="en-GB" sz="2800" dirty="0">
                <a:latin typeface="Calibri" pitchFamily="34" charset="0"/>
                <a:cs typeface="Calibri" pitchFamily="34" charset="0"/>
                <a:sym typeface="Symbol" pitchFamily="18" charset="2"/>
              </a:rPr>
              <a:t> {L(0 ≤</a:t>
            </a:r>
            <a:r>
              <a:rPr lang="en-GB" sz="2800" i="1" dirty="0">
                <a:latin typeface="Calibri" pitchFamily="34" charset="0"/>
                <a:cs typeface="Calibri" pitchFamily="34" charset="0"/>
                <a:sym typeface="Symbol" pitchFamily="18" charset="2"/>
              </a:rPr>
              <a:t></a:t>
            </a:r>
            <a:r>
              <a:rPr lang="en-GB" sz="2800" dirty="0">
                <a:latin typeface="Calibri" pitchFamily="34" charset="0"/>
                <a:cs typeface="Calibri" pitchFamily="34" charset="0"/>
                <a:sym typeface="Symbol" pitchFamily="18" charset="2"/>
              </a:rPr>
              <a:t> &lt;0.5)/L(</a:t>
            </a:r>
            <a:r>
              <a:rPr lang="en-GB" sz="2800" i="1" dirty="0">
                <a:latin typeface="Calibri" pitchFamily="34" charset="0"/>
                <a:cs typeface="Calibri" pitchFamily="34" charset="0"/>
                <a:sym typeface="Symbol" pitchFamily="18" charset="2"/>
              </a:rPr>
              <a:t></a:t>
            </a:r>
            <a:r>
              <a:rPr lang="en-GB" sz="2800" dirty="0">
                <a:latin typeface="Calibri" pitchFamily="34" charset="0"/>
                <a:cs typeface="Calibri" pitchFamily="34" charset="0"/>
                <a:sym typeface="Symbol" pitchFamily="18" charset="2"/>
              </a:rPr>
              <a:t> = 0.5)} </a:t>
            </a:r>
          </a:p>
          <a:p>
            <a:pPr lvl="1">
              <a:buFontTx/>
              <a:buNone/>
              <a:defRPr/>
            </a:pPr>
            <a:r>
              <a:rPr lang="en-GB" sz="2400" dirty="0">
                <a:latin typeface="Calibri" pitchFamily="34" charset="0"/>
                <a:cs typeface="Calibri" pitchFamily="34" charset="0"/>
                <a:sym typeface="Symbol" pitchFamily="18" charset="2"/>
              </a:rPr>
              <a:t>		</a:t>
            </a:r>
          </a:p>
          <a:p>
            <a:pPr>
              <a:defRPr/>
            </a:pPr>
            <a:r>
              <a:rPr lang="en-GB" sz="2800" dirty="0">
                <a:latin typeface="Calibri" pitchFamily="34" charset="0"/>
                <a:cs typeface="Calibri" pitchFamily="34" charset="0"/>
              </a:rPr>
              <a:t>L</a:t>
            </a:r>
            <a:r>
              <a:rPr lang="en-GB" sz="2400" dirty="0">
                <a:latin typeface="Calibri" pitchFamily="34" charset="0"/>
                <a:cs typeface="Calibri" pitchFamily="34" charset="0"/>
              </a:rPr>
              <a:t> = likelihood function; allowing calculation of the probability of the data </a:t>
            </a:r>
            <a:r>
              <a:rPr lang="en-GB" sz="2400" b="1" i="1" dirty="0">
                <a:latin typeface="Calibri" pitchFamily="34" charset="0"/>
                <a:cs typeface="Calibri" pitchFamily="34" charset="0"/>
              </a:rPr>
              <a:t>as a function </a:t>
            </a:r>
            <a:r>
              <a:rPr lang="en-GB" sz="2400" dirty="0">
                <a:latin typeface="Calibri" pitchFamily="34" charset="0"/>
                <a:cs typeface="Calibri" pitchFamily="34" charset="0"/>
              </a:rPr>
              <a:t>of </a:t>
            </a:r>
            <a:r>
              <a:rPr lang="en-GB" sz="2800" i="1" dirty="0">
                <a:latin typeface="Calibri" pitchFamily="34" charset="0"/>
                <a:cs typeface="Calibri" pitchFamily="34" charset="0"/>
                <a:sym typeface="Symbol" pitchFamily="18" charset="2"/>
              </a:rPr>
              <a:t></a:t>
            </a:r>
            <a:endParaRPr lang="en-GB" dirty="0">
              <a:latin typeface="Calibri" pitchFamily="34" charset="0"/>
              <a:cs typeface="Calibri" pitchFamily="34" charset="0"/>
              <a:sym typeface="Symbol" pitchFamily="18" charset="2"/>
            </a:endParaRPr>
          </a:p>
          <a:p>
            <a:pPr>
              <a:buFontTx/>
              <a:buNone/>
              <a:defRPr/>
            </a:pPr>
            <a:endParaRPr lang="en-GB" dirty="0">
              <a:latin typeface="Calibri" pitchFamily="34" charset="0"/>
              <a:cs typeface="Calibri" pitchFamily="34" charset="0"/>
            </a:endParaRPr>
          </a:p>
        </p:txBody>
      </p:sp>
      <p:grpSp>
        <p:nvGrpSpPr>
          <p:cNvPr id="2" name="Group 7"/>
          <p:cNvGrpSpPr>
            <a:grpSpLocks/>
          </p:cNvGrpSpPr>
          <p:nvPr/>
        </p:nvGrpSpPr>
        <p:grpSpPr bwMode="auto">
          <a:xfrm>
            <a:off x="2924175" y="4335030"/>
            <a:ext cx="1697038" cy="866775"/>
            <a:chOff x="3046492" y="4000440"/>
            <a:chExt cx="1696849" cy="866835"/>
          </a:xfrm>
        </p:grpSpPr>
        <p:sp>
          <p:nvSpPr>
            <p:cNvPr id="32776" name="Rectangle 3"/>
            <p:cNvSpPr>
              <a:spLocks noChangeArrowheads="1"/>
            </p:cNvSpPr>
            <p:nvPr/>
          </p:nvSpPr>
          <p:spPr bwMode="auto">
            <a:xfrm>
              <a:off x="3046492" y="4400550"/>
              <a:ext cx="1696849" cy="466725"/>
            </a:xfrm>
            <a:prstGeom prst="rect">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p>
          </p:txBody>
        </p:sp>
        <p:sp>
          <p:nvSpPr>
            <p:cNvPr id="32777" name="TextBox 4"/>
            <p:cNvSpPr txBox="1">
              <a:spLocks noChangeArrowheads="1"/>
            </p:cNvSpPr>
            <p:nvPr/>
          </p:nvSpPr>
          <p:spPr bwMode="auto">
            <a:xfrm>
              <a:off x="3429000" y="4000440"/>
              <a:ext cx="9203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2000">
                  <a:solidFill>
                    <a:srgbClr val="C00000"/>
                  </a:solidFill>
                  <a:latin typeface="Calibri" pitchFamily="34" charset="0"/>
                  <a:cs typeface="Calibri" pitchFamily="34" charset="0"/>
                </a:rPr>
                <a:t>linkage</a:t>
              </a:r>
            </a:p>
          </p:txBody>
        </p:sp>
      </p:grpSp>
      <p:grpSp>
        <p:nvGrpSpPr>
          <p:cNvPr id="3" name="Group 8"/>
          <p:cNvGrpSpPr>
            <a:grpSpLocks/>
          </p:cNvGrpSpPr>
          <p:nvPr/>
        </p:nvGrpSpPr>
        <p:grpSpPr bwMode="auto">
          <a:xfrm>
            <a:off x="4779963" y="4335030"/>
            <a:ext cx="4095750" cy="866775"/>
            <a:chOff x="4779265" y="4000440"/>
            <a:chExt cx="4364735" cy="866835"/>
          </a:xfrm>
        </p:grpSpPr>
        <p:sp>
          <p:nvSpPr>
            <p:cNvPr id="32774" name="Rectangle 5"/>
            <p:cNvSpPr>
              <a:spLocks noChangeArrowheads="1"/>
            </p:cNvSpPr>
            <p:nvPr/>
          </p:nvSpPr>
          <p:spPr bwMode="auto">
            <a:xfrm>
              <a:off x="4779265" y="4400550"/>
              <a:ext cx="1353312" cy="466725"/>
            </a:xfrm>
            <a:prstGeom prst="rect">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p>
          </p:txBody>
        </p:sp>
        <p:sp>
          <p:nvSpPr>
            <p:cNvPr id="32775" name="TextBox 6"/>
            <p:cNvSpPr txBox="1">
              <a:spLocks noChangeArrowheads="1"/>
            </p:cNvSpPr>
            <p:nvPr/>
          </p:nvSpPr>
          <p:spPr bwMode="auto">
            <a:xfrm>
              <a:off x="4779265" y="4000440"/>
              <a:ext cx="43647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2000">
                  <a:solidFill>
                    <a:srgbClr val="C00000"/>
                  </a:solidFill>
                  <a:latin typeface="Calibri" pitchFamily="34" charset="0"/>
                  <a:cs typeface="Calibri" pitchFamily="34" charset="0"/>
                </a:rPr>
                <a:t>no linkage : independent assortment</a:t>
              </a:r>
            </a:p>
          </p:txBody>
        </p:sp>
      </p:grpSp>
      <p:sp>
        <p:nvSpPr>
          <p:cNvPr id="5" name="Slide Number Placeholder 4"/>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 calcmode="lin" valueType="num">
                                      <p:cBhvr additive="base">
                                        <p:cTn id="7" dur="500" fill="hold"/>
                                        <p:tgtEl>
                                          <p:spTgt spid="389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23">
                                            <p:txEl>
                                              <p:pRg st="2" end="2"/>
                                            </p:txEl>
                                          </p:spTgt>
                                        </p:tgtEl>
                                        <p:attrNameLst>
                                          <p:attrName>style.visibility</p:attrName>
                                        </p:attrNameLst>
                                      </p:cBhvr>
                                      <p:to>
                                        <p:strVal val="visible"/>
                                      </p:to>
                                    </p:set>
                                    <p:anim calcmode="lin" valueType="num">
                                      <p:cBhvr additive="base">
                                        <p:cTn id="13" dur="500" fill="hold"/>
                                        <p:tgtEl>
                                          <p:spTgt spid="389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23">
                                            <p:txEl>
                                              <p:pRg st="3" end="3"/>
                                            </p:txEl>
                                          </p:spTgt>
                                        </p:tgtEl>
                                        <p:attrNameLst>
                                          <p:attrName>style.visibility</p:attrName>
                                        </p:attrNameLst>
                                      </p:cBhvr>
                                      <p:to>
                                        <p:strVal val="visible"/>
                                      </p:to>
                                    </p:set>
                                    <p:anim calcmode="lin" valueType="num">
                                      <p:cBhvr additive="base">
                                        <p:cTn id="19" dur="500" fill="hold"/>
                                        <p:tgtEl>
                                          <p:spTgt spid="389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123">
                                            <p:txEl>
                                              <p:pRg st="5" end="5"/>
                                            </p:txEl>
                                          </p:spTgt>
                                        </p:tgtEl>
                                        <p:attrNameLst>
                                          <p:attrName>style.visibility</p:attrName>
                                        </p:attrNameLst>
                                      </p:cBhvr>
                                      <p:to>
                                        <p:strVal val="visible"/>
                                      </p:to>
                                    </p:set>
                                    <p:anim calcmode="lin" valueType="num">
                                      <p:cBhvr additive="base">
                                        <p:cTn id="25" dur="500" fill="hold"/>
                                        <p:tgtEl>
                                          <p:spTgt spid="3891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89123">
                                            <p:txEl>
                                              <p:pRg st="7" end="7"/>
                                            </p:txEl>
                                          </p:spTgt>
                                        </p:tgtEl>
                                        <p:attrNameLst>
                                          <p:attrName>style.visibility</p:attrName>
                                        </p:attrNameLst>
                                      </p:cBhvr>
                                      <p:to>
                                        <p:strVal val="visible"/>
                                      </p:to>
                                    </p:set>
                                    <p:anim calcmode="lin" valueType="num">
                                      <p:cBhvr additive="base">
                                        <p:cTn id="43" dur="500" fill="hold"/>
                                        <p:tgtEl>
                                          <p:spTgt spid="3891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9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3571875" y="2667000"/>
            <a:ext cx="2705100" cy="150813"/>
            <a:chOff x="2037" y="520"/>
            <a:chExt cx="3255" cy="144"/>
          </a:xfrm>
        </p:grpSpPr>
        <p:sp>
          <p:nvSpPr>
            <p:cNvPr id="3110" name="AutoShape 3"/>
            <p:cNvSpPr>
              <a:spLocks noChangeArrowheads="1"/>
            </p:cNvSpPr>
            <p:nvPr/>
          </p:nvSpPr>
          <p:spPr bwMode="auto">
            <a:xfrm>
              <a:off x="2037" y="524"/>
              <a:ext cx="1080" cy="136"/>
            </a:xfrm>
            <a:prstGeom prst="octagon">
              <a:avLst>
                <a:gd name="adj" fmla="val 29282"/>
              </a:avLst>
            </a:prstGeom>
            <a:solidFill>
              <a:srgbClr val="FFFFFF"/>
            </a:solidFill>
            <a:ln w="12700">
              <a:solidFill>
                <a:schemeClr val="bg2"/>
              </a:solidFill>
              <a:miter lim="800000"/>
              <a:headEnd/>
              <a:tailEnd/>
            </a:ln>
          </p:spPr>
          <p:txBody>
            <a:bodyPr wrap="none" anchor="ctr"/>
            <a:lstStyle/>
            <a:p>
              <a:endParaRPr lang="en-US"/>
            </a:p>
          </p:txBody>
        </p:sp>
        <p:sp>
          <p:nvSpPr>
            <p:cNvPr id="3111" name="AutoShape 4"/>
            <p:cNvSpPr>
              <a:spLocks noChangeArrowheads="1"/>
            </p:cNvSpPr>
            <p:nvPr/>
          </p:nvSpPr>
          <p:spPr bwMode="auto">
            <a:xfrm>
              <a:off x="3125" y="524"/>
              <a:ext cx="2167" cy="136"/>
            </a:xfrm>
            <a:prstGeom prst="octagon">
              <a:avLst>
                <a:gd name="adj" fmla="val 29282"/>
              </a:avLst>
            </a:prstGeom>
            <a:solidFill>
              <a:srgbClr val="FFFFFF"/>
            </a:solidFill>
            <a:ln w="12700">
              <a:solidFill>
                <a:schemeClr val="bg2"/>
              </a:solidFill>
              <a:miter lim="800000"/>
              <a:headEnd/>
              <a:tailEnd/>
            </a:ln>
          </p:spPr>
          <p:txBody>
            <a:bodyPr wrap="none" anchor="ctr"/>
            <a:lstStyle/>
            <a:p>
              <a:endParaRPr lang="en-US"/>
            </a:p>
          </p:txBody>
        </p:sp>
        <p:sp>
          <p:nvSpPr>
            <p:cNvPr id="3112" name="Rectangle 5"/>
            <p:cNvSpPr>
              <a:spLocks noChangeArrowheads="1"/>
            </p:cNvSpPr>
            <p:nvPr/>
          </p:nvSpPr>
          <p:spPr bwMode="auto">
            <a:xfrm>
              <a:off x="2284" y="520"/>
              <a:ext cx="167"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13" name="Rectangle 6"/>
            <p:cNvSpPr>
              <a:spLocks noChangeArrowheads="1"/>
            </p:cNvSpPr>
            <p:nvPr/>
          </p:nvSpPr>
          <p:spPr bwMode="auto">
            <a:xfrm>
              <a:off x="4459" y="520"/>
              <a:ext cx="251"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14" name="Rectangle 7"/>
            <p:cNvSpPr>
              <a:spLocks noChangeArrowheads="1"/>
            </p:cNvSpPr>
            <p:nvPr/>
          </p:nvSpPr>
          <p:spPr bwMode="auto">
            <a:xfrm>
              <a:off x="4041" y="520"/>
              <a:ext cx="125"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15" name="Rectangle 8"/>
            <p:cNvSpPr>
              <a:spLocks noChangeArrowheads="1"/>
            </p:cNvSpPr>
            <p:nvPr/>
          </p:nvSpPr>
          <p:spPr bwMode="auto">
            <a:xfrm>
              <a:off x="3455" y="520"/>
              <a:ext cx="293"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16" name="Rectangle 9"/>
            <p:cNvSpPr>
              <a:spLocks noChangeArrowheads="1"/>
            </p:cNvSpPr>
            <p:nvPr/>
          </p:nvSpPr>
          <p:spPr bwMode="auto">
            <a:xfrm>
              <a:off x="4878" y="520"/>
              <a:ext cx="167"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075" name="Rectangle 10"/>
          <p:cNvSpPr>
            <a:spLocks noChangeArrowheads="1"/>
          </p:cNvSpPr>
          <p:nvPr/>
        </p:nvSpPr>
        <p:spPr bwMode="auto">
          <a:xfrm>
            <a:off x="3505200" y="2895600"/>
            <a:ext cx="25701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1100">
                <a:latin typeface="Switzerland" charset="0"/>
              </a:rPr>
              <a:t>I  I I  I I   I I   I I I  I  I I I  I    I I  I  I I  I I  I</a:t>
            </a:r>
            <a:endParaRPr lang="en-GB">
              <a:solidFill>
                <a:schemeClr val="accent2"/>
              </a:solidFill>
              <a:latin typeface="Switzerland" charset="0"/>
            </a:endParaRPr>
          </a:p>
        </p:txBody>
      </p:sp>
      <p:sp>
        <p:nvSpPr>
          <p:cNvPr id="3076" name="Rectangle 11"/>
          <p:cNvSpPr>
            <a:spLocks noChangeArrowheads="1"/>
          </p:cNvSpPr>
          <p:nvPr/>
        </p:nvSpPr>
        <p:spPr bwMode="auto">
          <a:xfrm>
            <a:off x="2286000" y="2959100"/>
            <a:ext cx="987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GB" sz="1200">
                <a:latin typeface="SwitzerlandBlack" charset="0"/>
              </a:rPr>
              <a:t>Linkage map</a:t>
            </a:r>
          </a:p>
        </p:txBody>
      </p:sp>
      <p:sp>
        <p:nvSpPr>
          <p:cNvPr id="3077" name="Rectangle 12"/>
          <p:cNvSpPr>
            <a:spLocks noChangeArrowheads="1"/>
          </p:cNvSpPr>
          <p:nvPr/>
        </p:nvSpPr>
        <p:spPr bwMode="auto">
          <a:xfrm>
            <a:off x="2286000" y="3765550"/>
            <a:ext cx="139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GB" sz="1200">
                <a:latin typeface="SwitzerlandBlack" charset="0"/>
              </a:rPr>
              <a:t>Physical map (1)</a:t>
            </a:r>
          </a:p>
          <a:p>
            <a:pPr eaLnBrk="0" hangingPunct="0"/>
            <a:r>
              <a:rPr lang="en-GB" sz="1200">
                <a:latin typeface="SwitzerlandBlack" charset="0"/>
              </a:rPr>
              <a:t>YACs-PACs-BACs</a:t>
            </a:r>
          </a:p>
        </p:txBody>
      </p:sp>
      <p:sp>
        <p:nvSpPr>
          <p:cNvPr id="3078" name="Rectangle 13"/>
          <p:cNvSpPr>
            <a:spLocks noChangeArrowheads="1"/>
          </p:cNvSpPr>
          <p:nvPr/>
        </p:nvSpPr>
        <p:spPr bwMode="auto">
          <a:xfrm>
            <a:off x="2286000" y="4757738"/>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GB" sz="1200">
                <a:latin typeface="SwitzerlandBlack" charset="0"/>
              </a:rPr>
              <a:t>Physical map (2)</a:t>
            </a:r>
          </a:p>
          <a:p>
            <a:pPr eaLnBrk="0" hangingPunct="0"/>
            <a:r>
              <a:rPr lang="en-GB" sz="1200">
                <a:latin typeface="SwitzerlandBlack" charset="0"/>
              </a:rPr>
              <a:t>Cosmids-Lambda</a:t>
            </a:r>
          </a:p>
        </p:txBody>
      </p:sp>
      <p:sp>
        <p:nvSpPr>
          <p:cNvPr id="3079" name="Rectangle 14"/>
          <p:cNvSpPr>
            <a:spLocks noChangeArrowheads="1"/>
          </p:cNvSpPr>
          <p:nvPr/>
        </p:nvSpPr>
        <p:spPr bwMode="auto">
          <a:xfrm>
            <a:off x="2286000" y="5986463"/>
            <a:ext cx="1130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GB" sz="1200">
                <a:latin typeface="SwitzerlandBlack" charset="0"/>
              </a:rPr>
              <a:t>Gene Sequence</a:t>
            </a:r>
          </a:p>
        </p:txBody>
      </p:sp>
      <p:sp>
        <p:nvSpPr>
          <p:cNvPr id="3080" name="Line 15"/>
          <p:cNvSpPr>
            <a:spLocks noChangeShapeType="1"/>
          </p:cNvSpPr>
          <p:nvPr/>
        </p:nvSpPr>
        <p:spPr bwMode="auto">
          <a:xfrm>
            <a:off x="3560763" y="3973513"/>
            <a:ext cx="6683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81" name="Line 16"/>
          <p:cNvSpPr>
            <a:spLocks noChangeShapeType="1"/>
          </p:cNvSpPr>
          <p:nvPr/>
        </p:nvSpPr>
        <p:spPr bwMode="auto">
          <a:xfrm>
            <a:off x="3886200" y="3814763"/>
            <a:ext cx="815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82" name="Line 17"/>
          <p:cNvSpPr>
            <a:spLocks noChangeShapeType="1"/>
          </p:cNvSpPr>
          <p:nvPr/>
        </p:nvSpPr>
        <p:spPr bwMode="auto">
          <a:xfrm>
            <a:off x="4371975" y="3954463"/>
            <a:ext cx="815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83" name="Line 18"/>
          <p:cNvSpPr>
            <a:spLocks noChangeShapeType="1"/>
          </p:cNvSpPr>
          <p:nvPr/>
        </p:nvSpPr>
        <p:spPr bwMode="auto">
          <a:xfrm>
            <a:off x="5380038" y="3984625"/>
            <a:ext cx="815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84" name="Line 19"/>
          <p:cNvSpPr>
            <a:spLocks noChangeShapeType="1"/>
          </p:cNvSpPr>
          <p:nvPr/>
        </p:nvSpPr>
        <p:spPr bwMode="auto">
          <a:xfrm flipV="1">
            <a:off x="5862638" y="3798888"/>
            <a:ext cx="392112" cy="31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85" name="Line 20"/>
          <p:cNvSpPr>
            <a:spLocks noChangeShapeType="1"/>
          </p:cNvSpPr>
          <p:nvPr/>
        </p:nvSpPr>
        <p:spPr bwMode="auto">
          <a:xfrm>
            <a:off x="4895850" y="3806825"/>
            <a:ext cx="815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86" name="Rectangle 21"/>
          <p:cNvSpPr>
            <a:spLocks noChangeArrowheads="1"/>
          </p:cNvSpPr>
          <p:nvPr/>
        </p:nvSpPr>
        <p:spPr bwMode="auto">
          <a:xfrm>
            <a:off x="2286000" y="2684463"/>
            <a:ext cx="1225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GB" sz="1200">
                <a:latin typeface="SwitzerlandBlack" charset="0"/>
              </a:rPr>
              <a:t>Cytogenetic map</a:t>
            </a:r>
          </a:p>
        </p:txBody>
      </p:sp>
      <p:sp>
        <p:nvSpPr>
          <p:cNvPr id="3087" name="Line 22"/>
          <p:cNvSpPr>
            <a:spLocks noChangeShapeType="1"/>
          </p:cNvSpPr>
          <p:nvPr/>
        </p:nvSpPr>
        <p:spPr bwMode="auto">
          <a:xfrm>
            <a:off x="3587750" y="3063875"/>
            <a:ext cx="0" cy="900113"/>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88" name="Line 23"/>
          <p:cNvSpPr>
            <a:spLocks noChangeShapeType="1"/>
          </p:cNvSpPr>
          <p:nvPr/>
        </p:nvSpPr>
        <p:spPr bwMode="auto">
          <a:xfrm>
            <a:off x="5443538" y="3101975"/>
            <a:ext cx="0" cy="900113"/>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89" name="Line 24"/>
          <p:cNvSpPr>
            <a:spLocks noChangeShapeType="1"/>
          </p:cNvSpPr>
          <p:nvPr/>
        </p:nvSpPr>
        <p:spPr bwMode="auto">
          <a:xfrm>
            <a:off x="6015038" y="3100388"/>
            <a:ext cx="0" cy="900112"/>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0" name="Line 25"/>
          <p:cNvSpPr>
            <a:spLocks noChangeShapeType="1"/>
          </p:cNvSpPr>
          <p:nvPr/>
        </p:nvSpPr>
        <p:spPr bwMode="auto">
          <a:xfrm>
            <a:off x="4918075" y="3067050"/>
            <a:ext cx="0" cy="900113"/>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1" name="Line 26"/>
          <p:cNvSpPr>
            <a:spLocks noChangeShapeType="1"/>
          </p:cNvSpPr>
          <p:nvPr/>
        </p:nvSpPr>
        <p:spPr bwMode="auto">
          <a:xfrm>
            <a:off x="4030663" y="3073400"/>
            <a:ext cx="0" cy="900113"/>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2" name="Line 27"/>
          <p:cNvSpPr>
            <a:spLocks noChangeShapeType="1"/>
          </p:cNvSpPr>
          <p:nvPr/>
        </p:nvSpPr>
        <p:spPr bwMode="auto">
          <a:xfrm>
            <a:off x="4646613" y="3079750"/>
            <a:ext cx="0" cy="900113"/>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3" name="Line 28"/>
          <p:cNvSpPr>
            <a:spLocks noChangeShapeType="1"/>
          </p:cNvSpPr>
          <p:nvPr/>
        </p:nvSpPr>
        <p:spPr bwMode="auto">
          <a:xfrm>
            <a:off x="5670550" y="3098800"/>
            <a:ext cx="0" cy="900113"/>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4" name="Line 29"/>
          <p:cNvSpPr>
            <a:spLocks noChangeShapeType="1"/>
          </p:cNvSpPr>
          <p:nvPr/>
        </p:nvSpPr>
        <p:spPr bwMode="auto">
          <a:xfrm>
            <a:off x="6105525" y="3089275"/>
            <a:ext cx="0" cy="9017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5" name="Line 30"/>
          <p:cNvSpPr>
            <a:spLocks noChangeShapeType="1"/>
          </p:cNvSpPr>
          <p:nvPr/>
        </p:nvSpPr>
        <p:spPr bwMode="auto">
          <a:xfrm>
            <a:off x="3646488" y="4967288"/>
            <a:ext cx="6683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6" name="Line 31"/>
          <p:cNvSpPr>
            <a:spLocks noChangeShapeType="1"/>
          </p:cNvSpPr>
          <p:nvPr/>
        </p:nvSpPr>
        <p:spPr bwMode="auto">
          <a:xfrm>
            <a:off x="3971925" y="4808538"/>
            <a:ext cx="815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7" name="Line 32"/>
          <p:cNvSpPr>
            <a:spLocks noChangeShapeType="1"/>
          </p:cNvSpPr>
          <p:nvPr/>
        </p:nvSpPr>
        <p:spPr bwMode="auto">
          <a:xfrm>
            <a:off x="4457700" y="4948238"/>
            <a:ext cx="815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8" name="Line 33"/>
          <p:cNvSpPr>
            <a:spLocks noChangeShapeType="1"/>
          </p:cNvSpPr>
          <p:nvPr/>
        </p:nvSpPr>
        <p:spPr bwMode="auto">
          <a:xfrm>
            <a:off x="5465763" y="4978400"/>
            <a:ext cx="815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099" name="Line 34"/>
          <p:cNvSpPr>
            <a:spLocks noChangeShapeType="1"/>
          </p:cNvSpPr>
          <p:nvPr/>
        </p:nvSpPr>
        <p:spPr bwMode="auto">
          <a:xfrm>
            <a:off x="4981575" y="4800600"/>
            <a:ext cx="815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100" name="Line 35"/>
          <p:cNvSpPr>
            <a:spLocks noChangeShapeType="1"/>
          </p:cNvSpPr>
          <p:nvPr/>
        </p:nvSpPr>
        <p:spPr bwMode="auto">
          <a:xfrm flipH="1">
            <a:off x="3636963" y="3956050"/>
            <a:ext cx="1022350" cy="963613"/>
          </a:xfrm>
          <a:prstGeom prst="line">
            <a:avLst/>
          </a:prstGeom>
          <a:noFill/>
          <a:ln w="12700">
            <a:solidFill>
              <a:srgbClr val="FF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101" name="Line 36"/>
          <p:cNvSpPr>
            <a:spLocks noChangeShapeType="1"/>
          </p:cNvSpPr>
          <p:nvPr/>
        </p:nvSpPr>
        <p:spPr bwMode="auto">
          <a:xfrm>
            <a:off x="4908550" y="3948113"/>
            <a:ext cx="1365250" cy="987425"/>
          </a:xfrm>
          <a:prstGeom prst="line">
            <a:avLst/>
          </a:prstGeom>
          <a:noFill/>
          <a:ln w="12700">
            <a:solidFill>
              <a:srgbClr val="FF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102" name="Line 37"/>
          <p:cNvSpPr>
            <a:spLocks noChangeShapeType="1"/>
          </p:cNvSpPr>
          <p:nvPr/>
        </p:nvSpPr>
        <p:spPr bwMode="auto">
          <a:xfrm>
            <a:off x="4865688" y="4973638"/>
            <a:ext cx="1450975" cy="893762"/>
          </a:xfrm>
          <a:prstGeom prst="line">
            <a:avLst/>
          </a:prstGeom>
          <a:noFill/>
          <a:ln w="12700">
            <a:solidFill>
              <a:srgbClr val="FF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103" name="Line 38"/>
          <p:cNvSpPr>
            <a:spLocks noChangeShapeType="1"/>
          </p:cNvSpPr>
          <p:nvPr/>
        </p:nvSpPr>
        <p:spPr bwMode="auto">
          <a:xfrm flipH="1">
            <a:off x="3767138" y="4964113"/>
            <a:ext cx="1009650" cy="846137"/>
          </a:xfrm>
          <a:prstGeom prst="line">
            <a:avLst/>
          </a:prstGeom>
          <a:noFill/>
          <a:ln w="12700">
            <a:solidFill>
              <a:srgbClr val="FF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104" name="Rectangle 39"/>
          <p:cNvSpPr>
            <a:spLocks noChangeArrowheads="1"/>
          </p:cNvSpPr>
          <p:nvPr/>
        </p:nvSpPr>
        <p:spPr bwMode="auto">
          <a:xfrm>
            <a:off x="3683000" y="5943600"/>
            <a:ext cx="2711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GB" sz="1000">
                <a:latin typeface="SwitzerlandBlack" charset="0"/>
              </a:rPr>
              <a:t>ATGCTGCTAGCTG/</a:t>
            </a:r>
            <a:r>
              <a:rPr lang="en-GB" sz="1000" b="1" u="sng">
                <a:latin typeface="SwitzerlandBlack" charset="0"/>
              </a:rPr>
              <a:t>C</a:t>
            </a:r>
            <a:r>
              <a:rPr lang="en-GB" sz="1000">
                <a:latin typeface="SwitzerlandBlack" charset="0"/>
              </a:rPr>
              <a:t>ATCGATCGATGCCTC</a:t>
            </a:r>
            <a:endParaRPr lang="en-GB">
              <a:solidFill>
                <a:srgbClr val="FFFF00"/>
              </a:solidFill>
              <a:latin typeface="SwitzerlandBlack" charset="0"/>
            </a:endParaRPr>
          </a:p>
        </p:txBody>
      </p:sp>
      <p:pic>
        <p:nvPicPr>
          <p:cNvPr id="3105" name="Picture 40" descr="DOMIN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88900"/>
            <a:ext cx="69119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6" name="Line 41"/>
          <p:cNvSpPr>
            <a:spLocks noChangeShapeType="1"/>
          </p:cNvSpPr>
          <p:nvPr/>
        </p:nvSpPr>
        <p:spPr bwMode="auto">
          <a:xfrm>
            <a:off x="4953000" y="6172200"/>
            <a:ext cx="0" cy="381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107" name="Text Box 42"/>
          <p:cNvSpPr txBox="1">
            <a:spLocks noChangeArrowheads="1"/>
          </p:cNvSpPr>
          <p:nvPr/>
        </p:nvSpPr>
        <p:spPr bwMode="auto">
          <a:xfrm>
            <a:off x="4594225" y="6477000"/>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400">
                <a:latin typeface="Times New Roman" pitchFamily="18" charset="0"/>
              </a:rPr>
              <a:t>mutation</a:t>
            </a:r>
          </a:p>
        </p:txBody>
      </p:sp>
      <p:sp>
        <p:nvSpPr>
          <p:cNvPr id="43" name="Right Brace 42"/>
          <p:cNvSpPr/>
          <p:nvPr/>
        </p:nvSpPr>
        <p:spPr>
          <a:xfrm>
            <a:off x="6659563" y="3068638"/>
            <a:ext cx="360362" cy="30241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109" name="TextBox 43"/>
          <p:cNvSpPr txBox="1">
            <a:spLocks noChangeArrowheads="1"/>
          </p:cNvSpPr>
          <p:nvPr/>
        </p:nvSpPr>
        <p:spPr bwMode="auto">
          <a:xfrm>
            <a:off x="7092950" y="3500438"/>
            <a:ext cx="16906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2000">
                <a:latin typeface="Calibri" pitchFamily="34" charset="0"/>
                <a:cs typeface="Calibri" pitchFamily="34" charset="0"/>
              </a:rPr>
              <a:t>Nowadays: skip these steps, as complete human genome sequence available</a:t>
            </a:r>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241352"/>
            <a:ext cx="7772400" cy="1143000"/>
          </a:xfrm>
        </p:spPr>
        <p:txBody>
          <a:bodyPr/>
          <a:lstStyle/>
          <a:p>
            <a:r>
              <a:rPr lang="en-GB" dirty="0">
                <a:latin typeface="Calibri" pitchFamily="34" charset="0"/>
                <a:cs typeface="Calibri" pitchFamily="34" charset="0"/>
              </a:rPr>
              <a:t>Probability v. Likelihood</a:t>
            </a:r>
          </a:p>
        </p:txBody>
      </p:sp>
      <p:sp>
        <p:nvSpPr>
          <p:cNvPr id="33795" name="Content Placeholder 2"/>
          <p:cNvSpPr>
            <a:spLocks noGrp="1"/>
          </p:cNvSpPr>
          <p:nvPr>
            <p:ph idx="1"/>
          </p:nvPr>
        </p:nvSpPr>
        <p:spPr>
          <a:xfrm>
            <a:off x="685800" y="1300988"/>
            <a:ext cx="8001000" cy="4676079"/>
          </a:xfrm>
        </p:spPr>
        <p:txBody>
          <a:bodyPr/>
          <a:lstStyle/>
          <a:p>
            <a:r>
              <a:rPr lang="en-GB" sz="2800" u="sng" dirty="0">
                <a:latin typeface="Calibri" pitchFamily="34" charset="0"/>
                <a:cs typeface="Calibri" pitchFamily="34" charset="0"/>
              </a:rPr>
              <a:t>Probability</a:t>
            </a:r>
            <a:r>
              <a:rPr lang="en-GB" sz="2800" dirty="0">
                <a:latin typeface="Calibri" pitchFamily="34" charset="0"/>
                <a:cs typeface="Calibri" pitchFamily="34" charset="0"/>
              </a:rPr>
              <a:t>: hypothesis is fixed and used to obtain probability of a result; it is a number.</a:t>
            </a:r>
          </a:p>
          <a:p>
            <a:pPr marL="0" indent="0">
              <a:buNone/>
            </a:pPr>
            <a:endParaRPr lang="en-GB" sz="2800" dirty="0">
              <a:latin typeface="Calibri" pitchFamily="34" charset="0"/>
              <a:cs typeface="Calibri" pitchFamily="34" charset="0"/>
            </a:endParaRPr>
          </a:p>
          <a:p>
            <a:r>
              <a:rPr lang="en-GB" sz="2800" u="sng" dirty="0">
                <a:latin typeface="Calibri" pitchFamily="34" charset="0"/>
                <a:cs typeface="Calibri" pitchFamily="34" charset="0"/>
              </a:rPr>
              <a:t>Likelihood</a:t>
            </a:r>
            <a:r>
              <a:rPr lang="en-GB" sz="2800" dirty="0">
                <a:latin typeface="Calibri" pitchFamily="34" charset="0"/>
                <a:cs typeface="Calibri" pitchFamily="34" charset="0"/>
              </a:rPr>
              <a:t>: result is fixed and hypothesis is variable; likelihood is a function of the hypothesis.</a:t>
            </a:r>
          </a:p>
          <a:p>
            <a:endParaRPr lang="en-US" sz="2800" dirty="0">
              <a:latin typeface="Calibri" pitchFamily="34" charset="0"/>
              <a:cs typeface="Calibri" pitchFamily="34" charset="0"/>
            </a:endParaRPr>
          </a:p>
          <a:p>
            <a:pPr marL="0" indent="0">
              <a:buNone/>
            </a:pPr>
            <a:r>
              <a:rPr lang="en-US" sz="2800" dirty="0">
                <a:latin typeface="Calibri" pitchFamily="34" charset="0"/>
                <a:cs typeface="Calibri" pitchFamily="34" charset="0"/>
              </a:rPr>
              <a:t>Probability(d|</a:t>
            </a:r>
            <a:r>
              <a:rPr lang="en-GB" sz="2800" i="1" dirty="0">
                <a:latin typeface="Calibri" pitchFamily="34" charset="0"/>
                <a:cs typeface="Calibri" pitchFamily="34" charset="0"/>
                <a:sym typeface="Symbol" pitchFamily="18" charset="2"/>
              </a:rPr>
              <a:t></a:t>
            </a:r>
            <a:r>
              <a:rPr lang="en-US" sz="2800" dirty="0">
                <a:latin typeface="Calibri" pitchFamily="34" charset="0"/>
                <a:cs typeface="Calibri" pitchFamily="34" charset="0"/>
              </a:rPr>
              <a:t>) </a:t>
            </a:r>
            <a:br>
              <a:rPr lang="en-US" sz="2800" dirty="0">
                <a:latin typeface="Calibri" pitchFamily="34" charset="0"/>
                <a:cs typeface="Calibri" pitchFamily="34" charset="0"/>
              </a:rPr>
            </a:br>
            <a:r>
              <a:rPr lang="en-US" sz="2800" dirty="0">
                <a:latin typeface="Calibri" pitchFamily="34" charset="0"/>
                <a:cs typeface="Calibri" pitchFamily="34" charset="0"/>
              </a:rPr>
              <a:t>                   = function(data d, parameter </a:t>
            </a:r>
            <a:r>
              <a:rPr lang="en-GB" sz="2800" i="1" dirty="0">
                <a:latin typeface="Calibri" pitchFamily="34" charset="0"/>
                <a:cs typeface="Calibri" pitchFamily="34" charset="0"/>
                <a:sym typeface="Symbol" pitchFamily="18" charset="2"/>
              </a:rPr>
              <a:t></a:t>
            </a:r>
            <a:r>
              <a:rPr lang="en-GB" sz="2800" dirty="0">
                <a:latin typeface="Calibri" pitchFamily="34" charset="0"/>
                <a:cs typeface="Calibri" pitchFamily="34" charset="0"/>
                <a:sym typeface="Symbol" pitchFamily="18" charset="2"/>
              </a:rPr>
              <a:t>)</a:t>
            </a:r>
            <a:br>
              <a:rPr lang="en-GB" sz="2800" dirty="0">
                <a:latin typeface="Calibri" pitchFamily="34" charset="0"/>
                <a:cs typeface="Calibri" pitchFamily="34" charset="0"/>
                <a:sym typeface="Symbol" pitchFamily="18" charset="2"/>
              </a:rPr>
            </a:br>
            <a:r>
              <a:rPr lang="en-GB" sz="2800" dirty="0">
                <a:latin typeface="Calibri" pitchFamily="34" charset="0"/>
                <a:cs typeface="Calibri" pitchFamily="34" charset="0"/>
                <a:sym typeface="Symbol" pitchFamily="18" charset="2"/>
              </a:rPr>
              <a:t>                                                          = Likelihood(</a:t>
            </a:r>
            <a:r>
              <a:rPr lang="en-GB" sz="2800" i="1" dirty="0">
                <a:latin typeface="Calibri" pitchFamily="34" charset="0"/>
                <a:cs typeface="Calibri" pitchFamily="34" charset="0"/>
                <a:sym typeface="Symbol" pitchFamily="18" charset="2"/>
              </a:rPr>
              <a:t></a:t>
            </a:r>
            <a:r>
              <a:rPr lang="en-GB" sz="2800" dirty="0">
                <a:latin typeface="Calibri" pitchFamily="34" charset="0"/>
                <a:cs typeface="Calibri" pitchFamily="34" charset="0"/>
                <a:sym typeface="Symbol" pitchFamily="18" charset="2"/>
              </a:rPr>
              <a:t>|d)</a:t>
            </a:r>
            <a:endParaRPr lang="en-GB" sz="2800" dirty="0">
              <a:latin typeface="Calibri" pitchFamily="34" charset="0"/>
              <a:cs typeface="Calibri" pitchFamily="34" charset="0"/>
            </a:endParaRPr>
          </a:p>
          <a:p>
            <a:endParaRPr lang="en-GB" sz="2800" dirty="0">
              <a:latin typeface="Calibri" pitchFamily="34" charset="0"/>
              <a:cs typeface="Calibri" pitchFamily="34" charset="0"/>
            </a:endParaRPr>
          </a:p>
          <a:p>
            <a:r>
              <a:rPr lang="en-GB" sz="2800" dirty="0">
                <a:latin typeface="Calibri" pitchFamily="34" charset="0"/>
                <a:cs typeface="Calibri" pitchFamily="34" charset="0"/>
              </a:rPr>
              <a:t>Here: </a:t>
            </a:r>
            <a:r>
              <a:rPr lang="en-GB" sz="2800" dirty="0">
                <a:latin typeface="Calibri" pitchFamily="34" charset="0"/>
                <a:cs typeface="Calibri" pitchFamily="34" charset="0"/>
                <a:sym typeface="Symbol" pitchFamily="18" charset="2"/>
              </a:rPr>
              <a:t>Calculate Z at </a:t>
            </a:r>
            <a:r>
              <a:rPr lang="en-GB" sz="2800" i="1" dirty="0">
                <a:latin typeface="Calibri" pitchFamily="34" charset="0"/>
                <a:cs typeface="Calibri" pitchFamily="34" charset="0"/>
                <a:sym typeface="Symbol" pitchFamily="18" charset="2"/>
              </a:rPr>
              <a:t> </a:t>
            </a:r>
            <a:r>
              <a:rPr lang="en-GB" sz="2800" dirty="0">
                <a:latin typeface="Calibri" pitchFamily="34" charset="0"/>
                <a:cs typeface="Calibri" pitchFamily="34" charset="0"/>
                <a:sym typeface="Symbol" pitchFamily="18" charset="2"/>
              </a:rPr>
              <a:t>= 0 </a:t>
            </a:r>
            <a:r>
              <a:rPr lang="en-GB" sz="2800" i="1" dirty="0">
                <a:latin typeface="Calibri" pitchFamily="34" charset="0"/>
                <a:cs typeface="Calibri" pitchFamily="34" charset="0"/>
                <a:sym typeface="Symbol" pitchFamily="18" charset="2"/>
              </a:rPr>
              <a:t>- </a:t>
            </a:r>
            <a:r>
              <a:rPr lang="en-GB" sz="2800" dirty="0">
                <a:latin typeface="Calibri" pitchFamily="34" charset="0"/>
                <a:cs typeface="Calibri" pitchFamily="34" charset="0"/>
                <a:sym typeface="Symbol" pitchFamily="18" charset="2"/>
              </a:rPr>
              <a:t>0.5 and obtain </a:t>
            </a:r>
            <a:r>
              <a:rPr lang="en-GB" sz="2800" dirty="0" err="1">
                <a:latin typeface="Calibri" pitchFamily="34" charset="0"/>
                <a:cs typeface="Calibri" pitchFamily="34" charset="0"/>
                <a:sym typeface="Symbol" pitchFamily="18" charset="2"/>
              </a:rPr>
              <a:t>Z</a:t>
            </a:r>
            <a:r>
              <a:rPr lang="en-GB" sz="2400" dirty="0" err="1">
                <a:latin typeface="Calibri" pitchFamily="34" charset="0"/>
                <a:cs typeface="Calibri" pitchFamily="34" charset="0"/>
                <a:sym typeface="Symbol" pitchFamily="18" charset="2"/>
              </a:rPr>
              <a:t>max</a:t>
            </a:r>
            <a:endParaRPr lang="en-GB" sz="2800" dirty="0">
              <a:latin typeface="Calibri" pitchFamily="34" charset="0"/>
              <a:cs typeface="Calibri" pitchFamily="34" charset="0"/>
            </a:endParaRPr>
          </a:p>
          <a:p>
            <a:endParaRPr lang="en-GB" sz="2800" dirty="0">
              <a:latin typeface="Calibri" pitchFamily="34" charset="0"/>
              <a:cs typeface="Calibri"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le:LikelihoodFunctionAfterH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050" y="1978025"/>
            <a:ext cx="47767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2"/>
          <p:cNvSpPr>
            <a:spLocks noGrp="1"/>
          </p:cNvSpPr>
          <p:nvPr>
            <p:ph type="title"/>
          </p:nvPr>
        </p:nvSpPr>
        <p:spPr/>
        <p:txBody>
          <a:bodyPr/>
          <a:lstStyle/>
          <a:p>
            <a:r>
              <a:rPr lang="en-GB" sz="2400">
                <a:latin typeface="Calibri" pitchFamily="34" charset="0"/>
                <a:cs typeface="Calibri" pitchFamily="34" charset="0"/>
              </a:rPr>
              <a:t>Likelihood function for estimating the probability of a coin landing heads-up after observing HHT</a:t>
            </a:r>
          </a:p>
        </p:txBody>
      </p:sp>
      <p:sp>
        <p:nvSpPr>
          <p:cNvPr id="34820" name="TextBox 3"/>
          <p:cNvSpPr txBox="1">
            <a:spLocks noChangeArrowheads="1"/>
          </p:cNvSpPr>
          <p:nvPr/>
        </p:nvSpPr>
        <p:spPr bwMode="auto">
          <a:xfrm>
            <a:off x="1638300" y="5854700"/>
            <a:ext cx="6708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algn="ctr" eaLnBrk="1" hangingPunct="1"/>
            <a:r>
              <a:rPr lang="en-GB" sz="1800">
                <a:latin typeface="Calibri" pitchFamily="34" charset="0"/>
                <a:cs typeface="Calibri" pitchFamily="34" charset="0"/>
              </a:rPr>
              <a:t>In linkage analysis we are interested in estimating Z as a function of </a:t>
            </a:r>
            <a:r>
              <a:rPr lang="en-GB" sz="1800" i="1">
                <a:latin typeface="Calibri" pitchFamily="34" charset="0"/>
                <a:cs typeface="Calibri" pitchFamily="34" charset="0"/>
                <a:sym typeface="Symbol" pitchFamily="18" charset="2"/>
              </a:rPr>
              <a:t> </a:t>
            </a:r>
          </a:p>
          <a:p>
            <a:pPr algn="ctr" eaLnBrk="1" hangingPunct="1"/>
            <a:r>
              <a:rPr lang="en-GB" sz="1800">
                <a:latin typeface="Calibri" pitchFamily="34" charset="0"/>
                <a:cs typeface="Calibri" pitchFamily="34" charset="0"/>
                <a:sym typeface="Symbol" pitchFamily="18" charset="2"/>
              </a:rPr>
              <a:t>(</a:t>
            </a:r>
            <a:r>
              <a:rPr lang="en-GB" sz="1800">
                <a:latin typeface="Calibri" pitchFamily="34" charset="0"/>
                <a:cs typeface="Calibri" pitchFamily="34" charset="0"/>
              </a:rPr>
              <a:t>and testing whether it is &lt; 0.5).</a:t>
            </a: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can0003"/>
          <p:cNvPicPr>
            <a:picLocks noChangeAspect="1" noChangeArrowheads="1"/>
          </p:cNvPicPr>
          <p:nvPr/>
        </p:nvPicPr>
        <p:blipFill>
          <a:blip r:embed="rId3" cstate="print">
            <a:extLst>
              <a:ext uri="{28A0092B-C50C-407E-A947-70E740481C1C}">
                <a14:useLocalDpi xmlns:a14="http://schemas.microsoft.com/office/drawing/2010/main" val="0"/>
              </a:ext>
            </a:extLst>
          </a:blip>
          <a:srcRect b="2042"/>
          <a:stretch>
            <a:fillRect/>
          </a:stretch>
        </p:blipFill>
        <p:spPr bwMode="auto">
          <a:xfrm>
            <a:off x="1933575" y="1371600"/>
            <a:ext cx="42751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6208713" y="2559050"/>
            <a:ext cx="2498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Z</a:t>
            </a:r>
            <a:r>
              <a:rPr lang="en-GB" baseline="-25000">
                <a:latin typeface="Calibri" pitchFamily="34" charset="0"/>
                <a:cs typeface="Calibri" pitchFamily="34" charset="0"/>
              </a:rPr>
              <a:t>max</a:t>
            </a:r>
            <a:r>
              <a:rPr lang="en-GB">
                <a:latin typeface="Calibri" pitchFamily="34" charset="0"/>
                <a:cs typeface="Calibri" pitchFamily="34" charset="0"/>
              </a:rPr>
              <a:t> occurs at best estimate of </a:t>
            </a:r>
            <a:r>
              <a:rPr lang="en-GB" i="1">
                <a:latin typeface="Calibri" pitchFamily="34" charset="0"/>
                <a:cs typeface="Calibri" pitchFamily="34" charset="0"/>
                <a:sym typeface="Symbol" pitchFamily="18" charset="2"/>
              </a:rPr>
              <a:t></a:t>
            </a:r>
            <a:endParaRPr lang="en-US" i="1">
              <a:latin typeface="Calibri" pitchFamily="34" charset="0"/>
              <a:cs typeface="Calibri" pitchFamily="34" charset="0"/>
              <a:sym typeface="Symbol" pitchFamily="18" charset="2"/>
            </a:endParaRPr>
          </a:p>
        </p:txBody>
      </p:sp>
      <p:sp>
        <p:nvSpPr>
          <p:cNvPr id="35844" name="Rectangle 6"/>
          <p:cNvSpPr>
            <a:spLocks noGrp="1" noChangeArrowheads="1"/>
          </p:cNvSpPr>
          <p:nvPr>
            <p:ph type="title"/>
          </p:nvPr>
        </p:nvSpPr>
        <p:spPr/>
        <p:txBody>
          <a:bodyPr/>
          <a:lstStyle/>
          <a:p>
            <a:r>
              <a:rPr lang="en-GB" sz="3200">
                <a:solidFill>
                  <a:schemeClr val="tx1"/>
                </a:solidFill>
                <a:latin typeface="Calibri" pitchFamily="34" charset="0"/>
                <a:cs typeface="Calibri" pitchFamily="34" charset="0"/>
              </a:rPr>
              <a:t>LOD score for 4 families at </a:t>
            </a:r>
            <a:r>
              <a:rPr lang="en-GB" sz="3200" i="1">
                <a:solidFill>
                  <a:schemeClr val="tx1"/>
                </a:solidFill>
                <a:latin typeface="Calibri" pitchFamily="34" charset="0"/>
                <a:cs typeface="Calibri" pitchFamily="34" charset="0"/>
                <a:sym typeface="Symbol" pitchFamily="18" charset="2"/>
              </a:rPr>
              <a:t></a:t>
            </a:r>
            <a:r>
              <a:rPr lang="en-GB" sz="3200">
                <a:solidFill>
                  <a:schemeClr val="tx1"/>
                </a:solidFill>
                <a:latin typeface="Calibri" pitchFamily="34" charset="0"/>
                <a:cs typeface="Calibri" pitchFamily="34" charset="0"/>
              </a:rPr>
              <a:t>  = 0 to </a:t>
            </a:r>
            <a:r>
              <a:rPr lang="en-GB" sz="3200" i="1">
                <a:solidFill>
                  <a:schemeClr val="tx1"/>
                </a:solidFill>
                <a:latin typeface="Calibri" pitchFamily="34" charset="0"/>
                <a:cs typeface="Calibri" pitchFamily="34" charset="0"/>
                <a:sym typeface="Symbol" pitchFamily="18" charset="2"/>
              </a:rPr>
              <a:t></a:t>
            </a:r>
            <a:r>
              <a:rPr lang="en-GB" sz="3200">
                <a:solidFill>
                  <a:schemeClr val="tx1"/>
                </a:solidFill>
                <a:latin typeface="Calibri" pitchFamily="34" charset="0"/>
                <a:cs typeface="Calibri" pitchFamily="34" charset="0"/>
              </a:rPr>
              <a:t>  = 0.5</a:t>
            </a:r>
            <a:br>
              <a:rPr lang="en-US" sz="3200">
                <a:solidFill>
                  <a:schemeClr val="tx1"/>
                </a:solidFill>
                <a:latin typeface="Calibri" pitchFamily="34" charset="0"/>
                <a:cs typeface="Calibri" pitchFamily="34" charset="0"/>
              </a:rPr>
            </a:br>
            <a:endParaRPr lang="en-US" sz="3200">
              <a:solidFill>
                <a:schemeClr val="tx1"/>
              </a:solid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latin typeface="Calibri" pitchFamily="34" charset="0"/>
                <a:cs typeface="Calibri" pitchFamily="34" charset="0"/>
              </a:rPr>
              <a:t>Testing for linkage</a:t>
            </a:r>
          </a:p>
        </p:txBody>
      </p:sp>
      <p:sp>
        <p:nvSpPr>
          <p:cNvPr id="36867" name="Rectangle 3"/>
          <p:cNvSpPr>
            <a:spLocks noGrp="1" noChangeArrowheads="1"/>
          </p:cNvSpPr>
          <p:nvPr>
            <p:ph type="body" idx="1"/>
          </p:nvPr>
        </p:nvSpPr>
        <p:spPr>
          <a:xfrm>
            <a:off x="685800" y="2133600"/>
            <a:ext cx="8248650" cy="4114800"/>
          </a:xfrm>
        </p:spPr>
        <p:txBody>
          <a:bodyPr/>
          <a:lstStyle/>
          <a:p>
            <a:r>
              <a:rPr lang="en-GB" dirty="0">
                <a:latin typeface="Calibri" pitchFamily="34" charset="0"/>
                <a:cs typeface="Calibri" pitchFamily="34" charset="0"/>
                <a:sym typeface="Symbol" pitchFamily="18" charset="2"/>
              </a:rPr>
              <a:t>Basic interpretation of the maximum LOD score (</a:t>
            </a:r>
            <a:r>
              <a:rPr lang="en-GB" dirty="0" err="1">
                <a:latin typeface="Calibri" pitchFamily="34" charset="0"/>
                <a:cs typeface="Calibri" pitchFamily="34" charset="0"/>
                <a:sym typeface="Symbol" pitchFamily="18" charset="2"/>
              </a:rPr>
              <a:t>Z</a:t>
            </a:r>
            <a:r>
              <a:rPr lang="en-GB" baseline="-25000" dirty="0" err="1">
                <a:latin typeface="Calibri" pitchFamily="34" charset="0"/>
                <a:cs typeface="Calibri" pitchFamily="34" charset="0"/>
                <a:sym typeface="Symbol" pitchFamily="18" charset="2"/>
              </a:rPr>
              <a:t>max</a:t>
            </a:r>
            <a:r>
              <a:rPr lang="en-GB" dirty="0">
                <a:latin typeface="Calibri" pitchFamily="34" charset="0"/>
                <a:cs typeface="Calibri" pitchFamily="34" charset="0"/>
                <a:sym typeface="Symbol" pitchFamily="18" charset="2"/>
              </a:rPr>
              <a:t>).</a:t>
            </a:r>
          </a:p>
          <a:p>
            <a:pPr lvl="1"/>
            <a:r>
              <a:rPr lang="en-GB" dirty="0">
                <a:latin typeface="Calibri" pitchFamily="34" charset="0"/>
                <a:cs typeface="Calibri" pitchFamily="34" charset="0"/>
                <a:sym typeface="Symbol" pitchFamily="18" charset="2"/>
              </a:rPr>
              <a:t>&gt; 3: accept linkage</a:t>
            </a:r>
          </a:p>
          <a:p>
            <a:pPr lvl="1"/>
            <a:r>
              <a:rPr lang="en-GB" dirty="0">
                <a:latin typeface="Calibri" pitchFamily="34" charset="0"/>
                <a:cs typeface="Calibri" pitchFamily="34" charset="0"/>
                <a:sym typeface="Symbol" pitchFamily="18" charset="2"/>
              </a:rPr>
              <a:t>≤ -2: reject linkage</a:t>
            </a:r>
          </a:p>
          <a:p>
            <a:pPr lvl="1"/>
            <a:r>
              <a:rPr lang="en-GB" dirty="0">
                <a:latin typeface="Calibri" pitchFamily="34" charset="0"/>
                <a:cs typeface="Calibri" pitchFamily="34" charset="0"/>
                <a:sym typeface="Symbol" pitchFamily="18" charset="2"/>
              </a:rPr>
              <a:t>-2 ≤ Z &lt; 3 : uncertain (collect more families)</a:t>
            </a:r>
          </a:p>
          <a:p>
            <a:pPr lvl="1"/>
            <a:endParaRPr lang="en-GB" dirty="0">
              <a:latin typeface="Calibri" pitchFamily="34" charset="0"/>
              <a:cs typeface="Calibri" pitchFamily="34" charset="0"/>
              <a:sym typeface="Symbol" pitchFamily="18" charset="2"/>
            </a:endParaRPr>
          </a:p>
          <a:p>
            <a:r>
              <a:rPr lang="en-GB" b="1" u="sng" dirty="0">
                <a:latin typeface="Calibri" pitchFamily="34" charset="0"/>
                <a:cs typeface="Calibri" pitchFamily="34" charset="0"/>
                <a:sym typeface="Symbol" pitchFamily="18" charset="2"/>
              </a:rPr>
              <a:t>N.B.</a:t>
            </a:r>
            <a:r>
              <a:rPr lang="en-GB" dirty="0">
                <a:latin typeface="Calibri" pitchFamily="34" charset="0"/>
                <a:cs typeface="Calibri" pitchFamily="34" charset="0"/>
                <a:sym typeface="Symbol" pitchFamily="18" charset="2"/>
              </a:rPr>
              <a:t> LOD scores are additive across families: obtain total LOD score at a particular </a:t>
            </a:r>
            <a:r>
              <a:rPr lang="en-GB" i="1" dirty="0">
                <a:latin typeface="Calibri" pitchFamily="34" charset="0"/>
                <a:cs typeface="Calibri" pitchFamily="34" charset="0"/>
                <a:sym typeface="Symbol" pitchFamily="18" charset="2"/>
              </a:rPr>
              <a:t>.</a:t>
            </a:r>
            <a:endParaRPr lang="en-GB" sz="3600" dirty="0">
              <a:latin typeface="Calibri" pitchFamily="34" charset="0"/>
              <a:cs typeface="Calibri" pitchFamily="34" charset="0"/>
              <a:sym typeface="Symbol" pitchFamily="18" charset="2"/>
            </a:endParaRPr>
          </a:p>
          <a:p>
            <a:pPr>
              <a:buFontTx/>
              <a:buNone/>
            </a:pPr>
            <a:endParaRPr lang="en-GB" sz="3600" dirty="0">
              <a:latin typeface="Calibri" pitchFamily="34" charset="0"/>
              <a:cs typeface="Calibri"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4352"/>
            <a:ext cx="7772400" cy="1143000"/>
          </a:xfrm>
        </p:spPr>
        <p:txBody>
          <a:bodyPr/>
          <a:lstStyle/>
          <a:p>
            <a:r>
              <a:rPr lang="en-GB" dirty="0">
                <a:latin typeface="Calibri" pitchFamily="34" charset="0"/>
                <a:cs typeface="Calibri" pitchFamily="34" charset="0"/>
              </a:rPr>
              <a:t>Interpretation of max LOD scores</a:t>
            </a:r>
          </a:p>
        </p:txBody>
      </p:sp>
      <p:sp>
        <p:nvSpPr>
          <p:cNvPr id="36867" name="Rectangle 3"/>
          <p:cNvSpPr>
            <a:spLocks noGrp="1" noChangeArrowheads="1"/>
          </p:cNvSpPr>
          <p:nvPr>
            <p:ph type="body" idx="1"/>
          </p:nvPr>
        </p:nvSpPr>
        <p:spPr>
          <a:xfrm>
            <a:off x="685800" y="1217351"/>
            <a:ext cx="8248650" cy="5484531"/>
          </a:xfrm>
        </p:spPr>
        <p:txBody>
          <a:bodyPr/>
          <a:lstStyle/>
          <a:p>
            <a:pPr marL="0" indent="0">
              <a:buNone/>
            </a:pPr>
            <a:r>
              <a:rPr lang="en-GB" sz="2800" dirty="0">
                <a:latin typeface="Calibri" pitchFamily="34" charset="0"/>
                <a:cs typeface="Calibri" pitchFamily="34" charset="0"/>
                <a:sym typeface="Symbol" pitchFamily="18" charset="2"/>
              </a:rPr>
              <a:t>In statistics, </a:t>
            </a:r>
            <a:r>
              <a:rPr lang="en-GB" sz="2800" dirty="0">
                <a:latin typeface="Calibri" pitchFamily="34" charset="0"/>
                <a:cs typeface="Calibri" pitchFamily="34" charset="0"/>
                <a:sym typeface="Symbol"/>
              </a:rPr>
              <a:t></a:t>
            </a:r>
            <a:r>
              <a:rPr lang="en-GB" sz="2800" dirty="0">
                <a:latin typeface="Calibri" pitchFamily="34" charset="0"/>
                <a:cs typeface="Calibri" pitchFamily="34" charset="0"/>
                <a:sym typeface="Symbol" pitchFamily="18" charset="2"/>
              </a:rPr>
              <a:t>-level = probability to achieve results if null hypothesis is true.</a:t>
            </a:r>
            <a:endParaRPr lang="en-US" sz="2800" dirty="0">
              <a:latin typeface="Calibri" pitchFamily="34" charset="0"/>
              <a:cs typeface="Calibri" pitchFamily="34" charset="0"/>
              <a:sym typeface="Symbol" pitchFamily="18" charset="2"/>
            </a:endParaRPr>
          </a:p>
          <a:p>
            <a:pPr marL="514350" indent="-514350">
              <a:buFont typeface="+mj-lt"/>
              <a:buAutoNum type="arabicPeriod"/>
            </a:pPr>
            <a:r>
              <a:rPr lang="en-US" sz="2800" dirty="0">
                <a:latin typeface="Calibri" pitchFamily="34" charset="0"/>
                <a:cs typeface="Calibri" pitchFamily="34" charset="0"/>
              </a:rPr>
              <a:t>LOD score &gt; 3 </a:t>
            </a:r>
            <a:r>
              <a:rPr lang="en-US" sz="2800" dirty="0">
                <a:latin typeface="Calibri" pitchFamily="34" charset="0"/>
                <a:cs typeface="Calibri" pitchFamily="34" charset="0"/>
                <a:sym typeface="Symbol"/>
              </a:rPr>
              <a:t> Rejecting null hypothesis of </a:t>
            </a:r>
            <a:r>
              <a:rPr lang="en-US" sz="2800" i="1" dirty="0">
                <a:latin typeface="Calibri" pitchFamily="34" charset="0"/>
                <a:cs typeface="Calibri" pitchFamily="34" charset="0"/>
                <a:sym typeface="Symbol"/>
              </a:rPr>
              <a:t></a:t>
            </a:r>
            <a:r>
              <a:rPr lang="en-US" sz="2800" dirty="0">
                <a:latin typeface="Calibri" pitchFamily="34" charset="0"/>
                <a:cs typeface="Calibri" pitchFamily="34" charset="0"/>
                <a:sym typeface="Symbol"/>
              </a:rPr>
              <a:t> =0.5 at </a:t>
            </a:r>
            <a:r>
              <a:rPr lang="en-GB" sz="2800" dirty="0">
                <a:latin typeface="Calibri" pitchFamily="34" charset="0"/>
                <a:cs typeface="Calibri" pitchFamily="34" charset="0"/>
                <a:sym typeface="Symbol"/>
              </a:rPr>
              <a:t></a:t>
            </a:r>
            <a:r>
              <a:rPr lang="en-GB" sz="2800" dirty="0">
                <a:latin typeface="Calibri" pitchFamily="34" charset="0"/>
                <a:cs typeface="Calibri" pitchFamily="34" charset="0"/>
                <a:sym typeface="Symbol" pitchFamily="18" charset="2"/>
              </a:rPr>
              <a:t>-level </a:t>
            </a:r>
            <a:r>
              <a:rPr lang="en-US" sz="2800" dirty="0">
                <a:latin typeface="Calibri" pitchFamily="34" charset="0"/>
                <a:cs typeface="Calibri" pitchFamily="34" charset="0"/>
                <a:sym typeface="Symbol"/>
              </a:rPr>
              <a:t>0.0001.</a:t>
            </a:r>
            <a:br>
              <a:rPr lang="en-US" sz="2800" dirty="0">
                <a:latin typeface="Calibri" pitchFamily="34" charset="0"/>
                <a:cs typeface="Calibri" pitchFamily="34" charset="0"/>
                <a:sym typeface="Symbol"/>
              </a:rPr>
            </a:br>
            <a:r>
              <a:rPr lang="en-US" sz="2800" dirty="0">
                <a:latin typeface="Calibri" pitchFamily="34" charset="0"/>
                <a:cs typeface="Calibri" pitchFamily="34" charset="0"/>
                <a:sym typeface="Symbol"/>
              </a:rPr>
              <a:t>Recall, LOD=3  odds in </a:t>
            </a:r>
            <a:r>
              <a:rPr lang="en-US" sz="2800" dirty="0" err="1">
                <a:latin typeface="Calibri" pitchFamily="34" charset="0"/>
                <a:cs typeface="Calibri" pitchFamily="34" charset="0"/>
                <a:sym typeface="Symbol"/>
              </a:rPr>
              <a:t>favour</a:t>
            </a:r>
            <a:r>
              <a:rPr lang="en-US" sz="2800" dirty="0">
                <a:latin typeface="Calibri" pitchFamily="34" charset="0"/>
                <a:cs typeface="Calibri" pitchFamily="34" charset="0"/>
                <a:sym typeface="Symbol"/>
              </a:rPr>
              <a:t> of linkage = 1000:1.</a:t>
            </a:r>
          </a:p>
          <a:p>
            <a:pPr marL="514350" indent="-514350">
              <a:buFont typeface="+mj-lt"/>
              <a:buAutoNum type="arabicPeriod"/>
            </a:pPr>
            <a:endParaRPr lang="en-US" sz="2800" dirty="0">
              <a:latin typeface="Calibri" pitchFamily="34" charset="0"/>
              <a:cs typeface="Calibri" pitchFamily="34" charset="0"/>
              <a:sym typeface="Symbol"/>
            </a:endParaRPr>
          </a:p>
          <a:p>
            <a:pPr marL="514350" indent="-514350">
              <a:buFont typeface="+mj-lt"/>
              <a:buAutoNum type="arabicPeriod"/>
            </a:pPr>
            <a:r>
              <a:rPr lang="en-US" sz="2800" dirty="0">
                <a:latin typeface="Calibri" pitchFamily="34" charset="0"/>
                <a:cs typeface="Calibri" pitchFamily="34" charset="0"/>
                <a:sym typeface="Symbol"/>
              </a:rPr>
              <a:t>Assume disease locus on only 1 autosome, so no linkage with 21 of 22 autosomes. Assume some other parameters. Then, </a:t>
            </a:r>
            <a:br>
              <a:rPr lang="en-US" sz="2800" dirty="0">
                <a:latin typeface="Calibri" pitchFamily="34" charset="0"/>
                <a:cs typeface="Calibri" pitchFamily="34" charset="0"/>
                <a:sym typeface="Symbol"/>
              </a:rPr>
            </a:br>
            <a:r>
              <a:rPr lang="en-US" sz="2800" dirty="0">
                <a:latin typeface="Calibri" pitchFamily="34" charset="0"/>
                <a:cs typeface="Calibri" pitchFamily="34" charset="0"/>
              </a:rPr>
              <a:t>LOD score &gt; 3 </a:t>
            </a:r>
            <a:r>
              <a:rPr lang="en-US" sz="2800" dirty="0">
                <a:latin typeface="Calibri" pitchFamily="34" charset="0"/>
                <a:cs typeface="Calibri" pitchFamily="34" charset="0"/>
                <a:sym typeface="Symbol"/>
              </a:rPr>
              <a:t> Probability of the alternative hypothesis of </a:t>
            </a:r>
            <a:r>
              <a:rPr lang="en-US" sz="2800" i="1" dirty="0">
                <a:latin typeface="Calibri" pitchFamily="34" charset="0"/>
                <a:cs typeface="Calibri" pitchFamily="34" charset="0"/>
                <a:sym typeface="Symbol"/>
              </a:rPr>
              <a:t></a:t>
            </a:r>
            <a:r>
              <a:rPr lang="en-US" sz="2800" dirty="0">
                <a:latin typeface="Calibri" pitchFamily="34" charset="0"/>
                <a:cs typeface="Calibri" pitchFamily="34" charset="0"/>
                <a:sym typeface="Symbol"/>
              </a:rPr>
              <a:t> &lt;0.5 is 0.90.</a:t>
            </a:r>
            <a:br>
              <a:rPr lang="en-US" sz="2800" dirty="0">
                <a:latin typeface="Calibri" pitchFamily="34" charset="0"/>
                <a:cs typeface="Calibri" pitchFamily="34" charset="0"/>
                <a:sym typeface="Symbol"/>
              </a:rPr>
            </a:br>
            <a:endParaRPr lang="en-GB" sz="2800" dirty="0">
              <a:latin typeface="Calibri" pitchFamily="34" charset="0"/>
              <a:cs typeface="Calibri"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34</a:t>
            </a:fld>
            <a:endParaRPr lang="en-US"/>
          </a:p>
        </p:txBody>
      </p:sp>
    </p:spTree>
    <p:extLst>
      <p:ext uri="{BB962C8B-B14F-4D97-AF65-F5344CB8AC3E}">
        <p14:creationId xmlns:p14="http://schemas.microsoft.com/office/powerpoint/2010/main" val="4252533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4352"/>
            <a:ext cx="7772400" cy="1143000"/>
          </a:xfrm>
        </p:spPr>
        <p:txBody>
          <a:bodyPr/>
          <a:lstStyle/>
          <a:p>
            <a:r>
              <a:rPr lang="en-GB" dirty="0">
                <a:latin typeface="Calibri" pitchFamily="34" charset="0"/>
                <a:cs typeface="Calibri" pitchFamily="34" charset="0"/>
              </a:rPr>
              <a:t>Interpretation of max LOD scores</a:t>
            </a:r>
          </a:p>
        </p:txBody>
      </p:sp>
      <p:sp>
        <p:nvSpPr>
          <p:cNvPr id="36867" name="Rectangle 3"/>
          <p:cNvSpPr>
            <a:spLocks noGrp="1" noChangeArrowheads="1"/>
          </p:cNvSpPr>
          <p:nvPr>
            <p:ph type="body" idx="1"/>
          </p:nvPr>
        </p:nvSpPr>
        <p:spPr>
          <a:xfrm>
            <a:off x="685800" y="1551881"/>
            <a:ext cx="8248650" cy="5484531"/>
          </a:xfrm>
        </p:spPr>
        <p:txBody>
          <a:bodyPr/>
          <a:lstStyle/>
          <a:p>
            <a:endParaRPr lang="en-US" sz="2800" dirty="0">
              <a:latin typeface="Calibri" pitchFamily="34" charset="0"/>
              <a:cs typeface="Calibri" pitchFamily="34" charset="0"/>
              <a:sym typeface="Symbol" pitchFamily="18" charset="2"/>
            </a:endParaRPr>
          </a:p>
          <a:p>
            <a:endParaRPr lang="en-US" sz="2800" dirty="0">
              <a:latin typeface="Calibri" pitchFamily="34" charset="0"/>
              <a:cs typeface="Calibri" pitchFamily="34" charset="0"/>
              <a:sym typeface="Symbol" pitchFamily="18" charset="2"/>
            </a:endParaRPr>
          </a:p>
          <a:p>
            <a:endParaRPr lang="en-US" sz="2800" dirty="0">
              <a:latin typeface="Calibri" pitchFamily="34" charset="0"/>
              <a:cs typeface="Calibri" pitchFamily="34" charset="0"/>
              <a:sym typeface="Symbol" pitchFamily="18" charset="2"/>
            </a:endParaRPr>
          </a:p>
          <a:p>
            <a:endParaRPr lang="en-US" sz="2800" dirty="0">
              <a:latin typeface="Calibri" pitchFamily="34" charset="0"/>
              <a:cs typeface="Calibri" pitchFamily="34" charset="0"/>
              <a:sym typeface="Symbol" pitchFamily="18" charset="2"/>
            </a:endParaRPr>
          </a:p>
          <a:p>
            <a:pPr marL="514350" indent="-514350">
              <a:buFont typeface="+mj-lt"/>
              <a:buAutoNum type="arabicPeriod" startAt="3"/>
            </a:pPr>
            <a:r>
              <a:rPr lang="en-US" sz="2800" dirty="0">
                <a:latin typeface="Calibri" pitchFamily="34" charset="0"/>
                <a:cs typeface="Calibri" pitchFamily="34" charset="0"/>
              </a:rPr>
              <a:t>Sequential test of Morton (1955):</a:t>
            </a:r>
            <a:br>
              <a:rPr lang="en-US" sz="2800" dirty="0">
                <a:latin typeface="Calibri" pitchFamily="34" charset="0"/>
                <a:cs typeface="Calibri" pitchFamily="34" charset="0"/>
              </a:rPr>
            </a:br>
            <a:r>
              <a:rPr lang="en-US" sz="2800" dirty="0">
                <a:latin typeface="Calibri" pitchFamily="34" charset="0"/>
                <a:cs typeface="Calibri" pitchFamily="34" charset="0"/>
              </a:rPr>
              <a:t>set </a:t>
            </a:r>
            <a:r>
              <a:rPr lang="en-GB" sz="2800" dirty="0">
                <a:latin typeface="Calibri" pitchFamily="34" charset="0"/>
                <a:cs typeface="Calibri" pitchFamily="34" charset="0"/>
                <a:sym typeface="Symbol"/>
              </a:rPr>
              <a:t></a:t>
            </a:r>
            <a:r>
              <a:rPr lang="en-GB" sz="2800" dirty="0">
                <a:latin typeface="Calibri" pitchFamily="34" charset="0"/>
                <a:cs typeface="Calibri" pitchFamily="34" charset="0"/>
                <a:sym typeface="Symbol" pitchFamily="18" charset="2"/>
              </a:rPr>
              <a:t>-level at 0.001 and other parameters, then</a:t>
            </a:r>
            <a:br>
              <a:rPr lang="en-GB" sz="2800" dirty="0">
                <a:latin typeface="Calibri" pitchFamily="34" charset="0"/>
                <a:cs typeface="Calibri" pitchFamily="34" charset="0"/>
                <a:sym typeface="Symbol" pitchFamily="18" charset="2"/>
              </a:rPr>
            </a:br>
            <a:r>
              <a:rPr lang="en-GB" sz="2800" dirty="0">
                <a:latin typeface="Calibri" pitchFamily="34" charset="0"/>
                <a:cs typeface="Calibri" pitchFamily="34" charset="0"/>
                <a:sym typeface="Symbol" pitchFamily="18" charset="2"/>
              </a:rPr>
              <a:t>when </a:t>
            </a:r>
            <a:r>
              <a:rPr lang="en-US" sz="2800" dirty="0">
                <a:latin typeface="Calibri" pitchFamily="34" charset="0"/>
                <a:cs typeface="Calibri" pitchFamily="34" charset="0"/>
              </a:rPr>
              <a:t>LOD score &gt; 3 </a:t>
            </a:r>
            <a:r>
              <a:rPr lang="en-US" sz="2800" dirty="0">
                <a:latin typeface="Calibri" pitchFamily="34" charset="0"/>
                <a:cs typeface="Calibri" pitchFamily="34" charset="0"/>
                <a:sym typeface="Symbol"/>
              </a:rPr>
              <a:t> Reject null</a:t>
            </a:r>
          </a:p>
          <a:p>
            <a:pPr marL="514350" indent="-514350">
              <a:buFont typeface="+mj-lt"/>
              <a:buAutoNum type="arabicPeriod" startAt="3"/>
            </a:pPr>
            <a:endParaRPr lang="en-US" sz="2000" dirty="0">
              <a:latin typeface="Calibri" pitchFamily="34" charset="0"/>
              <a:cs typeface="Calibri" pitchFamily="34" charset="0"/>
              <a:sym typeface="Symbol"/>
            </a:endParaRPr>
          </a:p>
          <a:p>
            <a:pPr marL="514350" indent="-514350">
              <a:buFont typeface="+mj-lt"/>
              <a:buAutoNum type="arabicPeriod" startAt="3"/>
            </a:pPr>
            <a:r>
              <a:rPr lang="en-US" sz="2800" dirty="0">
                <a:latin typeface="Calibri" pitchFamily="34" charset="0"/>
                <a:cs typeface="Calibri" pitchFamily="34" charset="0"/>
                <a:sym typeface="Symbol"/>
              </a:rPr>
              <a:t>In a genome-wide linkage scan with many markers, LOD score &gt; 3.3  genome-wide </a:t>
            </a:r>
            <a:r>
              <a:rPr lang="en-GB" sz="2800" dirty="0">
                <a:latin typeface="Calibri" pitchFamily="34" charset="0"/>
                <a:cs typeface="Calibri" pitchFamily="34" charset="0"/>
                <a:sym typeface="Symbol"/>
              </a:rPr>
              <a:t></a:t>
            </a:r>
            <a:r>
              <a:rPr lang="en-GB" sz="2800" dirty="0">
                <a:latin typeface="Calibri" pitchFamily="34" charset="0"/>
                <a:cs typeface="Calibri" pitchFamily="34" charset="0"/>
                <a:sym typeface="Symbol" pitchFamily="18" charset="2"/>
              </a:rPr>
              <a:t>-level 0.05.</a:t>
            </a:r>
            <a:br>
              <a:rPr lang="en-GB" sz="2800" dirty="0">
                <a:latin typeface="Calibri" pitchFamily="34" charset="0"/>
                <a:cs typeface="Calibri" pitchFamily="34" charset="0"/>
                <a:sym typeface="Symbol" pitchFamily="18" charset="2"/>
              </a:rPr>
            </a:br>
            <a:r>
              <a:rPr lang="en-GB" sz="2800" dirty="0">
                <a:latin typeface="Calibri" pitchFamily="34" charset="0"/>
                <a:cs typeface="Calibri" pitchFamily="34" charset="0"/>
                <a:sym typeface="Symbol" pitchFamily="18" charset="2"/>
              </a:rPr>
              <a:t>Does not depend on the number of markers!</a:t>
            </a:r>
            <a:endParaRPr lang="en-GB" sz="2800" dirty="0">
              <a:latin typeface="Calibri" pitchFamily="34" charset="0"/>
              <a:cs typeface="Calibri"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35</a:t>
            </a:fld>
            <a:endParaRPr lang="en-US"/>
          </a:p>
        </p:txBody>
      </p:sp>
      <p:grpSp>
        <p:nvGrpSpPr>
          <p:cNvPr id="2" name="Group 1"/>
          <p:cNvGrpSpPr/>
          <p:nvPr/>
        </p:nvGrpSpPr>
        <p:grpSpPr>
          <a:xfrm>
            <a:off x="1864112" y="1128144"/>
            <a:ext cx="5374888" cy="2503449"/>
            <a:chOff x="1864112" y="1217351"/>
            <a:chExt cx="5374888" cy="2503449"/>
          </a:xfrm>
        </p:grpSpPr>
        <p:graphicFrame>
          <p:nvGraphicFramePr>
            <p:cNvPr id="6" name="Chart 5"/>
            <p:cNvGraphicFramePr>
              <a:graphicFrameLocks/>
            </p:cNvGraphicFramePr>
            <p:nvPr>
              <p:extLst>
                <p:ext uri="{D42A27DB-BD31-4B8C-83A1-F6EECF244321}">
                  <p14:modId xmlns:p14="http://schemas.microsoft.com/office/powerpoint/2010/main" val="2662231447"/>
                </p:ext>
              </p:extLst>
            </p:nvPr>
          </p:nvGraphicFramePr>
          <p:xfrm>
            <a:off x="1864112" y="1217351"/>
            <a:ext cx="5374888" cy="250344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bwMode="auto">
            <a:xfrm>
              <a:off x="2484864" y="3070293"/>
              <a:ext cx="460545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2877575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51"/>
          <p:cNvSpPr>
            <a:spLocks noChangeAspect="1" noChangeArrowheads="1"/>
          </p:cNvSpPr>
          <p:nvPr/>
        </p:nvSpPr>
        <p:spPr bwMode="auto">
          <a:xfrm flipH="1">
            <a:off x="1373188" y="5583238"/>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1        2</a:t>
            </a:r>
          </a:p>
        </p:txBody>
      </p:sp>
      <p:sp>
        <p:nvSpPr>
          <p:cNvPr id="37891" name="Rectangle 2052"/>
          <p:cNvSpPr>
            <a:spLocks noChangeAspect="1" noChangeArrowheads="1"/>
          </p:cNvSpPr>
          <p:nvPr/>
        </p:nvSpPr>
        <p:spPr bwMode="auto">
          <a:xfrm flipH="1">
            <a:off x="4648200" y="3524250"/>
            <a:ext cx="769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37892" name="Rectangle 2053"/>
          <p:cNvSpPr>
            <a:spLocks noChangeAspect="1" noChangeArrowheads="1"/>
          </p:cNvSpPr>
          <p:nvPr/>
        </p:nvSpPr>
        <p:spPr bwMode="auto">
          <a:xfrm flipH="1">
            <a:off x="5472113" y="1473200"/>
            <a:ext cx="347662" cy="322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893" name="Oval 2054"/>
          <p:cNvSpPr>
            <a:spLocks noChangeAspect="1" noChangeArrowheads="1"/>
          </p:cNvSpPr>
          <p:nvPr/>
        </p:nvSpPr>
        <p:spPr bwMode="auto">
          <a:xfrm flipH="1">
            <a:off x="4427538" y="1463675"/>
            <a:ext cx="338137"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894" name="Line 2055"/>
          <p:cNvSpPr>
            <a:spLocks noChangeAspect="1" noChangeShapeType="1"/>
          </p:cNvSpPr>
          <p:nvPr/>
        </p:nvSpPr>
        <p:spPr bwMode="auto">
          <a:xfrm flipH="1">
            <a:off x="4759325" y="1625600"/>
            <a:ext cx="700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895" name="Rectangle 2056"/>
          <p:cNvSpPr>
            <a:spLocks noChangeAspect="1" noChangeArrowheads="1"/>
          </p:cNvSpPr>
          <p:nvPr/>
        </p:nvSpPr>
        <p:spPr bwMode="auto">
          <a:xfrm flipH="1">
            <a:off x="4857750" y="3119438"/>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896" name="Oval 2057"/>
          <p:cNvSpPr>
            <a:spLocks noChangeAspect="1" noChangeArrowheads="1"/>
          </p:cNvSpPr>
          <p:nvPr/>
        </p:nvSpPr>
        <p:spPr bwMode="auto">
          <a:xfrm flipH="1">
            <a:off x="3810000" y="3109913"/>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897" name="Line 2058"/>
          <p:cNvSpPr>
            <a:spLocks noChangeAspect="1" noChangeShapeType="1"/>
          </p:cNvSpPr>
          <p:nvPr/>
        </p:nvSpPr>
        <p:spPr bwMode="auto">
          <a:xfrm flipH="1">
            <a:off x="4143375" y="3271838"/>
            <a:ext cx="701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898" name="Rectangle 2059"/>
          <p:cNvSpPr>
            <a:spLocks noChangeAspect="1" noChangeArrowheads="1"/>
          </p:cNvSpPr>
          <p:nvPr/>
        </p:nvSpPr>
        <p:spPr bwMode="auto">
          <a:xfrm flipH="1">
            <a:off x="2741613" y="5086350"/>
            <a:ext cx="344487" cy="325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899" name="Oval 2060"/>
          <p:cNvSpPr>
            <a:spLocks noChangeAspect="1" noChangeArrowheads="1"/>
          </p:cNvSpPr>
          <p:nvPr/>
        </p:nvSpPr>
        <p:spPr bwMode="auto">
          <a:xfrm flipH="1">
            <a:off x="1638300" y="508635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900" name="Oval 2061"/>
          <p:cNvSpPr>
            <a:spLocks noChangeAspect="1" noChangeArrowheads="1"/>
          </p:cNvSpPr>
          <p:nvPr/>
        </p:nvSpPr>
        <p:spPr bwMode="auto">
          <a:xfrm flipH="1">
            <a:off x="533400" y="508635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901" name="Oval 2062"/>
          <p:cNvSpPr>
            <a:spLocks noChangeAspect="1" noChangeArrowheads="1"/>
          </p:cNvSpPr>
          <p:nvPr/>
        </p:nvSpPr>
        <p:spPr bwMode="auto">
          <a:xfrm flipH="1">
            <a:off x="3851275" y="5086350"/>
            <a:ext cx="339725" cy="3476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902" name="Line 2063"/>
          <p:cNvSpPr>
            <a:spLocks noChangeAspect="1" noChangeShapeType="1"/>
          </p:cNvSpPr>
          <p:nvPr/>
        </p:nvSpPr>
        <p:spPr bwMode="auto">
          <a:xfrm flipH="1">
            <a:off x="5089525" y="1603375"/>
            <a:ext cx="0" cy="15065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03" name="Line 2064"/>
          <p:cNvSpPr>
            <a:spLocks noChangeAspect="1" noChangeShapeType="1"/>
          </p:cNvSpPr>
          <p:nvPr/>
        </p:nvSpPr>
        <p:spPr bwMode="auto">
          <a:xfrm flipH="1">
            <a:off x="4487863" y="3259138"/>
            <a:ext cx="0" cy="15573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04" name="Line 2065"/>
          <p:cNvSpPr>
            <a:spLocks noChangeAspect="1" noChangeShapeType="1"/>
          </p:cNvSpPr>
          <p:nvPr/>
        </p:nvSpPr>
        <p:spPr bwMode="auto">
          <a:xfrm flipH="1">
            <a:off x="685800" y="4816475"/>
            <a:ext cx="3352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05" name="Line 2066"/>
          <p:cNvSpPr>
            <a:spLocks noChangeAspect="1" noChangeShapeType="1"/>
          </p:cNvSpPr>
          <p:nvPr/>
        </p:nvSpPr>
        <p:spPr bwMode="auto">
          <a:xfrm>
            <a:off x="4035425" y="48164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06" name="Line 2067"/>
          <p:cNvSpPr>
            <a:spLocks noChangeAspect="1" noChangeShapeType="1"/>
          </p:cNvSpPr>
          <p:nvPr/>
        </p:nvSpPr>
        <p:spPr bwMode="auto">
          <a:xfrm>
            <a:off x="2895600" y="481647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07" name="Line 2068"/>
          <p:cNvSpPr>
            <a:spLocks noChangeAspect="1" noChangeShapeType="1"/>
          </p:cNvSpPr>
          <p:nvPr/>
        </p:nvSpPr>
        <p:spPr bwMode="auto">
          <a:xfrm>
            <a:off x="1825625" y="481647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08" name="Line 2069"/>
          <p:cNvSpPr>
            <a:spLocks noChangeAspect="1" noChangeShapeType="1"/>
          </p:cNvSpPr>
          <p:nvPr/>
        </p:nvSpPr>
        <p:spPr bwMode="auto">
          <a:xfrm>
            <a:off x="685800" y="48164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09" name="Rectangle 2070"/>
          <p:cNvSpPr>
            <a:spLocks noChangeAspect="1" noChangeArrowheads="1"/>
          </p:cNvSpPr>
          <p:nvPr/>
        </p:nvSpPr>
        <p:spPr bwMode="auto">
          <a:xfrm flipH="1">
            <a:off x="5410200" y="1935163"/>
            <a:ext cx="4635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grpSp>
        <p:nvGrpSpPr>
          <p:cNvPr id="37910" name="Group 2071"/>
          <p:cNvGrpSpPr>
            <a:grpSpLocks/>
          </p:cNvGrpSpPr>
          <p:nvPr/>
        </p:nvGrpSpPr>
        <p:grpSpPr bwMode="auto">
          <a:xfrm flipH="1">
            <a:off x="3581400" y="3524250"/>
            <a:ext cx="769938" cy="454025"/>
            <a:chOff x="1920" y="1181"/>
            <a:chExt cx="485" cy="286"/>
          </a:xfrm>
        </p:grpSpPr>
        <p:grpSp>
          <p:nvGrpSpPr>
            <p:cNvPr id="37977" name="Group 2072"/>
            <p:cNvGrpSpPr>
              <a:grpSpLocks/>
            </p:cNvGrpSpPr>
            <p:nvPr/>
          </p:nvGrpSpPr>
          <p:grpSpPr bwMode="auto">
            <a:xfrm>
              <a:off x="2064" y="1181"/>
              <a:ext cx="192" cy="286"/>
              <a:chOff x="2064" y="1200"/>
              <a:chExt cx="192" cy="267"/>
            </a:xfrm>
          </p:grpSpPr>
          <p:sp>
            <p:nvSpPr>
              <p:cNvPr id="37979" name="Rectangle 2073"/>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80" name="Rectangle 2074"/>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37978" name="Rectangle 2075"/>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grpSp>
        <p:nvGrpSpPr>
          <p:cNvPr id="37911" name="Group 2076"/>
          <p:cNvGrpSpPr>
            <a:grpSpLocks/>
          </p:cNvGrpSpPr>
          <p:nvPr/>
        </p:nvGrpSpPr>
        <p:grpSpPr bwMode="auto">
          <a:xfrm flipH="1">
            <a:off x="4884738" y="3524250"/>
            <a:ext cx="304800" cy="454025"/>
            <a:chOff x="3077" y="1560"/>
            <a:chExt cx="192" cy="286"/>
          </a:xfrm>
        </p:grpSpPr>
        <p:sp>
          <p:nvSpPr>
            <p:cNvPr id="37975" name="Rectangle 2077"/>
            <p:cNvSpPr>
              <a:spLocks noChangeArrowheads="1"/>
            </p:cNvSpPr>
            <p:nvPr/>
          </p:nvSpPr>
          <p:spPr bwMode="auto">
            <a:xfrm flipH="1">
              <a:off x="3221" y="1560"/>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76" name="Rectangle 2078"/>
            <p:cNvSpPr>
              <a:spLocks noChangeArrowheads="1"/>
            </p:cNvSpPr>
            <p:nvPr/>
          </p:nvSpPr>
          <p:spPr bwMode="auto">
            <a:xfrm flipH="1">
              <a:off x="3077" y="1560"/>
              <a:ext cx="48" cy="2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grpSp>
        <p:nvGrpSpPr>
          <p:cNvPr id="37912" name="Group 2079"/>
          <p:cNvGrpSpPr>
            <a:grpSpLocks/>
          </p:cNvGrpSpPr>
          <p:nvPr/>
        </p:nvGrpSpPr>
        <p:grpSpPr bwMode="auto">
          <a:xfrm flipH="1">
            <a:off x="4191000" y="1920875"/>
            <a:ext cx="769938" cy="454025"/>
            <a:chOff x="1920" y="1181"/>
            <a:chExt cx="485" cy="286"/>
          </a:xfrm>
        </p:grpSpPr>
        <p:grpSp>
          <p:nvGrpSpPr>
            <p:cNvPr id="37971" name="Group 2080"/>
            <p:cNvGrpSpPr>
              <a:grpSpLocks/>
            </p:cNvGrpSpPr>
            <p:nvPr/>
          </p:nvGrpSpPr>
          <p:grpSpPr bwMode="auto">
            <a:xfrm>
              <a:off x="2064" y="1181"/>
              <a:ext cx="192" cy="286"/>
              <a:chOff x="2064" y="1200"/>
              <a:chExt cx="192" cy="267"/>
            </a:xfrm>
          </p:grpSpPr>
          <p:sp>
            <p:nvSpPr>
              <p:cNvPr id="37973" name="Rectangle 2081"/>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74" name="Rectangle 2082"/>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37972" name="Rectangle 2083"/>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grpSp>
        <p:nvGrpSpPr>
          <p:cNvPr id="37913" name="Group 2084"/>
          <p:cNvGrpSpPr>
            <a:grpSpLocks/>
          </p:cNvGrpSpPr>
          <p:nvPr/>
        </p:nvGrpSpPr>
        <p:grpSpPr bwMode="auto">
          <a:xfrm flipH="1">
            <a:off x="3649663" y="5554663"/>
            <a:ext cx="769937" cy="454025"/>
            <a:chOff x="1920" y="1181"/>
            <a:chExt cx="485" cy="286"/>
          </a:xfrm>
        </p:grpSpPr>
        <p:grpSp>
          <p:nvGrpSpPr>
            <p:cNvPr id="37967" name="Group 2085"/>
            <p:cNvGrpSpPr>
              <a:grpSpLocks/>
            </p:cNvGrpSpPr>
            <p:nvPr/>
          </p:nvGrpSpPr>
          <p:grpSpPr bwMode="auto">
            <a:xfrm>
              <a:off x="2064" y="1181"/>
              <a:ext cx="192" cy="286"/>
              <a:chOff x="2064" y="1200"/>
              <a:chExt cx="192" cy="267"/>
            </a:xfrm>
          </p:grpSpPr>
          <p:sp>
            <p:nvSpPr>
              <p:cNvPr id="37969" name="Rectangle 2086"/>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70" name="Rectangle 2087"/>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37968" name="Rectangle 2088"/>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37914" name="Rectangle 2089"/>
          <p:cNvSpPr>
            <a:spLocks noChangeAspect="1" noChangeArrowheads="1"/>
          </p:cNvSpPr>
          <p:nvPr/>
        </p:nvSpPr>
        <p:spPr bwMode="auto">
          <a:xfrm flipH="1">
            <a:off x="2514600" y="5586413"/>
            <a:ext cx="7699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grpSp>
        <p:nvGrpSpPr>
          <p:cNvPr id="37915" name="Group 2090"/>
          <p:cNvGrpSpPr>
            <a:grpSpLocks/>
          </p:cNvGrpSpPr>
          <p:nvPr/>
        </p:nvGrpSpPr>
        <p:grpSpPr bwMode="auto">
          <a:xfrm flipH="1">
            <a:off x="2751138" y="5575300"/>
            <a:ext cx="304800" cy="454025"/>
            <a:chOff x="1733" y="2852"/>
            <a:chExt cx="192" cy="286"/>
          </a:xfrm>
        </p:grpSpPr>
        <p:sp>
          <p:nvSpPr>
            <p:cNvPr id="37965" name="Rectangle 2091"/>
            <p:cNvSpPr>
              <a:spLocks noChangeArrowheads="1"/>
            </p:cNvSpPr>
            <p:nvPr/>
          </p:nvSpPr>
          <p:spPr bwMode="auto">
            <a:xfrm>
              <a:off x="1877" y="2852"/>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66" name="Rectangle 2092"/>
            <p:cNvSpPr>
              <a:spLocks noChangeArrowheads="1"/>
            </p:cNvSpPr>
            <p:nvPr/>
          </p:nvSpPr>
          <p:spPr bwMode="auto">
            <a:xfrm>
              <a:off x="1733" y="2852"/>
              <a:ext cx="48" cy="2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grpSp>
        <p:nvGrpSpPr>
          <p:cNvPr id="37916" name="Group 2093"/>
          <p:cNvGrpSpPr>
            <a:grpSpLocks/>
          </p:cNvGrpSpPr>
          <p:nvPr/>
        </p:nvGrpSpPr>
        <p:grpSpPr bwMode="auto">
          <a:xfrm flipH="1">
            <a:off x="1600200" y="5572125"/>
            <a:ext cx="312738" cy="457200"/>
            <a:chOff x="1008" y="2850"/>
            <a:chExt cx="197" cy="288"/>
          </a:xfrm>
        </p:grpSpPr>
        <p:sp>
          <p:nvSpPr>
            <p:cNvPr id="37962" name="Rectangle 2094"/>
            <p:cNvSpPr>
              <a:spLocks noChangeArrowheads="1"/>
            </p:cNvSpPr>
            <p:nvPr/>
          </p:nvSpPr>
          <p:spPr bwMode="auto">
            <a:xfrm flipH="1">
              <a:off x="1157" y="2850"/>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63" name="Rectangle 2095"/>
            <p:cNvSpPr>
              <a:spLocks noChangeArrowheads="1"/>
            </p:cNvSpPr>
            <p:nvPr/>
          </p:nvSpPr>
          <p:spPr bwMode="auto">
            <a:xfrm flipH="1">
              <a:off x="1008" y="2850"/>
              <a:ext cx="53" cy="144"/>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64" name="Rectangle 2096"/>
            <p:cNvSpPr>
              <a:spLocks noChangeArrowheads="1"/>
            </p:cNvSpPr>
            <p:nvPr/>
          </p:nvSpPr>
          <p:spPr bwMode="auto">
            <a:xfrm flipH="1">
              <a:off x="1008" y="2994"/>
              <a:ext cx="53"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37917" name="Rectangle 2097"/>
          <p:cNvSpPr>
            <a:spLocks noChangeAspect="1" noChangeArrowheads="1"/>
          </p:cNvSpPr>
          <p:nvPr/>
        </p:nvSpPr>
        <p:spPr bwMode="auto">
          <a:xfrm flipH="1">
            <a:off x="304800" y="5583238"/>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sp>
        <p:nvSpPr>
          <p:cNvPr id="37918" name="Rectangle 2098"/>
          <p:cNvSpPr>
            <a:spLocks noChangeArrowheads="1"/>
          </p:cNvSpPr>
          <p:nvPr/>
        </p:nvSpPr>
        <p:spPr bwMode="auto">
          <a:xfrm flipH="1">
            <a:off x="768350" y="557212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19" name="Rectangle 2099"/>
          <p:cNvSpPr>
            <a:spLocks noChangeArrowheads="1"/>
          </p:cNvSpPr>
          <p:nvPr/>
        </p:nvSpPr>
        <p:spPr bwMode="auto">
          <a:xfrm flipH="1">
            <a:off x="531813" y="5572125"/>
            <a:ext cx="84137"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20" name="Rectangle 2100"/>
          <p:cNvSpPr>
            <a:spLocks noChangeArrowheads="1"/>
          </p:cNvSpPr>
          <p:nvPr/>
        </p:nvSpPr>
        <p:spPr bwMode="auto">
          <a:xfrm flipH="1">
            <a:off x="531813" y="5800725"/>
            <a:ext cx="84137"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21" name="Text Box 2101"/>
          <p:cNvSpPr txBox="1">
            <a:spLocks noChangeArrowheads="1"/>
          </p:cNvSpPr>
          <p:nvPr/>
        </p:nvSpPr>
        <p:spPr bwMode="auto">
          <a:xfrm flipH="1">
            <a:off x="4037923" y="6105525"/>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a:t>
            </a:r>
          </a:p>
        </p:txBody>
      </p:sp>
      <p:sp>
        <p:nvSpPr>
          <p:cNvPr id="37922" name="Text Box 2102"/>
          <p:cNvSpPr txBox="1">
            <a:spLocks noChangeArrowheads="1"/>
          </p:cNvSpPr>
          <p:nvPr/>
        </p:nvSpPr>
        <p:spPr bwMode="auto">
          <a:xfrm flipH="1">
            <a:off x="2894923" y="6105525"/>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a:t>
            </a:r>
          </a:p>
        </p:txBody>
      </p:sp>
      <p:sp>
        <p:nvSpPr>
          <p:cNvPr id="37923" name="Text Box 2103"/>
          <p:cNvSpPr txBox="1">
            <a:spLocks noChangeArrowheads="1"/>
          </p:cNvSpPr>
          <p:nvPr/>
        </p:nvSpPr>
        <p:spPr bwMode="auto">
          <a:xfrm flipH="1">
            <a:off x="1719263" y="61055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a:latin typeface="Arial Black" pitchFamily="34" charset="0"/>
              </a:rPr>
              <a:t>R</a:t>
            </a:r>
          </a:p>
        </p:txBody>
      </p:sp>
      <p:sp>
        <p:nvSpPr>
          <p:cNvPr id="37924" name="Text Box 2104"/>
          <p:cNvSpPr txBox="1">
            <a:spLocks noChangeArrowheads="1"/>
          </p:cNvSpPr>
          <p:nvPr/>
        </p:nvSpPr>
        <p:spPr bwMode="auto">
          <a:xfrm flipH="1">
            <a:off x="646794" y="6105525"/>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a:t>
            </a:r>
          </a:p>
        </p:txBody>
      </p:sp>
      <p:sp>
        <p:nvSpPr>
          <p:cNvPr id="37925" name="Rectangle 2105"/>
          <p:cNvSpPr>
            <a:spLocks noChangeAspect="1" noChangeArrowheads="1"/>
          </p:cNvSpPr>
          <p:nvPr/>
        </p:nvSpPr>
        <p:spPr bwMode="auto">
          <a:xfrm flipH="1">
            <a:off x="5792788" y="5551488"/>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1        1</a:t>
            </a:r>
          </a:p>
        </p:txBody>
      </p:sp>
      <p:sp>
        <p:nvSpPr>
          <p:cNvPr id="37926" name="Rectangle 2106"/>
          <p:cNvSpPr>
            <a:spLocks noChangeAspect="1" noChangeArrowheads="1"/>
          </p:cNvSpPr>
          <p:nvPr/>
        </p:nvSpPr>
        <p:spPr bwMode="auto">
          <a:xfrm flipH="1">
            <a:off x="7161213" y="5086350"/>
            <a:ext cx="344487" cy="325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927" name="Oval 2107"/>
          <p:cNvSpPr>
            <a:spLocks noChangeAspect="1" noChangeArrowheads="1"/>
          </p:cNvSpPr>
          <p:nvPr/>
        </p:nvSpPr>
        <p:spPr bwMode="auto">
          <a:xfrm flipH="1">
            <a:off x="6057900" y="508635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928" name="Oval 2108"/>
          <p:cNvSpPr>
            <a:spLocks noChangeAspect="1" noChangeArrowheads="1"/>
          </p:cNvSpPr>
          <p:nvPr/>
        </p:nvSpPr>
        <p:spPr bwMode="auto">
          <a:xfrm flipH="1">
            <a:off x="4953000" y="508635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929" name="Oval 2109"/>
          <p:cNvSpPr>
            <a:spLocks noChangeAspect="1" noChangeArrowheads="1"/>
          </p:cNvSpPr>
          <p:nvPr/>
        </p:nvSpPr>
        <p:spPr bwMode="auto">
          <a:xfrm flipH="1">
            <a:off x="8270875" y="5086350"/>
            <a:ext cx="339725" cy="3476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930" name="Line 2110"/>
          <p:cNvSpPr>
            <a:spLocks noChangeAspect="1" noChangeShapeType="1"/>
          </p:cNvSpPr>
          <p:nvPr/>
        </p:nvSpPr>
        <p:spPr bwMode="auto">
          <a:xfrm flipH="1">
            <a:off x="5105400" y="4816475"/>
            <a:ext cx="3352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1" name="Line 2111"/>
          <p:cNvSpPr>
            <a:spLocks noChangeAspect="1" noChangeShapeType="1"/>
          </p:cNvSpPr>
          <p:nvPr/>
        </p:nvSpPr>
        <p:spPr bwMode="auto">
          <a:xfrm>
            <a:off x="8455025" y="48164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2" name="Line 2112"/>
          <p:cNvSpPr>
            <a:spLocks noChangeAspect="1" noChangeShapeType="1"/>
          </p:cNvSpPr>
          <p:nvPr/>
        </p:nvSpPr>
        <p:spPr bwMode="auto">
          <a:xfrm>
            <a:off x="7315200" y="481647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3" name="Line 2113"/>
          <p:cNvSpPr>
            <a:spLocks noChangeAspect="1" noChangeShapeType="1"/>
          </p:cNvSpPr>
          <p:nvPr/>
        </p:nvSpPr>
        <p:spPr bwMode="auto">
          <a:xfrm>
            <a:off x="6245225" y="481647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4" name="Line 2114"/>
          <p:cNvSpPr>
            <a:spLocks noChangeAspect="1" noChangeShapeType="1"/>
          </p:cNvSpPr>
          <p:nvPr/>
        </p:nvSpPr>
        <p:spPr bwMode="auto">
          <a:xfrm>
            <a:off x="5105400" y="48164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37935" name="Group 2115"/>
          <p:cNvGrpSpPr>
            <a:grpSpLocks/>
          </p:cNvGrpSpPr>
          <p:nvPr/>
        </p:nvGrpSpPr>
        <p:grpSpPr bwMode="auto">
          <a:xfrm flipH="1">
            <a:off x="8072438" y="5540375"/>
            <a:ext cx="769937" cy="454025"/>
            <a:chOff x="1920" y="1181"/>
            <a:chExt cx="485" cy="286"/>
          </a:xfrm>
        </p:grpSpPr>
        <p:grpSp>
          <p:nvGrpSpPr>
            <p:cNvPr id="37958" name="Group 2116"/>
            <p:cNvGrpSpPr>
              <a:grpSpLocks/>
            </p:cNvGrpSpPr>
            <p:nvPr/>
          </p:nvGrpSpPr>
          <p:grpSpPr bwMode="auto">
            <a:xfrm>
              <a:off x="2064" y="1181"/>
              <a:ext cx="192" cy="286"/>
              <a:chOff x="2064" y="1200"/>
              <a:chExt cx="192" cy="267"/>
            </a:xfrm>
          </p:grpSpPr>
          <p:sp>
            <p:nvSpPr>
              <p:cNvPr id="37960" name="Rectangle 2117"/>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61" name="Rectangle 2118"/>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37959" name="Rectangle 2119"/>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37936" name="Rectangle 2120"/>
          <p:cNvSpPr>
            <a:spLocks noChangeAspect="1" noChangeArrowheads="1"/>
          </p:cNvSpPr>
          <p:nvPr/>
        </p:nvSpPr>
        <p:spPr bwMode="auto">
          <a:xfrm flipH="1">
            <a:off x="6934200" y="5554663"/>
            <a:ext cx="7699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grpSp>
        <p:nvGrpSpPr>
          <p:cNvPr id="37937" name="Group 2121"/>
          <p:cNvGrpSpPr>
            <a:grpSpLocks/>
          </p:cNvGrpSpPr>
          <p:nvPr/>
        </p:nvGrpSpPr>
        <p:grpSpPr bwMode="auto">
          <a:xfrm flipH="1">
            <a:off x="7170738" y="5543550"/>
            <a:ext cx="304800" cy="454025"/>
            <a:chOff x="4517" y="2832"/>
            <a:chExt cx="192" cy="286"/>
          </a:xfrm>
        </p:grpSpPr>
        <p:sp>
          <p:nvSpPr>
            <p:cNvPr id="37956" name="Rectangle 2122"/>
            <p:cNvSpPr>
              <a:spLocks noChangeArrowheads="1"/>
            </p:cNvSpPr>
            <p:nvPr/>
          </p:nvSpPr>
          <p:spPr bwMode="auto">
            <a:xfrm flipH="1">
              <a:off x="4661" y="2832"/>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57" name="Rectangle 2123"/>
            <p:cNvSpPr>
              <a:spLocks noChangeArrowheads="1"/>
            </p:cNvSpPr>
            <p:nvPr/>
          </p:nvSpPr>
          <p:spPr bwMode="auto">
            <a:xfrm flipH="1">
              <a:off x="4517" y="2832"/>
              <a:ext cx="48" cy="2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grpSp>
        <p:nvGrpSpPr>
          <p:cNvPr id="37938" name="Group 2124"/>
          <p:cNvGrpSpPr>
            <a:grpSpLocks/>
          </p:cNvGrpSpPr>
          <p:nvPr/>
        </p:nvGrpSpPr>
        <p:grpSpPr bwMode="auto">
          <a:xfrm flipH="1">
            <a:off x="6019800" y="5540375"/>
            <a:ext cx="312738" cy="457200"/>
            <a:chOff x="3792" y="2830"/>
            <a:chExt cx="197" cy="288"/>
          </a:xfrm>
        </p:grpSpPr>
        <p:sp>
          <p:nvSpPr>
            <p:cNvPr id="37953" name="Rectangle 2125"/>
            <p:cNvSpPr>
              <a:spLocks noChangeArrowheads="1"/>
            </p:cNvSpPr>
            <p:nvPr/>
          </p:nvSpPr>
          <p:spPr bwMode="auto">
            <a:xfrm flipH="1">
              <a:off x="3941" y="2830"/>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54" name="Rectangle 2126"/>
            <p:cNvSpPr>
              <a:spLocks noChangeArrowheads="1"/>
            </p:cNvSpPr>
            <p:nvPr/>
          </p:nvSpPr>
          <p:spPr bwMode="auto">
            <a:xfrm flipH="1">
              <a:off x="3792" y="2830"/>
              <a:ext cx="53"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7955" name="Rectangle 2127"/>
            <p:cNvSpPr>
              <a:spLocks noChangeArrowheads="1"/>
            </p:cNvSpPr>
            <p:nvPr/>
          </p:nvSpPr>
          <p:spPr bwMode="auto">
            <a:xfrm flipH="1">
              <a:off x="3792" y="2974"/>
              <a:ext cx="53" cy="144"/>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37939" name="Rectangle 2128"/>
          <p:cNvSpPr>
            <a:spLocks noChangeAspect="1" noChangeArrowheads="1"/>
          </p:cNvSpPr>
          <p:nvPr/>
        </p:nvSpPr>
        <p:spPr bwMode="auto">
          <a:xfrm flipH="1">
            <a:off x="4724400" y="55864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grpSp>
        <p:nvGrpSpPr>
          <p:cNvPr id="37940" name="Group 2129"/>
          <p:cNvGrpSpPr>
            <a:grpSpLocks/>
          </p:cNvGrpSpPr>
          <p:nvPr/>
        </p:nvGrpSpPr>
        <p:grpSpPr bwMode="auto">
          <a:xfrm flipH="1">
            <a:off x="4953000" y="5540375"/>
            <a:ext cx="311150" cy="488950"/>
            <a:chOff x="3120" y="2830"/>
            <a:chExt cx="196" cy="308"/>
          </a:xfrm>
        </p:grpSpPr>
        <p:sp>
          <p:nvSpPr>
            <p:cNvPr id="37951" name="Rectangle 2130"/>
            <p:cNvSpPr>
              <a:spLocks noChangeArrowheads="1"/>
            </p:cNvSpPr>
            <p:nvPr/>
          </p:nvSpPr>
          <p:spPr bwMode="auto">
            <a:xfrm flipH="1">
              <a:off x="3268" y="2830"/>
              <a:ext cx="48" cy="286"/>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37952" name="Rectangle 2131"/>
            <p:cNvSpPr>
              <a:spLocks noChangeArrowheads="1"/>
            </p:cNvSpPr>
            <p:nvPr/>
          </p:nvSpPr>
          <p:spPr bwMode="auto">
            <a:xfrm flipH="1">
              <a:off x="3120" y="2830"/>
              <a:ext cx="48" cy="3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37941" name="Text Box 2132"/>
          <p:cNvSpPr txBox="1">
            <a:spLocks noChangeArrowheads="1"/>
          </p:cNvSpPr>
          <p:nvPr/>
        </p:nvSpPr>
        <p:spPr bwMode="auto">
          <a:xfrm flipH="1">
            <a:off x="8435751" y="6105525"/>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a:t>
            </a:r>
          </a:p>
        </p:txBody>
      </p:sp>
      <p:sp>
        <p:nvSpPr>
          <p:cNvPr id="37942" name="Text Box 2133"/>
          <p:cNvSpPr txBox="1">
            <a:spLocks noChangeArrowheads="1"/>
          </p:cNvSpPr>
          <p:nvPr/>
        </p:nvSpPr>
        <p:spPr bwMode="auto">
          <a:xfrm flipH="1">
            <a:off x="7292751" y="6105525"/>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a:t>
            </a:r>
          </a:p>
        </p:txBody>
      </p:sp>
      <p:sp>
        <p:nvSpPr>
          <p:cNvPr id="37943" name="Text Box 2134"/>
          <p:cNvSpPr txBox="1">
            <a:spLocks noChangeArrowheads="1"/>
          </p:cNvSpPr>
          <p:nvPr/>
        </p:nvSpPr>
        <p:spPr bwMode="auto">
          <a:xfrm flipH="1">
            <a:off x="6140450" y="6105525"/>
            <a:ext cx="303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a:latin typeface="Arial Black" pitchFamily="34" charset="0"/>
              </a:rPr>
              <a:t>R</a:t>
            </a:r>
          </a:p>
        </p:txBody>
      </p:sp>
      <p:sp>
        <p:nvSpPr>
          <p:cNvPr id="37944" name="Text Box 2135"/>
          <p:cNvSpPr txBox="1">
            <a:spLocks noChangeArrowheads="1"/>
          </p:cNvSpPr>
          <p:nvPr/>
        </p:nvSpPr>
        <p:spPr bwMode="auto">
          <a:xfrm flipH="1">
            <a:off x="5115609" y="6105525"/>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a:t>
            </a:r>
          </a:p>
        </p:txBody>
      </p:sp>
      <p:sp>
        <p:nvSpPr>
          <p:cNvPr id="37945" name="Line 2136"/>
          <p:cNvSpPr>
            <a:spLocks noChangeShapeType="1"/>
          </p:cNvSpPr>
          <p:nvPr/>
        </p:nvSpPr>
        <p:spPr bwMode="auto">
          <a:xfrm flipH="1">
            <a:off x="3886200" y="4816475"/>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46" name="Rectangle 2137"/>
          <p:cNvSpPr>
            <a:spLocks noGrp="1" noChangeArrowheads="1"/>
          </p:cNvSpPr>
          <p:nvPr>
            <p:ph type="title"/>
          </p:nvPr>
        </p:nvSpPr>
        <p:spPr>
          <a:xfrm>
            <a:off x="685800" y="266700"/>
            <a:ext cx="7772400" cy="1143000"/>
          </a:xfrm>
        </p:spPr>
        <p:txBody>
          <a:bodyPr/>
          <a:lstStyle/>
          <a:p>
            <a:r>
              <a:rPr lang="en-GB">
                <a:latin typeface="Calibri" pitchFamily="34" charset="0"/>
                <a:cs typeface="Calibri" pitchFamily="34" charset="0"/>
              </a:rPr>
              <a:t>A simple likelihood function</a:t>
            </a:r>
            <a:endParaRPr lang="en-US">
              <a:latin typeface="Calibri" pitchFamily="34" charset="0"/>
              <a:cs typeface="Calibri" pitchFamily="34" charset="0"/>
            </a:endParaRPr>
          </a:p>
        </p:txBody>
      </p:sp>
      <p:sp>
        <p:nvSpPr>
          <p:cNvPr id="37947" name="Text Box 2103"/>
          <p:cNvSpPr txBox="1">
            <a:spLocks noChangeArrowheads="1"/>
          </p:cNvSpPr>
          <p:nvPr/>
        </p:nvSpPr>
        <p:spPr bwMode="auto">
          <a:xfrm flipH="1">
            <a:off x="2205038" y="6446838"/>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a:latin typeface="Arial Black" pitchFamily="34" charset="0"/>
              </a:rPr>
              <a:t>R = 2</a:t>
            </a:r>
          </a:p>
        </p:txBody>
      </p:sp>
      <p:sp>
        <p:nvSpPr>
          <p:cNvPr id="37948" name="Text Box 2103"/>
          <p:cNvSpPr txBox="1">
            <a:spLocks noChangeArrowheads="1"/>
          </p:cNvSpPr>
          <p:nvPr/>
        </p:nvSpPr>
        <p:spPr bwMode="auto">
          <a:xfrm flipH="1">
            <a:off x="3505200" y="6453188"/>
            <a:ext cx="1104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 = 6 = N-R</a:t>
            </a:r>
          </a:p>
        </p:txBody>
      </p:sp>
      <p:sp>
        <p:nvSpPr>
          <p:cNvPr id="37949" name="Text Box 2103"/>
          <p:cNvSpPr txBox="1">
            <a:spLocks noChangeArrowheads="1"/>
          </p:cNvSpPr>
          <p:nvPr/>
        </p:nvSpPr>
        <p:spPr bwMode="auto">
          <a:xfrm flipH="1">
            <a:off x="4803775" y="6461125"/>
            <a:ext cx="619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N = 8</a:t>
            </a:r>
          </a:p>
        </p:txBody>
      </p:sp>
      <p:sp>
        <p:nvSpPr>
          <p:cNvPr id="37950" name="Line 2065"/>
          <p:cNvSpPr>
            <a:spLocks noChangeAspect="1" noChangeShapeType="1"/>
          </p:cNvSpPr>
          <p:nvPr/>
        </p:nvSpPr>
        <p:spPr bwMode="auto">
          <a:xfrm flipH="1">
            <a:off x="2370138" y="4816475"/>
            <a:ext cx="3352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GB">
                <a:latin typeface="Calibri" pitchFamily="34" charset="0"/>
                <a:cs typeface="Calibri" pitchFamily="34" charset="0"/>
              </a:rPr>
              <a:t>A simple likelihood function</a:t>
            </a:r>
          </a:p>
        </p:txBody>
      </p:sp>
      <p:sp>
        <p:nvSpPr>
          <p:cNvPr id="392195" name="Rectangle 1027"/>
          <p:cNvSpPr>
            <a:spLocks noGrp="1" noChangeArrowheads="1"/>
          </p:cNvSpPr>
          <p:nvPr>
            <p:ph type="body" idx="1"/>
          </p:nvPr>
        </p:nvSpPr>
        <p:spPr>
          <a:xfrm>
            <a:off x="685800" y="1981200"/>
            <a:ext cx="7772400" cy="4535488"/>
          </a:xfrm>
        </p:spPr>
        <p:txBody>
          <a:bodyPr/>
          <a:lstStyle/>
          <a:p>
            <a:r>
              <a:rPr lang="en-GB" sz="2800">
                <a:latin typeface="Calibri" pitchFamily="34" charset="0"/>
                <a:cs typeface="Calibri" pitchFamily="34" charset="0"/>
              </a:rPr>
              <a:t>Here:          </a:t>
            </a:r>
            <a:r>
              <a:rPr lang="en-GB" sz="2800" i="1">
                <a:latin typeface="Calibri" pitchFamily="34" charset="0"/>
                <a:cs typeface="Calibri" pitchFamily="34" charset="0"/>
              </a:rPr>
              <a:t>L</a:t>
            </a:r>
            <a:r>
              <a:rPr lang="en-GB" sz="2800">
                <a:latin typeface="Calibri" pitchFamily="34" charset="0"/>
                <a:cs typeface="Calibri" pitchFamily="34" charset="0"/>
              </a:rPr>
              <a:t>(</a:t>
            </a:r>
            <a:r>
              <a:rPr lang="en-GB" sz="2800" i="1">
                <a:latin typeface="Calibri" pitchFamily="34" charset="0"/>
                <a:cs typeface="Calibri" pitchFamily="34" charset="0"/>
                <a:sym typeface="Symbol" pitchFamily="18" charset="2"/>
              </a:rPr>
              <a:t></a:t>
            </a:r>
            <a:r>
              <a:rPr lang="en-GB" sz="2800">
                <a:latin typeface="Calibri" pitchFamily="34" charset="0"/>
                <a:cs typeface="Calibri" pitchFamily="34" charset="0"/>
              </a:rPr>
              <a:t>) = </a:t>
            </a:r>
            <a:r>
              <a:rPr lang="en-GB" sz="2800" i="1">
                <a:latin typeface="Calibri" pitchFamily="34" charset="0"/>
                <a:cs typeface="Calibri" pitchFamily="34" charset="0"/>
                <a:sym typeface="Symbol" pitchFamily="18" charset="2"/>
              </a:rPr>
              <a:t> </a:t>
            </a:r>
            <a:r>
              <a:rPr lang="en-GB" sz="2800" i="1" baseline="30000">
                <a:latin typeface="Calibri" pitchFamily="34" charset="0"/>
                <a:cs typeface="Calibri" pitchFamily="34" charset="0"/>
                <a:sym typeface="Symbol" pitchFamily="18" charset="2"/>
              </a:rPr>
              <a:t>R</a:t>
            </a:r>
            <a:r>
              <a:rPr lang="en-GB" sz="2800">
                <a:latin typeface="Calibri" pitchFamily="34" charset="0"/>
                <a:cs typeface="Calibri" pitchFamily="34" charset="0"/>
                <a:sym typeface="Symbol" pitchFamily="18" charset="2"/>
              </a:rPr>
              <a:t> (1- </a:t>
            </a:r>
            <a:r>
              <a:rPr lang="en-GB" sz="2800" i="1">
                <a:latin typeface="Calibri" pitchFamily="34" charset="0"/>
                <a:cs typeface="Calibri" pitchFamily="34" charset="0"/>
                <a:sym typeface="Symbol" pitchFamily="18" charset="2"/>
              </a:rPr>
              <a:t></a:t>
            </a:r>
            <a:r>
              <a:rPr lang="en-GB" sz="2800">
                <a:latin typeface="Calibri" pitchFamily="34" charset="0"/>
                <a:cs typeface="Calibri" pitchFamily="34" charset="0"/>
                <a:sym typeface="Symbol" pitchFamily="18" charset="2"/>
              </a:rPr>
              <a:t>)</a:t>
            </a:r>
            <a:r>
              <a:rPr lang="en-GB" sz="2800" i="1" baseline="30000">
                <a:latin typeface="Calibri" pitchFamily="34" charset="0"/>
                <a:cs typeface="Calibri" pitchFamily="34" charset="0"/>
                <a:sym typeface="Symbol" pitchFamily="18" charset="2"/>
              </a:rPr>
              <a:t>N-R</a:t>
            </a:r>
            <a:endParaRPr lang="en-GB" sz="2800" baseline="30000">
              <a:latin typeface="Calibri" pitchFamily="34" charset="0"/>
              <a:cs typeface="Calibri" pitchFamily="34" charset="0"/>
              <a:sym typeface="Symbol" pitchFamily="18" charset="2"/>
            </a:endParaRPr>
          </a:p>
          <a:p>
            <a:r>
              <a:rPr lang="en-GB" sz="2800">
                <a:latin typeface="Calibri" pitchFamily="34" charset="0"/>
                <a:cs typeface="Calibri" pitchFamily="34" charset="0"/>
              </a:rPr>
              <a:t>And:          log </a:t>
            </a:r>
            <a:r>
              <a:rPr lang="en-GB" sz="2800" i="1">
                <a:latin typeface="Calibri" pitchFamily="34" charset="0"/>
                <a:cs typeface="Calibri" pitchFamily="34" charset="0"/>
              </a:rPr>
              <a:t>L</a:t>
            </a:r>
            <a:r>
              <a:rPr lang="en-GB" sz="2800">
                <a:latin typeface="Calibri" pitchFamily="34" charset="0"/>
                <a:cs typeface="Calibri" pitchFamily="34" charset="0"/>
              </a:rPr>
              <a:t> = </a:t>
            </a:r>
            <a:r>
              <a:rPr lang="en-GB" sz="2800" i="1">
                <a:latin typeface="Calibri" pitchFamily="34" charset="0"/>
                <a:cs typeface="Calibri" pitchFamily="34" charset="0"/>
              </a:rPr>
              <a:t>R </a:t>
            </a:r>
            <a:r>
              <a:rPr lang="en-GB" sz="2800">
                <a:latin typeface="Calibri" pitchFamily="34" charset="0"/>
                <a:cs typeface="Calibri" pitchFamily="34" charset="0"/>
              </a:rPr>
              <a:t>log </a:t>
            </a:r>
            <a:r>
              <a:rPr lang="en-GB" sz="2800" i="1">
                <a:latin typeface="Calibri" pitchFamily="34" charset="0"/>
                <a:cs typeface="Calibri" pitchFamily="34" charset="0"/>
                <a:sym typeface="Symbol" pitchFamily="18" charset="2"/>
              </a:rPr>
              <a:t> + </a:t>
            </a:r>
            <a:r>
              <a:rPr lang="en-GB" sz="2800">
                <a:latin typeface="Calibri" pitchFamily="34" charset="0"/>
                <a:cs typeface="Calibri" pitchFamily="34" charset="0"/>
                <a:sym typeface="Symbol" pitchFamily="18" charset="2"/>
              </a:rPr>
              <a:t>(N-R) log (1- </a:t>
            </a:r>
            <a:r>
              <a:rPr lang="en-GB" sz="2800" i="1">
                <a:latin typeface="Calibri" pitchFamily="34" charset="0"/>
                <a:cs typeface="Calibri" pitchFamily="34" charset="0"/>
                <a:sym typeface="Symbol" pitchFamily="18" charset="2"/>
              </a:rPr>
              <a:t></a:t>
            </a:r>
            <a:r>
              <a:rPr lang="en-GB" sz="2800">
                <a:latin typeface="Calibri" pitchFamily="34" charset="0"/>
                <a:cs typeface="Calibri" pitchFamily="34" charset="0"/>
                <a:sym typeface="Symbol" pitchFamily="18" charset="2"/>
              </a:rPr>
              <a:t>)</a:t>
            </a:r>
          </a:p>
          <a:p>
            <a:endParaRPr lang="en-GB" sz="2800">
              <a:latin typeface="Calibri" pitchFamily="34" charset="0"/>
              <a:cs typeface="Calibri" pitchFamily="34" charset="0"/>
              <a:sym typeface="Symbol" pitchFamily="18" charset="2"/>
            </a:endParaRPr>
          </a:p>
          <a:p>
            <a:r>
              <a:rPr lang="en-GB" sz="2800">
                <a:latin typeface="Calibri" pitchFamily="34" charset="0"/>
                <a:cs typeface="Calibri" pitchFamily="34" charset="0"/>
                <a:sym typeface="Symbol" pitchFamily="18" charset="2"/>
              </a:rPr>
              <a:t>At </a:t>
            </a:r>
            <a:r>
              <a:rPr lang="en-GB" sz="2800" i="1">
                <a:latin typeface="Calibri" pitchFamily="34" charset="0"/>
                <a:cs typeface="Calibri" pitchFamily="34" charset="0"/>
                <a:sym typeface="Symbol" pitchFamily="18" charset="2"/>
              </a:rPr>
              <a:t> = </a:t>
            </a:r>
            <a:r>
              <a:rPr lang="en-GB" sz="2800">
                <a:latin typeface="Calibri" pitchFamily="34" charset="0"/>
                <a:cs typeface="Calibri" pitchFamily="34" charset="0"/>
                <a:sym typeface="Symbol" pitchFamily="18" charset="2"/>
              </a:rPr>
              <a:t>½</a:t>
            </a:r>
            <a:r>
              <a:rPr lang="en-GB" sz="2800" i="1">
                <a:latin typeface="Calibri" pitchFamily="34" charset="0"/>
                <a:cs typeface="Calibri" pitchFamily="34" charset="0"/>
                <a:sym typeface="Symbol" pitchFamily="18" charset="2"/>
              </a:rPr>
              <a:t> </a:t>
            </a:r>
            <a:r>
              <a:rPr lang="en-GB" sz="2800">
                <a:latin typeface="Calibri" pitchFamily="34" charset="0"/>
                <a:cs typeface="Calibri" pitchFamily="34" charset="0"/>
                <a:sym typeface="Symbol" pitchFamily="18" charset="2"/>
              </a:rPr>
              <a:t>:  </a:t>
            </a:r>
          </a:p>
          <a:p>
            <a:pPr>
              <a:buFontTx/>
              <a:buNone/>
            </a:pPr>
            <a:r>
              <a:rPr lang="en-GB" sz="2800" i="1">
                <a:latin typeface="Calibri" pitchFamily="34" charset="0"/>
                <a:cs typeface="Calibri" pitchFamily="34" charset="0"/>
                <a:sym typeface="Symbol" pitchFamily="18" charset="2"/>
              </a:rPr>
              <a:t>			log L = </a:t>
            </a:r>
            <a:r>
              <a:rPr lang="en-GB" sz="2800">
                <a:latin typeface="Calibri" pitchFamily="34" charset="0"/>
                <a:cs typeface="Calibri" pitchFamily="34" charset="0"/>
                <a:sym typeface="Symbol" pitchFamily="18" charset="2"/>
              </a:rPr>
              <a:t>N log (1/2)</a:t>
            </a:r>
          </a:p>
          <a:p>
            <a:r>
              <a:rPr lang="en-GB" sz="2800">
                <a:latin typeface="Calibri" pitchFamily="34" charset="0"/>
                <a:cs typeface="Calibri" pitchFamily="34" charset="0"/>
                <a:sym typeface="Symbol" pitchFamily="18" charset="2"/>
              </a:rPr>
              <a:t>Test: </a:t>
            </a:r>
          </a:p>
          <a:p>
            <a:pPr>
              <a:buFontTx/>
              <a:buNone/>
            </a:pPr>
            <a:r>
              <a:rPr lang="en-GB" sz="2800">
                <a:latin typeface="Calibri" pitchFamily="34" charset="0"/>
                <a:cs typeface="Calibri" pitchFamily="34" charset="0"/>
                <a:sym typeface="Symbol" pitchFamily="18" charset="2"/>
              </a:rPr>
              <a:t>		Z </a:t>
            </a:r>
            <a:r>
              <a:rPr lang="en-GB" sz="2800">
                <a:latin typeface="Calibri" pitchFamily="34" charset="0"/>
                <a:cs typeface="Calibri" pitchFamily="34" charset="0"/>
              </a:rPr>
              <a:t>= </a:t>
            </a:r>
            <a:r>
              <a:rPr lang="en-GB" sz="2800" i="1">
                <a:latin typeface="Calibri" pitchFamily="34" charset="0"/>
                <a:cs typeface="Calibri" pitchFamily="34" charset="0"/>
              </a:rPr>
              <a:t>R </a:t>
            </a:r>
            <a:r>
              <a:rPr lang="en-GB" sz="2800">
                <a:latin typeface="Calibri" pitchFamily="34" charset="0"/>
                <a:cs typeface="Calibri" pitchFamily="34" charset="0"/>
              </a:rPr>
              <a:t>log </a:t>
            </a:r>
            <a:r>
              <a:rPr lang="en-GB" sz="2800" i="1">
                <a:latin typeface="Calibri" pitchFamily="34" charset="0"/>
                <a:cs typeface="Calibri" pitchFamily="34" charset="0"/>
                <a:sym typeface="Symbol" pitchFamily="18" charset="2"/>
              </a:rPr>
              <a:t> + </a:t>
            </a:r>
            <a:r>
              <a:rPr lang="en-GB" sz="2800">
                <a:latin typeface="Calibri" pitchFamily="34" charset="0"/>
                <a:cs typeface="Calibri" pitchFamily="34" charset="0"/>
                <a:sym typeface="Symbol" pitchFamily="18" charset="2"/>
              </a:rPr>
              <a:t>(N-R) log (1- </a:t>
            </a:r>
            <a:r>
              <a:rPr lang="en-GB" sz="2800" i="1">
                <a:latin typeface="Calibri" pitchFamily="34" charset="0"/>
                <a:cs typeface="Calibri" pitchFamily="34" charset="0"/>
                <a:sym typeface="Symbol" pitchFamily="18" charset="2"/>
              </a:rPr>
              <a:t></a:t>
            </a:r>
            <a:r>
              <a:rPr lang="en-GB" sz="2800">
                <a:latin typeface="Calibri" pitchFamily="34" charset="0"/>
                <a:cs typeface="Calibri" pitchFamily="34" charset="0"/>
                <a:sym typeface="Symbol" pitchFamily="18" charset="2"/>
              </a:rPr>
              <a:t>) – N log(1/2)</a:t>
            </a:r>
          </a:p>
          <a:p>
            <a:pPr>
              <a:buFontTx/>
              <a:buNone/>
            </a:pPr>
            <a:r>
              <a:rPr lang="en-GB" sz="2800">
                <a:latin typeface="Calibri" pitchFamily="34" charset="0"/>
                <a:cs typeface="Calibri" pitchFamily="34" charset="0"/>
                <a:sym typeface="Symbol" pitchFamily="18" charset="2"/>
              </a:rPr>
              <a:t>		</a:t>
            </a:r>
            <a:r>
              <a:rPr lang="en-GB" sz="2400">
                <a:latin typeface="Calibri" pitchFamily="34" charset="0"/>
                <a:cs typeface="Calibri" pitchFamily="34" charset="0"/>
                <a:sym typeface="Symbol" pitchFamily="18" charset="2"/>
              </a:rPr>
              <a:t>(Calculate Z at </a:t>
            </a:r>
            <a:r>
              <a:rPr lang="en-GB" sz="2400" i="1">
                <a:latin typeface="Calibri" pitchFamily="34" charset="0"/>
                <a:cs typeface="Calibri" pitchFamily="34" charset="0"/>
                <a:sym typeface="Symbol" pitchFamily="18" charset="2"/>
              </a:rPr>
              <a:t> </a:t>
            </a:r>
            <a:r>
              <a:rPr lang="en-GB" sz="2400">
                <a:latin typeface="Calibri" pitchFamily="34" charset="0"/>
                <a:cs typeface="Calibri" pitchFamily="34" charset="0"/>
                <a:sym typeface="Symbol" pitchFamily="18" charset="2"/>
              </a:rPr>
              <a:t>= 0</a:t>
            </a:r>
            <a:r>
              <a:rPr lang="en-GB" sz="2400" i="1">
                <a:latin typeface="Calibri" pitchFamily="34" charset="0"/>
                <a:cs typeface="Calibri" pitchFamily="34" charset="0"/>
                <a:sym typeface="Symbol" pitchFamily="18" charset="2"/>
              </a:rPr>
              <a:t>- </a:t>
            </a:r>
            <a:r>
              <a:rPr lang="en-GB" sz="2400">
                <a:latin typeface="Calibri" pitchFamily="34" charset="0"/>
                <a:cs typeface="Calibri" pitchFamily="34" charset="0"/>
                <a:sym typeface="Symbol" pitchFamily="18" charset="2"/>
              </a:rPr>
              <a:t>0.5 and obtain Z</a:t>
            </a:r>
            <a:r>
              <a:rPr lang="en-GB" sz="2000">
                <a:latin typeface="Calibri" pitchFamily="34" charset="0"/>
                <a:cs typeface="Calibri" pitchFamily="34" charset="0"/>
                <a:sym typeface="Symbol" pitchFamily="18" charset="2"/>
              </a:rPr>
              <a:t>max</a:t>
            </a:r>
            <a:r>
              <a:rPr lang="en-GB" sz="2400">
                <a:latin typeface="Calibri" pitchFamily="34" charset="0"/>
                <a:cs typeface="Calibri" pitchFamily="34" charset="0"/>
                <a:sym typeface="Symbol" pitchFamily="18" charset="2"/>
              </a:rPr>
              <a:t>)</a:t>
            </a:r>
            <a:endParaRPr lang="en-GB" sz="2800">
              <a:latin typeface="Calibri" pitchFamily="34" charset="0"/>
              <a:cs typeface="Calibri" pitchFamily="34" charset="0"/>
              <a:sym typeface="Symbol" pitchFamily="18" charset="2"/>
            </a:endParaRPr>
          </a:p>
          <a:p>
            <a:pPr>
              <a:buFontTx/>
              <a:buNone/>
            </a:pPr>
            <a:endParaRPr lang="en-US" sz="2800">
              <a:latin typeface="Calibri" pitchFamily="34" charset="0"/>
              <a:cs typeface="Calibri" pitchFamily="34" charset="0"/>
              <a:sym typeface="Symbol" pitchFamily="18" charset="2"/>
            </a:endParaRPr>
          </a:p>
        </p:txBody>
      </p:sp>
      <p:sp>
        <p:nvSpPr>
          <p:cNvPr id="38916" name="Rectangle 3"/>
          <p:cNvSpPr>
            <a:spLocks noChangeArrowheads="1"/>
          </p:cNvSpPr>
          <p:nvPr/>
        </p:nvSpPr>
        <p:spPr bwMode="auto">
          <a:xfrm>
            <a:off x="3548063" y="1981200"/>
            <a:ext cx="508000" cy="482600"/>
          </a:xfrm>
          <a:prstGeom prst="rect">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p>
        </p:txBody>
      </p:sp>
      <p:sp>
        <p:nvSpPr>
          <p:cNvPr id="38917" name="Rectangle 4"/>
          <p:cNvSpPr>
            <a:spLocks noChangeArrowheads="1"/>
          </p:cNvSpPr>
          <p:nvPr/>
        </p:nvSpPr>
        <p:spPr bwMode="auto">
          <a:xfrm>
            <a:off x="4097338" y="1981200"/>
            <a:ext cx="1152525" cy="482600"/>
          </a:xfrm>
          <a:prstGeom prst="rect">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p>
        </p:txBody>
      </p:sp>
      <p:sp>
        <p:nvSpPr>
          <p:cNvPr id="38918" name="TextBox 6"/>
          <p:cNvSpPr txBox="1">
            <a:spLocks noChangeArrowheads="1"/>
          </p:cNvSpPr>
          <p:nvPr/>
        </p:nvSpPr>
        <p:spPr bwMode="auto">
          <a:xfrm>
            <a:off x="1452563" y="1522413"/>
            <a:ext cx="2765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1600">
                <a:solidFill>
                  <a:srgbClr val="C00000"/>
                </a:solidFill>
              </a:rPr>
              <a:t>Occurrence of recombinants</a:t>
            </a:r>
          </a:p>
        </p:txBody>
      </p:sp>
      <p:sp>
        <p:nvSpPr>
          <p:cNvPr id="38919" name="TextBox 7"/>
          <p:cNvSpPr txBox="1">
            <a:spLocks noChangeArrowheads="1"/>
          </p:cNvSpPr>
          <p:nvPr/>
        </p:nvSpPr>
        <p:spPr bwMode="auto">
          <a:xfrm>
            <a:off x="4097338" y="1522413"/>
            <a:ext cx="317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eaLnBrk="1" hangingPunct="1"/>
            <a:r>
              <a:rPr lang="en-GB" sz="1600">
                <a:solidFill>
                  <a:srgbClr val="C00000"/>
                </a:solidFill>
              </a:rPr>
              <a:t>Occurrence of non-recombinants</a:t>
            </a: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Effect transition="in" filter="blinds(horizontal)">
                                      <p:cBhvr>
                                        <p:cTn id="7" dur="500"/>
                                        <p:tgtEl>
                                          <p:spTgt spid="39219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2195">
                                            <p:txEl>
                                              <p:pRg st="1" end="1"/>
                                            </p:txEl>
                                          </p:spTgt>
                                        </p:tgtEl>
                                        <p:attrNameLst>
                                          <p:attrName>style.visibility</p:attrName>
                                        </p:attrNameLst>
                                      </p:cBhvr>
                                      <p:to>
                                        <p:strVal val="visible"/>
                                      </p:to>
                                    </p:set>
                                    <p:animEffect transition="in" filter="blinds(horizontal)">
                                      <p:cBhvr>
                                        <p:cTn id="10" dur="500"/>
                                        <p:tgtEl>
                                          <p:spTgt spid="39219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92195">
                                            <p:txEl>
                                              <p:pRg st="3" end="3"/>
                                            </p:txEl>
                                          </p:spTgt>
                                        </p:tgtEl>
                                        <p:attrNameLst>
                                          <p:attrName>style.visibility</p:attrName>
                                        </p:attrNameLst>
                                      </p:cBhvr>
                                      <p:to>
                                        <p:strVal val="visible"/>
                                      </p:to>
                                    </p:set>
                                    <p:animEffect transition="in" filter="blinds(horizontal)">
                                      <p:cBhvr>
                                        <p:cTn id="15" dur="500"/>
                                        <p:tgtEl>
                                          <p:spTgt spid="39219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92195">
                                            <p:txEl>
                                              <p:pRg st="4" end="4"/>
                                            </p:txEl>
                                          </p:spTgt>
                                        </p:tgtEl>
                                        <p:attrNameLst>
                                          <p:attrName>style.visibility</p:attrName>
                                        </p:attrNameLst>
                                      </p:cBhvr>
                                      <p:to>
                                        <p:strVal val="visible"/>
                                      </p:to>
                                    </p:set>
                                    <p:animEffect transition="in" filter="blinds(horizontal)">
                                      <p:cBhvr>
                                        <p:cTn id="20" dur="500"/>
                                        <p:tgtEl>
                                          <p:spTgt spid="39219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92195">
                                            <p:txEl>
                                              <p:pRg st="5" end="5"/>
                                            </p:txEl>
                                          </p:spTgt>
                                        </p:tgtEl>
                                        <p:attrNameLst>
                                          <p:attrName>style.visibility</p:attrName>
                                        </p:attrNameLst>
                                      </p:cBhvr>
                                      <p:to>
                                        <p:strVal val="visible"/>
                                      </p:to>
                                    </p:set>
                                    <p:animEffect transition="in" filter="blinds(horizontal)">
                                      <p:cBhvr>
                                        <p:cTn id="25" dur="500"/>
                                        <p:tgtEl>
                                          <p:spTgt spid="392195">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92195">
                                            <p:txEl>
                                              <p:pRg st="6" end="6"/>
                                            </p:txEl>
                                          </p:spTgt>
                                        </p:tgtEl>
                                        <p:attrNameLst>
                                          <p:attrName>style.visibility</p:attrName>
                                        </p:attrNameLst>
                                      </p:cBhvr>
                                      <p:to>
                                        <p:strVal val="visible"/>
                                      </p:to>
                                    </p:set>
                                    <p:animEffect transition="in" filter="blinds(horizontal)">
                                      <p:cBhvr>
                                        <p:cTn id="28" dur="500"/>
                                        <p:tgtEl>
                                          <p:spTgt spid="392195">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92195">
                                            <p:txEl>
                                              <p:pRg st="7" end="7"/>
                                            </p:txEl>
                                          </p:spTgt>
                                        </p:tgtEl>
                                        <p:attrNameLst>
                                          <p:attrName>style.visibility</p:attrName>
                                        </p:attrNameLst>
                                      </p:cBhvr>
                                      <p:to>
                                        <p:strVal val="visible"/>
                                      </p:to>
                                    </p:set>
                                    <p:animEffect transition="in" filter="blinds(horizontal)">
                                      <p:cBhvr>
                                        <p:cTn id="31" dur="500"/>
                                        <p:tgtEl>
                                          <p:spTgt spid="392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t>For this family the Z curve is:</a:t>
            </a:r>
            <a:endParaRPr lang="en-GB" sz="3200"/>
          </a:p>
        </p:txBody>
      </p:sp>
      <p:sp>
        <p:nvSpPr>
          <p:cNvPr id="39939" name="Rectangle 3"/>
          <p:cNvSpPr>
            <a:spLocks noChangeArrowheads="1"/>
          </p:cNvSpPr>
          <p:nvPr/>
        </p:nvSpPr>
        <p:spPr bwMode="auto">
          <a:xfrm>
            <a:off x="2274888" y="6043613"/>
            <a:ext cx="538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t>Z = 2 log </a:t>
            </a:r>
            <a:r>
              <a:rPr lang="en-GB" i="1">
                <a:latin typeface="Calibri" pitchFamily="34" charset="0"/>
                <a:cs typeface="Calibri" pitchFamily="34" charset="0"/>
                <a:sym typeface="Symbol" pitchFamily="18" charset="2"/>
              </a:rPr>
              <a:t></a:t>
            </a:r>
            <a:r>
              <a:rPr lang="pl-PL"/>
              <a:t> + 6 log (1-</a:t>
            </a:r>
            <a:r>
              <a:rPr lang="en-GB" i="1">
                <a:latin typeface="Calibri" pitchFamily="34" charset="0"/>
                <a:cs typeface="Calibri" pitchFamily="34" charset="0"/>
                <a:sym typeface="Symbol" pitchFamily="18" charset="2"/>
              </a:rPr>
              <a:t> </a:t>
            </a:r>
            <a:r>
              <a:rPr lang="pl-PL"/>
              <a:t>) – 8 log(1/2)</a:t>
            </a:r>
            <a:endParaRPr lang="en-GB"/>
          </a:p>
        </p:txBody>
      </p:sp>
      <p:pic>
        <p:nvPicPr>
          <p:cNvPr id="399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5138" y="1466850"/>
            <a:ext cx="5921375" cy="457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latin typeface="Calibri" pitchFamily="34" charset="0"/>
                <a:cs typeface="Calibri" pitchFamily="34" charset="0"/>
              </a:rPr>
              <a:t>A special case</a:t>
            </a:r>
          </a:p>
        </p:txBody>
      </p:sp>
      <p:sp>
        <p:nvSpPr>
          <p:cNvPr id="31747" name="Rectangle 3"/>
          <p:cNvSpPr>
            <a:spLocks noGrp="1" noChangeArrowheads="1"/>
          </p:cNvSpPr>
          <p:nvPr>
            <p:ph type="body" idx="1"/>
          </p:nvPr>
        </p:nvSpPr>
        <p:spPr/>
        <p:txBody>
          <a:bodyPr/>
          <a:lstStyle/>
          <a:p>
            <a:pPr>
              <a:defRPr/>
            </a:pPr>
            <a:r>
              <a:rPr lang="en-GB" dirty="0">
                <a:latin typeface="Calibri" pitchFamily="34" charset="0"/>
                <a:cs typeface="Calibri" pitchFamily="34" charset="0"/>
                <a:sym typeface="Symbol" pitchFamily="18" charset="2"/>
              </a:rPr>
              <a:t>If R = 0:</a:t>
            </a:r>
          </a:p>
          <a:p>
            <a:pPr marL="0" indent="0">
              <a:buFontTx/>
              <a:buNone/>
              <a:defRPr/>
            </a:pPr>
            <a:r>
              <a:rPr lang="en-GB" dirty="0">
                <a:latin typeface="Calibri" pitchFamily="34" charset="0"/>
                <a:cs typeface="Calibri" pitchFamily="34" charset="0"/>
                <a:sym typeface="Symbol" pitchFamily="18" charset="2"/>
              </a:rPr>
              <a:t>    at  </a:t>
            </a:r>
            <a:r>
              <a:rPr lang="en-GB" i="1" dirty="0">
                <a:latin typeface="Calibri" pitchFamily="34" charset="0"/>
                <a:cs typeface="Calibri" pitchFamily="34" charset="0"/>
                <a:sym typeface="Symbol" pitchFamily="18" charset="2"/>
              </a:rPr>
              <a:t> = </a:t>
            </a:r>
            <a:r>
              <a:rPr lang="en-GB" dirty="0">
                <a:latin typeface="Calibri" pitchFamily="34" charset="0"/>
                <a:cs typeface="Calibri" pitchFamily="34" charset="0"/>
                <a:sym typeface="Symbol" pitchFamily="18" charset="2"/>
              </a:rPr>
              <a:t>0, the LOD-score reduces to:</a:t>
            </a:r>
          </a:p>
          <a:p>
            <a:pPr>
              <a:defRPr/>
            </a:pPr>
            <a:endParaRPr lang="en-GB" dirty="0">
              <a:latin typeface="Calibri" pitchFamily="34" charset="0"/>
              <a:cs typeface="Calibri" pitchFamily="34" charset="0"/>
              <a:sym typeface="Symbol" pitchFamily="18" charset="2"/>
            </a:endParaRPr>
          </a:p>
          <a:p>
            <a:pPr>
              <a:buFontTx/>
              <a:buNone/>
              <a:defRPr/>
            </a:pPr>
            <a:r>
              <a:rPr lang="en-GB" dirty="0">
                <a:latin typeface="Calibri" pitchFamily="34" charset="0"/>
                <a:cs typeface="Calibri" pitchFamily="34" charset="0"/>
                <a:sym typeface="Symbol" pitchFamily="18" charset="2"/>
              </a:rPr>
              <a:t>	Z </a:t>
            </a:r>
            <a:r>
              <a:rPr lang="en-GB" dirty="0">
                <a:latin typeface="Calibri" pitchFamily="34" charset="0"/>
                <a:cs typeface="Calibri" pitchFamily="34" charset="0"/>
              </a:rPr>
              <a:t>(</a:t>
            </a:r>
            <a:r>
              <a:rPr lang="en-GB" i="1" dirty="0">
                <a:latin typeface="Calibri" pitchFamily="34" charset="0"/>
                <a:cs typeface="Calibri" pitchFamily="34" charset="0"/>
                <a:sym typeface="Symbol" pitchFamily="18" charset="2"/>
              </a:rPr>
              <a:t></a:t>
            </a:r>
            <a:r>
              <a:rPr lang="en-GB" dirty="0">
                <a:latin typeface="Calibri" pitchFamily="34" charset="0"/>
                <a:cs typeface="Calibri" pitchFamily="34" charset="0"/>
              </a:rPr>
              <a:t>) = - N log(1/2) = N log(2) = N 0.301</a:t>
            </a:r>
          </a:p>
          <a:p>
            <a:pPr>
              <a:buFontTx/>
              <a:buNone/>
              <a:defRPr/>
            </a:pPr>
            <a:endParaRPr lang="en-GB" dirty="0">
              <a:latin typeface="Calibri" pitchFamily="34" charset="0"/>
              <a:cs typeface="Calibri" pitchFamily="34" charset="0"/>
            </a:endParaRPr>
          </a:p>
          <a:p>
            <a:pPr lvl="1">
              <a:defRPr/>
            </a:pPr>
            <a:r>
              <a:rPr lang="en-GB" b="1" u="sng" dirty="0">
                <a:latin typeface="Calibri" pitchFamily="34" charset="0"/>
                <a:cs typeface="Calibri" pitchFamily="34" charset="0"/>
              </a:rPr>
              <a:t>N.B:</a:t>
            </a:r>
            <a:r>
              <a:rPr lang="en-GB" dirty="0">
                <a:latin typeface="Calibri" pitchFamily="34" charset="0"/>
                <a:cs typeface="Calibri" pitchFamily="34" charset="0"/>
              </a:rPr>
              <a:t> With 10 observations one can reach significant linkage (if you type a marker v. close to the gene!).</a:t>
            </a:r>
            <a:endParaRPr lang="en-US" dirty="0">
              <a:latin typeface="Calibri" pitchFamily="34" charset="0"/>
              <a:cs typeface="Calibri"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a:off x="4567238" y="609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9" name="Line 5"/>
          <p:cNvSpPr>
            <a:spLocks noChangeShapeType="1"/>
          </p:cNvSpPr>
          <p:nvPr/>
        </p:nvSpPr>
        <p:spPr bwMode="auto">
          <a:xfrm>
            <a:off x="4567238" y="762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0" name="Line 6"/>
          <p:cNvSpPr>
            <a:spLocks noChangeShapeType="1"/>
          </p:cNvSpPr>
          <p:nvPr/>
        </p:nvSpPr>
        <p:spPr bwMode="auto">
          <a:xfrm>
            <a:off x="4567238" y="914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1" name="Line 7"/>
          <p:cNvSpPr>
            <a:spLocks noChangeShapeType="1"/>
          </p:cNvSpPr>
          <p:nvPr/>
        </p:nvSpPr>
        <p:spPr bwMode="auto">
          <a:xfrm>
            <a:off x="4567238" y="1066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2" name="Line 8"/>
          <p:cNvSpPr>
            <a:spLocks noChangeShapeType="1"/>
          </p:cNvSpPr>
          <p:nvPr/>
        </p:nvSpPr>
        <p:spPr bwMode="auto">
          <a:xfrm>
            <a:off x="4567238" y="1219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3" name="Line 9"/>
          <p:cNvSpPr>
            <a:spLocks noChangeShapeType="1"/>
          </p:cNvSpPr>
          <p:nvPr/>
        </p:nvSpPr>
        <p:spPr bwMode="auto">
          <a:xfrm>
            <a:off x="4567238" y="1371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4" name="Line 10"/>
          <p:cNvSpPr>
            <a:spLocks noChangeShapeType="1"/>
          </p:cNvSpPr>
          <p:nvPr/>
        </p:nvSpPr>
        <p:spPr bwMode="auto">
          <a:xfrm>
            <a:off x="4567238" y="1524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5" name="Line 11"/>
          <p:cNvSpPr>
            <a:spLocks noChangeShapeType="1"/>
          </p:cNvSpPr>
          <p:nvPr/>
        </p:nvSpPr>
        <p:spPr bwMode="auto">
          <a:xfrm>
            <a:off x="4567238" y="1676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2"/>
          <p:cNvSpPr>
            <a:spLocks noChangeShapeType="1"/>
          </p:cNvSpPr>
          <p:nvPr/>
        </p:nvSpPr>
        <p:spPr bwMode="auto">
          <a:xfrm>
            <a:off x="4567238" y="1828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7" name="Line 13"/>
          <p:cNvSpPr>
            <a:spLocks noChangeShapeType="1"/>
          </p:cNvSpPr>
          <p:nvPr/>
        </p:nvSpPr>
        <p:spPr bwMode="auto">
          <a:xfrm>
            <a:off x="4567238" y="1981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8" name="Line 14"/>
          <p:cNvSpPr>
            <a:spLocks noChangeShapeType="1"/>
          </p:cNvSpPr>
          <p:nvPr/>
        </p:nvSpPr>
        <p:spPr bwMode="auto">
          <a:xfrm>
            <a:off x="4567238" y="2133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9" name="Line 15"/>
          <p:cNvSpPr>
            <a:spLocks noChangeShapeType="1"/>
          </p:cNvSpPr>
          <p:nvPr/>
        </p:nvSpPr>
        <p:spPr bwMode="auto">
          <a:xfrm>
            <a:off x="4567238" y="2286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10" name="Line 16"/>
          <p:cNvSpPr>
            <a:spLocks noChangeShapeType="1"/>
          </p:cNvSpPr>
          <p:nvPr/>
        </p:nvSpPr>
        <p:spPr bwMode="auto">
          <a:xfrm>
            <a:off x="4567238" y="2438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11" name="Line 17"/>
          <p:cNvSpPr>
            <a:spLocks noChangeShapeType="1"/>
          </p:cNvSpPr>
          <p:nvPr/>
        </p:nvSpPr>
        <p:spPr bwMode="auto">
          <a:xfrm>
            <a:off x="4567238" y="2590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12" name="Line 18"/>
          <p:cNvSpPr>
            <a:spLocks noChangeShapeType="1"/>
          </p:cNvSpPr>
          <p:nvPr/>
        </p:nvSpPr>
        <p:spPr bwMode="auto">
          <a:xfrm>
            <a:off x="4567238" y="2743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13" name="Line 19"/>
          <p:cNvSpPr>
            <a:spLocks noChangeShapeType="1"/>
          </p:cNvSpPr>
          <p:nvPr/>
        </p:nvSpPr>
        <p:spPr bwMode="auto">
          <a:xfrm>
            <a:off x="4567238" y="2895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14" name="Line 20"/>
          <p:cNvSpPr>
            <a:spLocks noChangeShapeType="1"/>
          </p:cNvSpPr>
          <p:nvPr/>
        </p:nvSpPr>
        <p:spPr bwMode="auto">
          <a:xfrm>
            <a:off x="4567238" y="3048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15" name="Line 21"/>
          <p:cNvSpPr>
            <a:spLocks noChangeShapeType="1"/>
          </p:cNvSpPr>
          <p:nvPr/>
        </p:nvSpPr>
        <p:spPr bwMode="auto">
          <a:xfrm>
            <a:off x="4567238" y="3200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16" name="Freeform 22"/>
          <p:cNvSpPr>
            <a:spLocks/>
          </p:cNvSpPr>
          <p:nvPr/>
        </p:nvSpPr>
        <p:spPr bwMode="auto">
          <a:xfrm rot="128408" flipV="1">
            <a:off x="5057775" y="344488"/>
            <a:ext cx="395288" cy="3060700"/>
          </a:xfrm>
          <a:custGeom>
            <a:avLst/>
            <a:gdLst>
              <a:gd name="T0" fmla="*/ 2147483647 w 287"/>
              <a:gd name="T1" fmla="*/ 2147483647 h 1227"/>
              <a:gd name="T2" fmla="*/ 2147483647 w 287"/>
              <a:gd name="T3" fmla="*/ 2147483647 h 1227"/>
              <a:gd name="T4" fmla="*/ 2147483647 w 287"/>
              <a:gd name="T5" fmla="*/ 2147483647 h 1227"/>
              <a:gd name="T6" fmla="*/ 2147483647 w 287"/>
              <a:gd name="T7" fmla="*/ 2147483647 h 1227"/>
              <a:gd name="T8" fmla="*/ 2147483647 w 287"/>
              <a:gd name="T9" fmla="*/ 2147483647 h 1227"/>
              <a:gd name="T10" fmla="*/ 2147483647 w 287"/>
              <a:gd name="T11" fmla="*/ 2147483647 h 1227"/>
              <a:gd name="T12" fmla="*/ 2147483647 w 287"/>
              <a:gd name="T13" fmla="*/ 2147483647 h 1227"/>
              <a:gd name="T14" fmla="*/ 2147483647 w 287"/>
              <a:gd name="T15" fmla="*/ 2147483647 h 1227"/>
              <a:gd name="T16" fmla="*/ 2147483647 w 287"/>
              <a:gd name="T17" fmla="*/ 2147483647 h 1227"/>
              <a:gd name="T18" fmla="*/ 2147483647 w 287"/>
              <a:gd name="T19" fmla="*/ 2147483647 h 1227"/>
              <a:gd name="T20" fmla="*/ 2147483647 w 287"/>
              <a:gd name="T21" fmla="*/ 2147483647 h 1227"/>
              <a:gd name="T22" fmla="*/ 2147483647 w 287"/>
              <a:gd name="T23" fmla="*/ 2147483647 h 1227"/>
              <a:gd name="T24" fmla="*/ 2147483647 w 287"/>
              <a:gd name="T25" fmla="*/ 2147483647 h 1227"/>
              <a:gd name="T26" fmla="*/ 2147483647 w 287"/>
              <a:gd name="T27" fmla="*/ 2147483647 h 1227"/>
              <a:gd name="T28" fmla="*/ 2147483647 w 287"/>
              <a:gd name="T29" fmla="*/ 2147483647 h 1227"/>
              <a:gd name="T30" fmla="*/ 2147483647 w 287"/>
              <a:gd name="T31" fmla="*/ 2147483647 h 1227"/>
              <a:gd name="T32" fmla="*/ 2147483647 w 287"/>
              <a:gd name="T33" fmla="*/ 2147483647 h 1227"/>
              <a:gd name="T34" fmla="*/ 2147483647 w 287"/>
              <a:gd name="T35" fmla="*/ 2147483647 h 1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1227"/>
              <a:gd name="T56" fmla="*/ 287 w 287"/>
              <a:gd name="T57" fmla="*/ 1227 h 1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1227">
                <a:moveTo>
                  <a:pt x="174" y="37"/>
                </a:moveTo>
                <a:cubicBezTo>
                  <a:pt x="145" y="40"/>
                  <a:pt x="111" y="31"/>
                  <a:pt x="88" y="48"/>
                </a:cubicBezTo>
                <a:cubicBezTo>
                  <a:pt x="69" y="60"/>
                  <a:pt x="67" y="112"/>
                  <a:pt x="67" y="112"/>
                </a:cubicBezTo>
                <a:cubicBezTo>
                  <a:pt x="54" y="229"/>
                  <a:pt x="38" y="309"/>
                  <a:pt x="56" y="432"/>
                </a:cubicBezTo>
                <a:cubicBezTo>
                  <a:pt x="60" y="465"/>
                  <a:pt x="77" y="495"/>
                  <a:pt x="88" y="528"/>
                </a:cubicBezTo>
                <a:cubicBezTo>
                  <a:pt x="76" y="575"/>
                  <a:pt x="60" y="619"/>
                  <a:pt x="46" y="666"/>
                </a:cubicBezTo>
                <a:cubicBezTo>
                  <a:pt x="33" y="813"/>
                  <a:pt x="20" y="900"/>
                  <a:pt x="14" y="1061"/>
                </a:cubicBezTo>
                <a:cubicBezTo>
                  <a:pt x="17" y="1095"/>
                  <a:pt x="0" y="1166"/>
                  <a:pt x="46" y="1189"/>
                </a:cubicBezTo>
                <a:cubicBezTo>
                  <a:pt x="66" y="1198"/>
                  <a:pt x="88" y="1202"/>
                  <a:pt x="110" y="1210"/>
                </a:cubicBezTo>
                <a:cubicBezTo>
                  <a:pt x="120" y="1213"/>
                  <a:pt x="142" y="1221"/>
                  <a:pt x="142" y="1221"/>
                </a:cubicBezTo>
                <a:cubicBezTo>
                  <a:pt x="253" y="1184"/>
                  <a:pt x="180" y="1227"/>
                  <a:pt x="216" y="1168"/>
                </a:cubicBezTo>
                <a:cubicBezTo>
                  <a:pt x="221" y="1159"/>
                  <a:pt x="230" y="1153"/>
                  <a:pt x="238" y="1146"/>
                </a:cubicBezTo>
                <a:cubicBezTo>
                  <a:pt x="279" y="935"/>
                  <a:pt x="266" y="1042"/>
                  <a:pt x="248" y="688"/>
                </a:cubicBezTo>
                <a:cubicBezTo>
                  <a:pt x="246" y="650"/>
                  <a:pt x="216" y="581"/>
                  <a:pt x="216" y="581"/>
                </a:cubicBezTo>
                <a:cubicBezTo>
                  <a:pt x="226" y="528"/>
                  <a:pt x="242" y="482"/>
                  <a:pt x="259" y="432"/>
                </a:cubicBezTo>
                <a:cubicBezTo>
                  <a:pt x="262" y="421"/>
                  <a:pt x="270" y="400"/>
                  <a:pt x="270" y="400"/>
                </a:cubicBezTo>
                <a:cubicBezTo>
                  <a:pt x="278" y="260"/>
                  <a:pt x="287" y="237"/>
                  <a:pt x="270" y="112"/>
                </a:cubicBezTo>
                <a:cubicBezTo>
                  <a:pt x="265" y="80"/>
                  <a:pt x="207" y="0"/>
                  <a:pt x="174" y="37"/>
                </a:cubicBezTo>
                <a:close/>
              </a:path>
            </a:pathLst>
          </a:custGeom>
          <a:solidFill>
            <a:srgbClr val="1F2CE4"/>
          </a:solidFill>
          <a:ln w="9525">
            <a:solidFill>
              <a:schemeClr val="tx1"/>
            </a:solidFill>
            <a:round/>
            <a:headEnd/>
            <a:tailEnd/>
          </a:ln>
        </p:spPr>
        <p:txBody>
          <a:bodyPr wrap="none" anchor="ctr"/>
          <a:lstStyle/>
          <a:p>
            <a:endParaRPr lang="en-GB"/>
          </a:p>
        </p:txBody>
      </p:sp>
      <p:sp>
        <p:nvSpPr>
          <p:cNvPr id="4117" name="Line 23"/>
          <p:cNvSpPr>
            <a:spLocks noChangeShapeType="1"/>
          </p:cNvSpPr>
          <p:nvPr/>
        </p:nvSpPr>
        <p:spPr bwMode="auto">
          <a:xfrm>
            <a:off x="4562475" y="465138"/>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600" name="Text Box 24"/>
          <p:cNvSpPr txBox="1">
            <a:spLocks noChangeArrowheads="1"/>
          </p:cNvSpPr>
          <p:nvPr/>
        </p:nvSpPr>
        <p:spPr bwMode="auto">
          <a:xfrm>
            <a:off x="5078413" y="3330575"/>
            <a:ext cx="339725"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a:t>
            </a:r>
          </a:p>
        </p:txBody>
      </p:sp>
      <p:sp>
        <p:nvSpPr>
          <p:cNvPr id="4119" name="Line 26"/>
          <p:cNvSpPr>
            <a:spLocks noChangeShapeType="1"/>
          </p:cNvSpPr>
          <p:nvPr/>
        </p:nvSpPr>
        <p:spPr bwMode="auto">
          <a:xfrm>
            <a:off x="5480050" y="2606675"/>
            <a:ext cx="779463" cy="0"/>
          </a:xfrm>
          <a:prstGeom prst="line">
            <a:avLst/>
          </a:prstGeom>
          <a:noFill/>
          <a:ln w="47625">
            <a:solidFill>
              <a:srgbClr val="FF1919"/>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4604" name="Text Box 28"/>
          <p:cNvSpPr txBox="1">
            <a:spLocks noChangeArrowheads="1"/>
          </p:cNvSpPr>
          <p:nvPr/>
        </p:nvSpPr>
        <p:spPr bwMode="auto">
          <a:xfrm>
            <a:off x="6284913" y="2382838"/>
            <a:ext cx="1851025"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Disease gene</a:t>
            </a:r>
          </a:p>
        </p:txBody>
      </p:sp>
      <p:sp>
        <p:nvSpPr>
          <p:cNvPr id="4121" name="Rectangle 29"/>
          <p:cNvSpPr>
            <a:spLocks noChangeArrowheads="1"/>
          </p:cNvSpPr>
          <p:nvPr/>
        </p:nvSpPr>
        <p:spPr bwMode="auto">
          <a:xfrm>
            <a:off x="4545013" y="3903663"/>
            <a:ext cx="228600" cy="228600"/>
          </a:xfrm>
          <a:prstGeom prst="rect">
            <a:avLst/>
          </a:prstGeom>
          <a:solidFill>
            <a:schemeClr val="tx1"/>
          </a:solidFill>
          <a:ln w="28575">
            <a:solidFill>
              <a:schemeClr val="tx1"/>
            </a:solidFill>
            <a:miter lim="800000"/>
            <a:headEnd/>
            <a:tailEnd/>
          </a:ln>
        </p:spPr>
        <p:txBody>
          <a:bodyPr wrap="none" anchor="ctr"/>
          <a:lstStyle/>
          <a:p>
            <a:pPr algn="ctr"/>
            <a:endParaRPr lang="en-US">
              <a:solidFill>
                <a:schemeClr val="bg2"/>
              </a:solidFill>
              <a:latin typeface="Calibri" pitchFamily="34" charset="0"/>
              <a:cs typeface="Calibri" pitchFamily="34" charset="0"/>
            </a:endParaRPr>
          </a:p>
        </p:txBody>
      </p:sp>
      <p:sp>
        <p:nvSpPr>
          <p:cNvPr id="4122" name="Oval 30"/>
          <p:cNvSpPr>
            <a:spLocks noChangeArrowheads="1"/>
          </p:cNvSpPr>
          <p:nvPr/>
        </p:nvSpPr>
        <p:spPr bwMode="auto">
          <a:xfrm>
            <a:off x="5156200" y="39036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23" name="Line 31"/>
          <p:cNvSpPr>
            <a:spLocks noChangeShapeType="1"/>
          </p:cNvSpPr>
          <p:nvPr/>
        </p:nvSpPr>
        <p:spPr bwMode="auto">
          <a:xfrm flipV="1">
            <a:off x="2474913" y="4322763"/>
            <a:ext cx="4376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24" name="Line 32"/>
          <p:cNvSpPr>
            <a:spLocks noChangeShapeType="1"/>
          </p:cNvSpPr>
          <p:nvPr/>
        </p:nvSpPr>
        <p:spPr bwMode="auto">
          <a:xfrm>
            <a:off x="4773613" y="40179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25" name="Line 33"/>
          <p:cNvSpPr>
            <a:spLocks noChangeShapeType="1"/>
          </p:cNvSpPr>
          <p:nvPr/>
        </p:nvSpPr>
        <p:spPr bwMode="auto">
          <a:xfrm>
            <a:off x="4951413" y="40179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26" name="Line 34"/>
          <p:cNvSpPr>
            <a:spLocks noChangeShapeType="1"/>
          </p:cNvSpPr>
          <p:nvPr/>
        </p:nvSpPr>
        <p:spPr bwMode="auto">
          <a:xfrm>
            <a:off x="2474913"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27" name="Line 35"/>
          <p:cNvSpPr>
            <a:spLocks noChangeShapeType="1"/>
          </p:cNvSpPr>
          <p:nvPr/>
        </p:nvSpPr>
        <p:spPr bwMode="auto">
          <a:xfrm>
            <a:off x="353060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28" name="Line 36"/>
          <p:cNvSpPr>
            <a:spLocks noChangeShapeType="1"/>
          </p:cNvSpPr>
          <p:nvPr/>
        </p:nvSpPr>
        <p:spPr bwMode="auto">
          <a:xfrm>
            <a:off x="5303838"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29" name="Line 37"/>
          <p:cNvSpPr>
            <a:spLocks noChangeShapeType="1"/>
          </p:cNvSpPr>
          <p:nvPr/>
        </p:nvSpPr>
        <p:spPr bwMode="auto">
          <a:xfrm>
            <a:off x="469265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30" name="Rectangle 38"/>
          <p:cNvSpPr>
            <a:spLocks noChangeArrowheads="1"/>
          </p:cNvSpPr>
          <p:nvPr/>
        </p:nvSpPr>
        <p:spPr bwMode="auto">
          <a:xfrm>
            <a:off x="1763713"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31" name="Oval 39"/>
          <p:cNvSpPr>
            <a:spLocks noChangeArrowheads="1"/>
          </p:cNvSpPr>
          <p:nvPr/>
        </p:nvSpPr>
        <p:spPr bwMode="auto">
          <a:xfrm>
            <a:off x="342900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32" name="Rectangle 40"/>
          <p:cNvSpPr>
            <a:spLocks noChangeArrowheads="1"/>
          </p:cNvSpPr>
          <p:nvPr/>
        </p:nvSpPr>
        <p:spPr bwMode="auto">
          <a:xfrm>
            <a:off x="4578350" y="46148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4133" name="Line 41"/>
          <p:cNvSpPr>
            <a:spLocks noChangeShapeType="1"/>
          </p:cNvSpPr>
          <p:nvPr/>
        </p:nvSpPr>
        <p:spPr bwMode="auto">
          <a:xfrm>
            <a:off x="5418138"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34" name="Oval 42"/>
          <p:cNvSpPr>
            <a:spLocks noChangeArrowheads="1"/>
          </p:cNvSpPr>
          <p:nvPr/>
        </p:nvSpPr>
        <p:spPr bwMode="auto">
          <a:xfrm>
            <a:off x="5811838"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35" name="Oval 43"/>
          <p:cNvSpPr>
            <a:spLocks noChangeArrowheads="1"/>
          </p:cNvSpPr>
          <p:nvPr/>
        </p:nvSpPr>
        <p:spPr bwMode="auto">
          <a:xfrm>
            <a:off x="2373313" y="46275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4136" name="Rectangle 44"/>
          <p:cNvSpPr>
            <a:spLocks noChangeArrowheads="1"/>
          </p:cNvSpPr>
          <p:nvPr/>
        </p:nvSpPr>
        <p:spPr bwMode="auto">
          <a:xfrm>
            <a:off x="2819400"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37" name="Oval 45"/>
          <p:cNvSpPr>
            <a:spLocks noChangeArrowheads="1"/>
          </p:cNvSpPr>
          <p:nvPr/>
        </p:nvSpPr>
        <p:spPr bwMode="auto">
          <a:xfrm>
            <a:off x="396875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38" name="Line 46"/>
          <p:cNvSpPr>
            <a:spLocks noChangeShapeType="1"/>
          </p:cNvSpPr>
          <p:nvPr/>
        </p:nvSpPr>
        <p:spPr bwMode="auto">
          <a:xfrm>
            <a:off x="1992313"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39" name="Line 47"/>
          <p:cNvSpPr>
            <a:spLocks noChangeShapeType="1"/>
          </p:cNvSpPr>
          <p:nvPr/>
        </p:nvSpPr>
        <p:spPr bwMode="auto">
          <a:xfrm>
            <a:off x="304800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0" name="Line 48"/>
          <p:cNvSpPr>
            <a:spLocks noChangeShapeType="1"/>
          </p:cNvSpPr>
          <p:nvPr/>
        </p:nvSpPr>
        <p:spPr bwMode="auto">
          <a:xfrm>
            <a:off x="419735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1" name="Line 49"/>
          <p:cNvSpPr>
            <a:spLocks noChangeShapeType="1"/>
          </p:cNvSpPr>
          <p:nvPr/>
        </p:nvSpPr>
        <p:spPr bwMode="auto">
          <a:xfrm>
            <a:off x="2182813"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2" name="Line 50"/>
          <p:cNvSpPr>
            <a:spLocks noChangeShapeType="1"/>
          </p:cNvSpPr>
          <p:nvPr/>
        </p:nvSpPr>
        <p:spPr bwMode="auto">
          <a:xfrm>
            <a:off x="438785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3" name="Line 51"/>
          <p:cNvSpPr>
            <a:spLocks noChangeShapeType="1"/>
          </p:cNvSpPr>
          <p:nvPr/>
        </p:nvSpPr>
        <p:spPr bwMode="auto">
          <a:xfrm>
            <a:off x="322580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4" name="Line 52"/>
          <p:cNvSpPr>
            <a:spLocks noChangeShapeType="1"/>
          </p:cNvSpPr>
          <p:nvPr/>
        </p:nvSpPr>
        <p:spPr bwMode="auto">
          <a:xfrm>
            <a:off x="5595938" y="4729163"/>
            <a:ext cx="0" cy="841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5" name="Line 53"/>
          <p:cNvSpPr>
            <a:spLocks noChangeShapeType="1"/>
          </p:cNvSpPr>
          <p:nvPr/>
        </p:nvSpPr>
        <p:spPr bwMode="auto">
          <a:xfrm>
            <a:off x="1865313" y="52498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6" name="Line 54"/>
          <p:cNvSpPr>
            <a:spLocks noChangeShapeType="1"/>
          </p:cNvSpPr>
          <p:nvPr/>
        </p:nvSpPr>
        <p:spPr bwMode="auto">
          <a:xfrm>
            <a:off x="405765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7" name="Line 55"/>
          <p:cNvSpPr>
            <a:spLocks noChangeShapeType="1"/>
          </p:cNvSpPr>
          <p:nvPr/>
        </p:nvSpPr>
        <p:spPr bwMode="auto">
          <a:xfrm>
            <a:off x="292100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8" name="Line 56"/>
          <p:cNvSpPr>
            <a:spLocks noChangeShapeType="1"/>
          </p:cNvSpPr>
          <p:nvPr/>
        </p:nvSpPr>
        <p:spPr bwMode="auto">
          <a:xfrm>
            <a:off x="187325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49" name="Line 57"/>
          <p:cNvSpPr>
            <a:spLocks noChangeShapeType="1"/>
          </p:cNvSpPr>
          <p:nvPr/>
        </p:nvSpPr>
        <p:spPr bwMode="auto">
          <a:xfrm>
            <a:off x="248920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50" name="Line 58"/>
          <p:cNvSpPr>
            <a:spLocks noChangeShapeType="1"/>
          </p:cNvSpPr>
          <p:nvPr/>
        </p:nvSpPr>
        <p:spPr bwMode="auto">
          <a:xfrm>
            <a:off x="29210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51" name="Line 59"/>
          <p:cNvSpPr>
            <a:spLocks noChangeShapeType="1"/>
          </p:cNvSpPr>
          <p:nvPr/>
        </p:nvSpPr>
        <p:spPr bwMode="auto">
          <a:xfrm>
            <a:off x="35306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52" name="Line 60"/>
          <p:cNvSpPr>
            <a:spLocks noChangeShapeType="1"/>
          </p:cNvSpPr>
          <p:nvPr/>
        </p:nvSpPr>
        <p:spPr bwMode="auto">
          <a:xfrm>
            <a:off x="405765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53" name="Line 61"/>
          <p:cNvSpPr>
            <a:spLocks noChangeShapeType="1"/>
          </p:cNvSpPr>
          <p:nvPr/>
        </p:nvSpPr>
        <p:spPr bwMode="auto">
          <a:xfrm>
            <a:off x="4672013"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54" name="Rectangle 62"/>
          <p:cNvSpPr>
            <a:spLocks noChangeArrowheads="1"/>
          </p:cNvSpPr>
          <p:nvPr/>
        </p:nvSpPr>
        <p:spPr bwMode="auto">
          <a:xfrm>
            <a:off x="1763713" y="55546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4155" name="Rectangle 63"/>
          <p:cNvSpPr>
            <a:spLocks noChangeArrowheads="1"/>
          </p:cNvSpPr>
          <p:nvPr/>
        </p:nvSpPr>
        <p:spPr bwMode="auto">
          <a:xfrm>
            <a:off x="2382838" y="55546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56" name="Oval 64"/>
          <p:cNvSpPr>
            <a:spLocks noChangeArrowheads="1"/>
          </p:cNvSpPr>
          <p:nvPr/>
        </p:nvSpPr>
        <p:spPr bwMode="auto">
          <a:xfrm>
            <a:off x="2806700" y="55895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57" name="Oval 65"/>
          <p:cNvSpPr>
            <a:spLocks noChangeArrowheads="1"/>
          </p:cNvSpPr>
          <p:nvPr/>
        </p:nvSpPr>
        <p:spPr bwMode="auto">
          <a:xfrm>
            <a:off x="4562475" y="5581650"/>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4158" name="Rectangle 66"/>
          <p:cNvSpPr>
            <a:spLocks noChangeArrowheads="1"/>
          </p:cNvSpPr>
          <p:nvPr/>
        </p:nvSpPr>
        <p:spPr bwMode="auto">
          <a:xfrm>
            <a:off x="3943350"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59" name="Oval 67"/>
          <p:cNvSpPr>
            <a:spLocks noChangeArrowheads="1"/>
          </p:cNvSpPr>
          <p:nvPr/>
        </p:nvSpPr>
        <p:spPr bwMode="auto">
          <a:xfrm>
            <a:off x="5491163" y="55641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60" name="Rectangle 68"/>
          <p:cNvSpPr>
            <a:spLocks noChangeArrowheads="1"/>
          </p:cNvSpPr>
          <p:nvPr/>
        </p:nvSpPr>
        <p:spPr bwMode="auto">
          <a:xfrm>
            <a:off x="3419475"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61" name="Rectangle 69"/>
          <p:cNvSpPr>
            <a:spLocks noChangeArrowheads="1"/>
          </p:cNvSpPr>
          <p:nvPr/>
        </p:nvSpPr>
        <p:spPr bwMode="auto">
          <a:xfrm>
            <a:off x="5195888" y="46228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62" name="Line 70"/>
          <p:cNvSpPr>
            <a:spLocks noChangeShapeType="1"/>
          </p:cNvSpPr>
          <p:nvPr/>
        </p:nvSpPr>
        <p:spPr bwMode="auto">
          <a:xfrm>
            <a:off x="6843713" y="43402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63" name="Rectangle 71"/>
          <p:cNvSpPr>
            <a:spLocks noChangeArrowheads="1"/>
          </p:cNvSpPr>
          <p:nvPr/>
        </p:nvSpPr>
        <p:spPr bwMode="auto">
          <a:xfrm>
            <a:off x="6721475" y="46497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4164" name="Oval 72"/>
          <p:cNvSpPr>
            <a:spLocks noChangeArrowheads="1"/>
          </p:cNvSpPr>
          <p:nvPr/>
        </p:nvSpPr>
        <p:spPr bwMode="auto">
          <a:xfrm>
            <a:off x="7331075" y="464661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65" name="Line 73"/>
          <p:cNvSpPr>
            <a:spLocks noChangeShapeType="1"/>
          </p:cNvSpPr>
          <p:nvPr/>
        </p:nvSpPr>
        <p:spPr bwMode="auto">
          <a:xfrm>
            <a:off x="6950075" y="4764088"/>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66" name="Line 74"/>
          <p:cNvSpPr>
            <a:spLocks noChangeShapeType="1"/>
          </p:cNvSpPr>
          <p:nvPr/>
        </p:nvSpPr>
        <p:spPr bwMode="auto">
          <a:xfrm>
            <a:off x="7140575" y="4764088"/>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67" name="Line 75"/>
          <p:cNvSpPr>
            <a:spLocks noChangeShapeType="1"/>
          </p:cNvSpPr>
          <p:nvPr/>
        </p:nvSpPr>
        <p:spPr bwMode="auto">
          <a:xfrm>
            <a:off x="6334125" y="5284788"/>
            <a:ext cx="1655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68" name="Line 76"/>
          <p:cNvSpPr>
            <a:spLocks noChangeShapeType="1"/>
          </p:cNvSpPr>
          <p:nvPr/>
        </p:nvSpPr>
        <p:spPr bwMode="auto">
          <a:xfrm>
            <a:off x="6342063"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69" name="Line 77"/>
          <p:cNvSpPr>
            <a:spLocks noChangeShapeType="1"/>
          </p:cNvSpPr>
          <p:nvPr/>
        </p:nvSpPr>
        <p:spPr bwMode="auto">
          <a:xfrm>
            <a:off x="6940550"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70" name="Rectangle 78"/>
          <p:cNvSpPr>
            <a:spLocks noChangeArrowheads="1"/>
          </p:cNvSpPr>
          <p:nvPr/>
        </p:nvSpPr>
        <p:spPr bwMode="auto">
          <a:xfrm>
            <a:off x="6232525" y="55895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4171" name="Rectangle 79"/>
          <p:cNvSpPr>
            <a:spLocks noChangeArrowheads="1"/>
          </p:cNvSpPr>
          <p:nvPr/>
        </p:nvSpPr>
        <p:spPr bwMode="auto">
          <a:xfrm>
            <a:off x="6834188" y="558958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4172" name="Line 80"/>
          <p:cNvSpPr>
            <a:spLocks noChangeShapeType="1"/>
          </p:cNvSpPr>
          <p:nvPr/>
        </p:nvSpPr>
        <p:spPr bwMode="auto">
          <a:xfrm>
            <a:off x="7443788" y="53006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73" name="Line 81"/>
          <p:cNvSpPr>
            <a:spLocks noChangeShapeType="1"/>
          </p:cNvSpPr>
          <p:nvPr/>
        </p:nvSpPr>
        <p:spPr bwMode="auto">
          <a:xfrm>
            <a:off x="7988300" y="52832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74" name="Oval 82"/>
          <p:cNvSpPr>
            <a:spLocks noChangeArrowheads="1"/>
          </p:cNvSpPr>
          <p:nvPr/>
        </p:nvSpPr>
        <p:spPr bwMode="auto">
          <a:xfrm>
            <a:off x="7878763" y="5597525"/>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4175" name="Rectangle 83"/>
          <p:cNvSpPr>
            <a:spLocks noChangeArrowheads="1"/>
          </p:cNvSpPr>
          <p:nvPr/>
        </p:nvSpPr>
        <p:spPr bwMode="auto">
          <a:xfrm>
            <a:off x="7329488" y="56054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24662" name="Text Box 86"/>
          <p:cNvSpPr txBox="1">
            <a:spLocks noChangeArrowheads="1"/>
          </p:cNvSpPr>
          <p:nvPr/>
        </p:nvSpPr>
        <p:spPr bwMode="auto">
          <a:xfrm>
            <a:off x="693738" y="285750"/>
            <a:ext cx="2970212" cy="3046413"/>
          </a:xfrm>
          <a:prstGeom prst="rect">
            <a:avLst/>
          </a:prstGeom>
          <a:noFill/>
          <a:ln w="9525">
            <a:noFill/>
            <a:miter lim="800000"/>
            <a:headEnd/>
            <a:tailEnd/>
          </a:ln>
          <a:effectLst/>
        </p:spPr>
        <p:txBody>
          <a:bodyPr wrap="none">
            <a:spAutoFit/>
          </a:bodyPr>
          <a:lstStyle/>
          <a:p>
            <a:pPr algn="ctr">
              <a:defRPr/>
            </a:pPr>
            <a:r>
              <a:rPr lang="en-US" b="1" dirty="0">
                <a:effectLst>
                  <a:outerShdw blurRad="38100" dist="38100" dir="2700000" algn="tl">
                    <a:srgbClr val="FFFFFF"/>
                  </a:outerShdw>
                </a:effectLst>
                <a:latin typeface="Calibri" pitchFamily="34" charset="0"/>
                <a:cs typeface="Calibri" pitchFamily="34" charset="0"/>
              </a:rPr>
              <a:t>An </a:t>
            </a:r>
            <a:r>
              <a:rPr lang="en-US" b="1" dirty="0" err="1">
                <a:effectLst>
                  <a:outerShdw blurRad="38100" dist="38100" dir="2700000" algn="tl">
                    <a:srgbClr val="FFFFFF"/>
                  </a:outerShdw>
                </a:effectLst>
                <a:latin typeface="Calibri" pitchFamily="34" charset="0"/>
                <a:cs typeface="Calibri" pitchFamily="34" charset="0"/>
              </a:rPr>
              <a:t>autosomal</a:t>
            </a:r>
            <a:r>
              <a:rPr lang="en-US" b="1" dirty="0">
                <a:effectLst>
                  <a:outerShdw blurRad="38100" dist="38100" dir="2700000" algn="tl">
                    <a:srgbClr val="FFFFFF"/>
                  </a:outerShdw>
                </a:effectLst>
                <a:latin typeface="Calibri" pitchFamily="34" charset="0"/>
                <a:cs typeface="Calibri" pitchFamily="34" charset="0"/>
              </a:rPr>
              <a:t> </a:t>
            </a:r>
          </a:p>
          <a:p>
            <a:pPr algn="ctr">
              <a:defRPr/>
            </a:pPr>
            <a:r>
              <a:rPr lang="en-US" b="1" dirty="0">
                <a:effectLst>
                  <a:outerShdw blurRad="38100" dist="38100" dir="2700000" algn="tl">
                    <a:srgbClr val="FFFFFF"/>
                  </a:outerShdw>
                </a:effectLst>
                <a:latin typeface="Calibri" pitchFamily="34" charset="0"/>
                <a:cs typeface="Calibri" pitchFamily="34" charset="0"/>
              </a:rPr>
              <a:t>dominant </a:t>
            </a:r>
          </a:p>
          <a:p>
            <a:pPr algn="ctr">
              <a:defRPr/>
            </a:pPr>
            <a:r>
              <a:rPr lang="en-US" b="1" dirty="0">
                <a:effectLst>
                  <a:outerShdw blurRad="38100" dist="38100" dir="2700000" algn="tl">
                    <a:srgbClr val="FFFFFF"/>
                  </a:outerShdw>
                </a:effectLst>
                <a:latin typeface="Calibri" pitchFamily="34" charset="0"/>
                <a:cs typeface="Calibri" pitchFamily="34" charset="0"/>
              </a:rPr>
              <a:t>disease for which the </a:t>
            </a:r>
          </a:p>
          <a:p>
            <a:pPr algn="ctr">
              <a:defRPr/>
            </a:pPr>
            <a:r>
              <a:rPr lang="en-US" b="1" dirty="0">
                <a:effectLst>
                  <a:outerShdw blurRad="38100" dist="38100" dir="2700000" algn="tl">
                    <a:srgbClr val="FFFFFF"/>
                  </a:outerShdw>
                </a:effectLst>
                <a:latin typeface="Calibri" pitchFamily="34" charset="0"/>
                <a:cs typeface="Calibri" pitchFamily="34" charset="0"/>
              </a:rPr>
              <a:t>gene resides on </a:t>
            </a:r>
          </a:p>
          <a:p>
            <a:pPr algn="ctr">
              <a:defRPr/>
            </a:pPr>
            <a:r>
              <a:rPr lang="en-US" b="1" dirty="0">
                <a:effectLst>
                  <a:outerShdw blurRad="38100" dist="38100" dir="2700000" algn="tl">
                    <a:srgbClr val="FFFFFF"/>
                  </a:outerShdw>
                </a:effectLst>
                <a:latin typeface="Calibri" pitchFamily="34" charset="0"/>
                <a:cs typeface="Calibri" pitchFamily="34" charset="0"/>
              </a:rPr>
              <a:t>chromosome 1</a:t>
            </a:r>
          </a:p>
          <a:p>
            <a:pPr algn="ctr">
              <a:defRPr/>
            </a:pPr>
            <a:endParaRPr lang="en-US" b="1" dirty="0">
              <a:effectLst>
                <a:outerShdw blurRad="38100" dist="38100" dir="2700000" algn="tl">
                  <a:srgbClr val="FFFFFF"/>
                </a:outerShdw>
              </a:effectLst>
              <a:latin typeface="Calibri" pitchFamily="34" charset="0"/>
              <a:cs typeface="Calibri" pitchFamily="34" charset="0"/>
            </a:endParaRPr>
          </a:p>
          <a:p>
            <a:pPr algn="ctr">
              <a:defRPr/>
            </a:pPr>
            <a:r>
              <a:rPr lang="en-US" b="1" dirty="0">
                <a:effectLst>
                  <a:outerShdw blurRad="38100" dist="38100" dir="2700000" algn="tl">
                    <a:srgbClr val="FFFFFF"/>
                  </a:outerShdw>
                </a:effectLst>
                <a:latin typeface="Calibri" pitchFamily="34" charset="0"/>
                <a:cs typeface="Calibri" pitchFamily="34" charset="0"/>
              </a:rPr>
              <a:t>But you don’t </a:t>
            </a:r>
          </a:p>
          <a:p>
            <a:pPr algn="ctr">
              <a:defRPr/>
            </a:pPr>
            <a:r>
              <a:rPr lang="en-US" b="1" dirty="0">
                <a:effectLst>
                  <a:outerShdw blurRad="38100" dist="38100" dir="2700000" algn="tl">
                    <a:srgbClr val="FFFFFF"/>
                  </a:outerShdw>
                </a:effectLst>
                <a:latin typeface="Calibri" pitchFamily="34" charset="0"/>
                <a:cs typeface="Calibri" pitchFamily="34" charset="0"/>
              </a:rPr>
              <a:t>know that!</a:t>
            </a:r>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ChangeAspect="1" noChangeArrowheads="1"/>
          </p:cNvSpPr>
          <p:nvPr/>
        </p:nvSpPr>
        <p:spPr bwMode="auto">
          <a:xfrm>
            <a:off x="2973388" y="5048250"/>
            <a:ext cx="7699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sp>
        <p:nvSpPr>
          <p:cNvPr id="41988" name="Rectangle 1028"/>
          <p:cNvSpPr>
            <a:spLocks noChangeAspect="1" noChangeArrowheads="1"/>
          </p:cNvSpPr>
          <p:nvPr/>
        </p:nvSpPr>
        <p:spPr bwMode="auto">
          <a:xfrm>
            <a:off x="4033838" y="2833688"/>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41989" name="Rectangle 1029"/>
          <p:cNvSpPr>
            <a:spLocks noChangeAspect="1" noChangeArrowheads="1"/>
          </p:cNvSpPr>
          <p:nvPr/>
        </p:nvSpPr>
        <p:spPr bwMode="auto">
          <a:xfrm>
            <a:off x="4144963" y="2428875"/>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1990" name="Oval 1030"/>
          <p:cNvSpPr>
            <a:spLocks noChangeAspect="1" noChangeArrowheads="1"/>
          </p:cNvSpPr>
          <p:nvPr/>
        </p:nvSpPr>
        <p:spPr bwMode="auto">
          <a:xfrm>
            <a:off x="5199063" y="2419350"/>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1991" name="Line 1031"/>
          <p:cNvSpPr>
            <a:spLocks noChangeAspect="1" noChangeShapeType="1"/>
          </p:cNvSpPr>
          <p:nvPr/>
        </p:nvSpPr>
        <p:spPr bwMode="auto">
          <a:xfrm>
            <a:off x="4503738" y="2581275"/>
            <a:ext cx="701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992" name="Rectangle 1032"/>
          <p:cNvSpPr>
            <a:spLocks noChangeAspect="1" noChangeArrowheads="1"/>
          </p:cNvSpPr>
          <p:nvPr/>
        </p:nvSpPr>
        <p:spPr bwMode="auto">
          <a:xfrm>
            <a:off x="4281488" y="4491038"/>
            <a:ext cx="344487"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1993" name="Oval 1033"/>
          <p:cNvSpPr>
            <a:spLocks noChangeAspect="1" noChangeArrowheads="1"/>
          </p:cNvSpPr>
          <p:nvPr/>
        </p:nvSpPr>
        <p:spPr bwMode="auto">
          <a:xfrm>
            <a:off x="5391150" y="4525963"/>
            <a:ext cx="338138" cy="34448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1994" name="Oval 1034"/>
          <p:cNvSpPr>
            <a:spLocks noChangeAspect="1" noChangeArrowheads="1"/>
          </p:cNvSpPr>
          <p:nvPr/>
        </p:nvSpPr>
        <p:spPr bwMode="auto">
          <a:xfrm>
            <a:off x="6496050" y="4522788"/>
            <a:ext cx="338138" cy="34448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1995" name="Oval 1035"/>
          <p:cNvSpPr>
            <a:spLocks noChangeAspect="1" noChangeArrowheads="1"/>
          </p:cNvSpPr>
          <p:nvPr/>
        </p:nvSpPr>
        <p:spPr bwMode="auto">
          <a:xfrm>
            <a:off x="3176588" y="4500563"/>
            <a:ext cx="339725" cy="3476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1996" name="Line 1036"/>
          <p:cNvSpPr>
            <a:spLocks noChangeAspect="1" noChangeShapeType="1"/>
          </p:cNvSpPr>
          <p:nvPr/>
        </p:nvSpPr>
        <p:spPr bwMode="auto">
          <a:xfrm>
            <a:off x="4860925" y="2568575"/>
            <a:ext cx="0" cy="15890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997" name="Line 1037"/>
          <p:cNvSpPr>
            <a:spLocks noChangeAspect="1" noChangeShapeType="1"/>
          </p:cNvSpPr>
          <p:nvPr/>
        </p:nvSpPr>
        <p:spPr bwMode="auto">
          <a:xfrm>
            <a:off x="3328988" y="4157663"/>
            <a:ext cx="3352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998" name="Line 1038"/>
          <p:cNvSpPr>
            <a:spLocks noChangeAspect="1" noChangeShapeType="1"/>
          </p:cNvSpPr>
          <p:nvPr/>
        </p:nvSpPr>
        <p:spPr bwMode="auto">
          <a:xfrm flipH="1">
            <a:off x="3328988" y="4173538"/>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999" name="Line 1039"/>
          <p:cNvSpPr>
            <a:spLocks noChangeAspect="1" noChangeShapeType="1"/>
          </p:cNvSpPr>
          <p:nvPr/>
        </p:nvSpPr>
        <p:spPr bwMode="auto">
          <a:xfrm flipH="1">
            <a:off x="4468813" y="416083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2000" name="Line 1040"/>
          <p:cNvSpPr>
            <a:spLocks noChangeAspect="1" noChangeShapeType="1"/>
          </p:cNvSpPr>
          <p:nvPr/>
        </p:nvSpPr>
        <p:spPr bwMode="auto">
          <a:xfrm flipH="1">
            <a:off x="5538788" y="4176713"/>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2001" name="Line 1041"/>
          <p:cNvSpPr>
            <a:spLocks noChangeAspect="1" noChangeShapeType="1"/>
          </p:cNvSpPr>
          <p:nvPr/>
        </p:nvSpPr>
        <p:spPr bwMode="auto">
          <a:xfrm flipH="1">
            <a:off x="6678613" y="4179888"/>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42002" name="Group 1042"/>
          <p:cNvGrpSpPr>
            <a:grpSpLocks/>
          </p:cNvGrpSpPr>
          <p:nvPr/>
        </p:nvGrpSpPr>
        <p:grpSpPr bwMode="auto">
          <a:xfrm>
            <a:off x="4997450" y="2833688"/>
            <a:ext cx="769938" cy="454025"/>
            <a:chOff x="1920" y="1181"/>
            <a:chExt cx="485" cy="286"/>
          </a:xfrm>
        </p:grpSpPr>
        <p:grpSp>
          <p:nvGrpSpPr>
            <p:cNvPr id="42034" name="Group 1043"/>
            <p:cNvGrpSpPr>
              <a:grpSpLocks/>
            </p:cNvGrpSpPr>
            <p:nvPr/>
          </p:nvGrpSpPr>
          <p:grpSpPr bwMode="auto">
            <a:xfrm>
              <a:off x="2064" y="1181"/>
              <a:ext cx="192" cy="286"/>
              <a:chOff x="2064" y="1200"/>
              <a:chExt cx="192" cy="267"/>
            </a:xfrm>
          </p:grpSpPr>
          <p:sp>
            <p:nvSpPr>
              <p:cNvPr id="42036" name="Rectangle 1044"/>
              <p:cNvSpPr>
                <a:spLocks noChangeArrowheads="1"/>
              </p:cNvSpPr>
              <p:nvPr/>
            </p:nvSpPr>
            <p:spPr bwMode="auto">
              <a:xfrm>
                <a:off x="2064"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42037" name="Rectangle 1045"/>
              <p:cNvSpPr>
                <a:spLocks noChangeArrowheads="1"/>
              </p:cNvSpPr>
              <p:nvPr/>
            </p:nvSpPr>
            <p:spPr bwMode="auto">
              <a:xfrm>
                <a:off x="2208" y="1200"/>
                <a:ext cx="48" cy="267"/>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sp>
          <p:nvSpPr>
            <p:cNvPr id="42035" name="Rectangle 1046"/>
            <p:cNvSpPr>
              <a:spLocks noChangeAspect="1" noChangeArrowheads="1"/>
            </p:cNvSpPr>
            <p:nvPr/>
          </p:nvSpPr>
          <p:spPr bwMode="auto">
            <a:xfrm>
              <a:off x="1920" y="1181"/>
              <a:ext cx="4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grpSp>
      <p:sp>
        <p:nvSpPr>
          <p:cNvPr id="42003" name="Rectangle 1047"/>
          <p:cNvSpPr>
            <a:spLocks noChangeArrowheads="1"/>
          </p:cNvSpPr>
          <p:nvPr/>
        </p:nvSpPr>
        <p:spPr bwMode="auto">
          <a:xfrm>
            <a:off x="3176588" y="505142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42004" name="Rectangle 1048" descr="Light horizontal"/>
          <p:cNvSpPr>
            <a:spLocks noChangeArrowheads="1"/>
          </p:cNvSpPr>
          <p:nvPr/>
        </p:nvSpPr>
        <p:spPr bwMode="auto">
          <a:xfrm>
            <a:off x="3405188" y="5051425"/>
            <a:ext cx="76200" cy="454025"/>
          </a:xfrm>
          <a:prstGeom prst="rect">
            <a:avLst/>
          </a:prstGeom>
          <a:pattFill prst="ltHorz">
            <a:fgClr>
              <a:schemeClr val="tx1"/>
            </a:fgClr>
            <a:bgClr>
              <a:srgbClr val="FFFFFF"/>
            </a:bgClr>
          </a:pattFill>
          <a:ln w="9525">
            <a:solidFill>
              <a:schemeClr val="tx1"/>
            </a:solidFill>
            <a:miter lim="800000"/>
            <a:headEnd/>
            <a:tailEnd/>
          </a:ln>
        </p:spPr>
        <p:txBody>
          <a:bodyPr wrap="none" anchor="ctr"/>
          <a:lstStyle/>
          <a:p>
            <a:pPr eaLnBrk="0" hangingPunct="0"/>
            <a:endParaRPr lang="en-GB"/>
          </a:p>
        </p:txBody>
      </p:sp>
      <p:sp>
        <p:nvSpPr>
          <p:cNvPr id="42005" name="Rectangle 1049"/>
          <p:cNvSpPr>
            <a:spLocks noChangeAspect="1" noChangeArrowheads="1"/>
          </p:cNvSpPr>
          <p:nvPr/>
        </p:nvSpPr>
        <p:spPr bwMode="auto">
          <a:xfrm>
            <a:off x="4083050" y="5054600"/>
            <a:ext cx="769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42006" name="Rectangle 1050"/>
          <p:cNvSpPr>
            <a:spLocks noChangeArrowheads="1"/>
          </p:cNvSpPr>
          <p:nvPr/>
        </p:nvSpPr>
        <p:spPr bwMode="auto">
          <a:xfrm>
            <a:off x="4311650" y="5043488"/>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42007" name="Rectangle 1051" descr="Light horizontal"/>
          <p:cNvSpPr>
            <a:spLocks noChangeArrowheads="1"/>
          </p:cNvSpPr>
          <p:nvPr/>
        </p:nvSpPr>
        <p:spPr bwMode="auto">
          <a:xfrm>
            <a:off x="4540250" y="5043488"/>
            <a:ext cx="76200" cy="454025"/>
          </a:xfrm>
          <a:prstGeom prst="rect">
            <a:avLst/>
          </a:prstGeom>
          <a:pattFill prst="ltHorz">
            <a:fgClr>
              <a:schemeClr val="tx1"/>
            </a:fgClr>
            <a:bgClr>
              <a:srgbClr val="FFFFFF"/>
            </a:bgClr>
          </a:pattFill>
          <a:ln w="9525">
            <a:solidFill>
              <a:schemeClr val="tx1"/>
            </a:solidFill>
            <a:miter lim="800000"/>
            <a:headEnd/>
            <a:tailEnd/>
          </a:ln>
        </p:spPr>
        <p:txBody>
          <a:bodyPr wrap="none" anchor="ctr"/>
          <a:lstStyle/>
          <a:p>
            <a:pPr eaLnBrk="0" hangingPunct="0"/>
            <a:endParaRPr lang="en-GB"/>
          </a:p>
        </p:txBody>
      </p:sp>
      <p:sp>
        <p:nvSpPr>
          <p:cNvPr id="42011" name="Rectangle 1055"/>
          <p:cNvSpPr>
            <a:spLocks noChangeAspect="1" noChangeArrowheads="1"/>
          </p:cNvSpPr>
          <p:nvPr/>
        </p:nvSpPr>
        <p:spPr bwMode="auto">
          <a:xfrm>
            <a:off x="6294438" y="5051425"/>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1        2</a:t>
            </a:r>
          </a:p>
        </p:txBody>
      </p:sp>
      <p:sp>
        <p:nvSpPr>
          <p:cNvPr id="42012" name="Rectangle 1056"/>
          <p:cNvSpPr>
            <a:spLocks noChangeArrowheads="1"/>
          </p:cNvSpPr>
          <p:nvPr/>
        </p:nvSpPr>
        <p:spPr bwMode="auto">
          <a:xfrm>
            <a:off x="6523038" y="5040313"/>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42013" name="Rectangle 1057" descr="Light horizontal"/>
          <p:cNvSpPr>
            <a:spLocks noChangeArrowheads="1"/>
          </p:cNvSpPr>
          <p:nvPr/>
        </p:nvSpPr>
        <p:spPr bwMode="auto">
          <a:xfrm>
            <a:off x="6751638" y="5040313"/>
            <a:ext cx="84137" cy="228600"/>
          </a:xfrm>
          <a:prstGeom prst="rect">
            <a:avLst/>
          </a:prstGeom>
          <a:pattFill prst="ltHorz">
            <a:fgClr>
              <a:schemeClr val="tx1"/>
            </a:fgClr>
            <a:bgClr>
              <a:schemeClr val="bg1"/>
            </a:bgClr>
          </a:pattFill>
          <a:ln w="9525">
            <a:solidFill>
              <a:schemeClr val="tx1"/>
            </a:solidFill>
            <a:miter lim="800000"/>
            <a:headEnd/>
            <a:tailEnd/>
          </a:ln>
        </p:spPr>
        <p:txBody>
          <a:bodyPr wrap="none" anchor="ctr"/>
          <a:lstStyle/>
          <a:p>
            <a:pPr eaLnBrk="0" hangingPunct="0"/>
            <a:endParaRPr lang="en-GB"/>
          </a:p>
        </p:txBody>
      </p:sp>
      <p:sp>
        <p:nvSpPr>
          <p:cNvPr id="42014" name="Rectangle 1058" descr="Light horizontal"/>
          <p:cNvSpPr>
            <a:spLocks noChangeArrowheads="1"/>
          </p:cNvSpPr>
          <p:nvPr/>
        </p:nvSpPr>
        <p:spPr bwMode="auto">
          <a:xfrm>
            <a:off x="6751638" y="5268913"/>
            <a:ext cx="84137" cy="228600"/>
          </a:xfrm>
          <a:prstGeom prst="rect">
            <a:avLst/>
          </a:prstGeom>
          <a:pattFill prst="ltHorz">
            <a:fgClr>
              <a:schemeClr val="tx1"/>
            </a:fgClr>
            <a:bgClr>
              <a:schemeClr val="bg1"/>
            </a:bgClr>
          </a:pattFill>
          <a:ln w="9525">
            <a:solidFill>
              <a:schemeClr val="tx1"/>
            </a:solidFill>
            <a:miter lim="800000"/>
            <a:headEnd/>
            <a:tailEnd/>
          </a:ln>
        </p:spPr>
        <p:txBody>
          <a:bodyPr wrap="none" anchor="ctr"/>
          <a:lstStyle/>
          <a:p>
            <a:pPr eaLnBrk="0" hangingPunct="0"/>
            <a:endParaRPr lang="en-GB"/>
          </a:p>
        </p:txBody>
      </p:sp>
      <p:sp>
        <p:nvSpPr>
          <p:cNvPr id="394275" name="Text Box 1059"/>
          <p:cNvSpPr txBox="1">
            <a:spLocks noChangeArrowheads="1"/>
          </p:cNvSpPr>
          <p:nvPr/>
        </p:nvSpPr>
        <p:spPr bwMode="auto">
          <a:xfrm>
            <a:off x="3334885" y="5657850"/>
            <a:ext cx="304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a:t>
            </a:r>
          </a:p>
          <a:p>
            <a:endParaRPr lang="en-GB" sz="1200" dirty="0">
              <a:latin typeface="Arial Black" pitchFamily="34" charset="0"/>
            </a:endParaRPr>
          </a:p>
          <a:p>
            <a:r>
              <a:rPr lang="en-GB" sz="1200" dirty="0">
                <a:latin typeface="Arial Black" pitchFamily="34" charset="0"/>
              </a:rPr>
              <a:t>R</a:t>
            </a:r>
            <a:endParaRPr lang="en-US" sz="1200" dirty="0">
              <a:latin typeface="Arial Black" pitchFamily="34" charset="0"/>
            </a:endParaRPr>
          </a:p>
        </p:txBody>
      </p:sp>
      <p:sp>
        <p:nvSpPr>
          <p:cNvPr id="394276" name="Text Box 1060"/>
          <p:cNvSpPr txBox="1">
            <a:spLocks noChangeArrowheads="1"/>
          </p:cNvSpPr>
          <p:nvPr/>
        </p:nvSpPr>
        <p:spPr bwMode="auto">
          <a:xfrm>
            <a:off x="4440919" y="5657850"/>
            <a:ext cx="304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a:t>
            </a:r>
          </a:p>
          <a:p>
            <a:endParaRPr lang="en-GB" sz="1200" dirty="0">
              <a:latin typeface="Arial Black" pitchFamily="34" charset="0"/>
            </a:endParaRPr>
          </a:p>
          <a:p>
            <a:r>
              <a:rPr lang="en-GB" sz="1200" dirty="0">
                <a:latin typeface="Arial Black" pitchFamily="34" charset="0"/>
              </a:rPr>
              <a:t>R</a:t>
            </a:r>
            <a:endParaRPr lang="en-US" sz="1200" dirty="0">
              <a:latin typeface="Arial Black" pitchFamily="34" charset="0"/>
            </a:endParaRPr>
          </a:p>
        </p:txBody>
      </p:sp>
      <p:sp>
        <p:nvSpPr>
          <p:cNvPr id="394278" name="Text Box 1062"/>
          <p:cNvSpPr txBox="1">
            <a:spLocks noChangeArrowheads="1"/>
          </p:cNvSpPr>
          <p:nvPr/>
        </p:nvSpPr>
        <p:spPr bwMode="auto">
          <a:xfrm>
            <a:off x="6605588" y="5657850"/>
            <a:ext cx="356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 R</a:t>
            </a:r>
          </a:p>
          <a:p>
            <a:endParaRPr lang="en-GB" sz="1200" dirty="0">
              <a:latin typeface="Arial Black" pitchFamily="34" charset="0"/>
            </a:endParaRPr>
          </a:p>
          <a:p>
            <a:r>
              <a:rPr lang="en-GB" sz="1200" dirty="0">
                <a:latin typeface="Arial Black" pitchFamily="34" charset="0"/>
              </a:rPr>
              <a:t> P</a:t>
            </a:r>
            <a:endParaRPr lang="en-US" sz="1200" dirty="0">
              <a:latin typeface="Arial Black" pitchFamily="34" charset="0"/>
            </a:endParaRPr>
          </a:p>
        </p:txBody>
      </p:sp>
      <p:sp>
        <p:nvSpPr>
          <p:cNvPr id="394279" name="Text Box 1063"/>
          <p:cNvSpPr txBox="1">
            <a:spLocks noChangeArrowheads="1"/>
          </p:cNvSpPr>
          <p:nvPr/>
        </p:nvSpPr>
        <p:spPr bwMode="auto">
          <a:xfrm>
            <a:off x="1119188" y="5162550"/>
            <a:ext cx="1658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endParaRPr lang="en-GB" sz="1200">
              <a:latin typeface="Arial Black" pitchFamily="34" charset="0"/>
            </a:endParaRPr>
          </a:p>
          <a:p>
            <a:r>
              <a:rPr lang="en-GB" sz="1200">
                <a:latin typeface="Arial Black" pitchFamily="34" charset="0"/>
              </a:rPr>
              <a:t>Two Possibilities:</a:t>
            </a:r>
          </a:p>
          <a:p>
            <a:endParaRPr lang="en-GB" sz="1200">
              <a:latin typeface="Arial Black" pitchFamily="34" charset="0"/>
            </a:endParaRPr>
          </a:p>
          <a:p>
            <a:r>
              <a:rPr lang="en-GB" sz="1200">
                <a:latin typeface="Arial Black" pitchFamily="34" charset="0"/>
              </a:rPr>
              <a:t>Phase I</a:t>
            </a:r>
          </a:p>
          <a:p>
            <a:endParaRPr lang="en-GB" sz="1200">
              <a:latin typeface="Arial Black" pitchFamily="34" charset="0"/>
            </a:endParaRPr>
          </a:p>
          <a:p>
            <a:r>
              <a:rPr lang="en-GB" sz="1200">
                <a:latin typeface="Arial Black" pitchFamily="34" charset="0"/>
              </a:rPr>
              <a:t>Phase II</a:t>
            </a:r>
            <a:endParaRPr lang="en-US" sz="1200">
              <a:latin typeface="Arial Black" pitchFamily="34" charset="0"/>
            </a:endParaRPr>
          </a:p>
        </p:txBody>
      </p:sp>
      <p:sp>
        <p:nvSpPr>
          <p:cNvPr id="42020" name="Text Box 1064"/>
          <p:cNvSpPr txBox="1">
            <a:spLocks noChangeArrowheads="1"/>
          </p:cNvSpPr>
          <p:nvPr/>
        </p:nvSpPr>
        <p:spPr bwMode="auto">
          <a:xfrm>
            <a:off x="3938588" y="3275013"/>
            <a:ext cx="7858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a:latin typeface="Arial Black" pitchFamily="34" charset="0"/>
              </a:rPr>
              <a:t>Phase?</a:t>
            </a:r>
            <a:endParaRPr lang="en-US" sz="1200">
              <a:latin typeface="Arial Black" pitchFamily="34" charset="0"/>
            </a:endParaRPr>
          </a:p>
        </p:txBody>
      </p:sp>
      <p:sp>
        <p:nvSpPr>
          <p:cNvPr id="42021" name="Rectangle 1065"/>
          <p:cNvSpPr>
            <a:spLocks noGrp="1" noChangeArrowheads="1"/>
          </p:cNvSpPr>
          <p:nvPr>
            <p:ph type="title"/>
          </p:nvPr>
        </p:nvSpPr>
        <p:spPr/>
        <p:txBody>
          <a:bodyPr/>
          <a:lstStyle/>
          <a:p>
            <a:r>
              <a:rPr lang="en-GB" sz="4000">
                <a:latin typeface="Calibri" pitchFamily="34" charset="0"/>
                <a:cs typeface="Calibri" pitchFamily="34" charset="0"/>
              </a:rPr>
              <a:t>Some missing information: no grandparents</a:t>
            </a:r>
            <a:endParaRPr lang="en-US" sz="4000">
              <a:latin typeface="Calibri" pitchFamily="34" charset="0"/>
              <a:cs typeface="Calibri" pitchFamily="34" charset="0"/>
            </a:endParaRPr>
          </a:p>
        </p:txBody>
      </p:sp>
      <p:sp>
        <p:nvSpPr>
          <p:cNvPr id="43" name="Rectangle 2105"/>
          <p:cNvSpPr>
            <a:spLocks noChangeAspect="1" noChangeArrowheads="1"/>
          </p:cNvSpPr>
          <p:nvPr/>
        </p:nvSpPr>
        <p:spPr bwMode="auto">
          <a:xfrm>
            <a:off x="1998663" y="2506663"/>
            <a:ext cx="344487"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6" name="Rectangle 2106"/>
          <p:cNvSpPr>
            <a:spLocks noChangeAspect="1" noChangeArrowheads="1"/>
          </p:cNvSpPr>
          <p:nvPr/>
        </p:nvSpPr>
        <p:spPr bwMode="auto">
          <a:xfrm>
            <a:off x="1804988" y="2990850"/>
            <a:ext cx="7762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marL="457200" indent="-457200" defTabSz="692150" eaLnBrk="0" hangingPunct="0"/>
            <a:r>
              <a:rPr lang="en-GB" sz="1200">
                <a:latin typeface="Arial Black" pitchFamily="34" charset="0"/>
              </a:rPr>
              <a:t>1        2</a:t>
            </a:r>
          </a:p>
          <a:p>
            <a:pPr marL="457200" indent="-457200" defTabSz="692150" eaLnBrk="0" hangingPunct="0"/>
            <a:r>
              <a:rPr lang="en-GB" sz="1200">
                <a:latin typeface="Arial Black" pitchFamily="34" charset="0"/>
              </a:rPr>
              <a:t>2        1</a:t>
            </a:r>
          </a:p>
        </p:txBody>
      </p:sp>
      <p:sp>
        <p:nvSpPr>
          <p:cNvPr id="51" name="Rectangle 2089"/>
          <p:cNvSpPr>
            <a:spLocks noChangeArrowheads="1"/>
          </p:cNvSpPr>
          <p:nvPr/>
        </p:nvSpPr>
        <p:spPr bwMode="auto">
          <a:xfrm>
            <a:off x="2022475" y="2967038"/>
            <a:ext cx="84138"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52" name="Rectangle 2090"/>
          <p:cNvSpPr>
            <a:spLocks noChangeArrowheads="1"/>
          </p:cNvSpPr>
          <p:nvPr/>
        </p:nvSpPr>
        <p:spPr bwMode="auto">
          <a:xfrm>
            <a:off x="2022475" y="3195638"/>
            <a:ext cx="84138" cy="228600"/>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grpSp>
        <p:nvGrpSpPr>
          <p:cNvPr id="48" name="Group 83"/>
          <p:cNvGrpSpPr>
            <a:grpSpLocks/>
          </p:cNvGrpSpPr>
          <p:nvPr/>
        </p:nvGrpSpPr>
        <p:grpSpPr bwMode="auto">
          <a:xfrm>
            <a:off x="2220754" y="2967824"/>
            <a:ext cx="84133" cy="457129"/>
            <a:chOff x="5772150" y="4381500"/>
            <a:chExt cx="84137" cy="457200"/>
          </a:xfrm>
          <a:solidFill>
            <a:schemeClr val="bg1"/>
          </a:solidFill>
        </p:grpSpPr>
        <p:sp>
          <p:nvSpPr>
            <p:cNvPr id="49" name="Rectangle 2085"/>
            <p:cNvSpPr>
              <a:spLocks noChangeArrowheads="1"/>
            </p:cNvSpPr>
            <p:nvPr/>
          </p:nvSpPr>
          <p:spPr bwMode="auto">
            <a:xfrm>
              <a:off x="5772150" y="4381500"/>
              <a:ext cx="84137" cy="228600"/>
            </a:xfrm>
            <a:prstGeom prst="rect">
              <a:avLst/>
            </a:prstGeom>
            <a:grpFill/>
            <a:ln w="9525">
              <a:solidFill>
                <a:schemeClr val="tx1"/>
              </a:solidFill>
              <a:miter lim="800000"/>
              <a:headEnd/>
              <a:tailEnd/>
            </a:ln>
          </p:spPr>
          <p:txBody>
            <a:bodyPr wrap="none" anchor="ctr"/>
            <a:lstStyle/>
            <a:p>
              <a:pPr eaLnBrk="0" hangingPunct="0">
                <a:defRPr/>
              </a:pPr>
              <a:endParaRPr lang="en-GB"/>
            </a:p>
          </p:txBody>
        </p:sp>
        <p:sp>
          <p:nvSpPr>
            <p:cNvPr id="50" name="Rectangle 2086"/>
            <p:cNvSpPr>
              <a:spLocks noChangeArrowheads="1"/>
            </p:cNvSpPr>
            <p:nvPr/>
          </p:nvSpPr>
          <p:spPr bwMode="auto">
            <a:xfrm>
              <a:off x="5772150" y="4610100"/>
              <a:ext cx="84137" cy="228600"/>
            </a:xfrm>
            <a:prstGeom prst="rect">
              <a:avLst/>
            </a:prstGeom>
            <a:grpFill/>
            <a:ln w="9525">
              <a:solidFill>
                <a:schemeClr val="tx1"/>
              </a:solidFill>
              <a:miter lim="800000"/>
              <a:headEnd/>
              <a:tailEnd/>
            </a:ln>
          </p:spPr>
          <p:txBody>
            <a:bodyPr wrap="none" anchor="ctr"/>
            <a:lstStyle/>
            <a:p>
              <a:pPr eaLnBrk="0" hangingPunct="0">
                <a:defRPr/>
              </a:pPr>
              <a:endParaRPr lang="en-GB"/>
            </a:p>
          </p:txBody>
        </p:sp>
      </p:grpSp>
      <p:sp>
        <p:nvSpPr>
          <p:cNvPr id="45" name="Curved Up Arrow 94"/>
          <p:cNvSpPr>
            <a:spLocks noChangeArrowheads="1"/>
          </p:cNvSpPr>
          <p:nvPr/>
        </p:nvSpPr>
        <p:spPr bwMode="auto">
          <a:xfrm rot="10800000" flipH="1">
            <a:off x="2171700" y="1962150"/>
            <a:ext cx="2181225" cy="381000"/>
          </a:xfrm>
          <a:prstGeom prst="curvedUpArrow">
            <a:avLst>
              <a:gd name="adj1" fmla="val 24994"/>
              <a:gd name="adj2" fmla="val 50014"/>
              <a:gd name="adj3" fmla="val 25000"/>
            </a:avLst>
          </a:prstGeom>
          <a:solidFill>
            <a:srgbClr val="C00000"/>
          </a:solidFill>
          <a:ln w="9525" algn="ctr">
            <a:solidFill>
              <a:schemeClr val="tx1"/>
            </a:solidFill>
            <a:round/>
            <a:headEnd/>
            <a:tailEnd/>
          </a:ln>
        </p:spPr>
        <p:txBody>
          <a:bodyPr/>
          <a:lstStyle/>
          <a:p>
            <a:pPr eaLnBrk="0" hangingPunct="0"/>
            <a:endParaRPr lang="en-GB"/>
          </a:p>
        </p:txBody>
      </p:sp>
      <p:sp>
        <p:nvSpPr>
          <p:cNvPr id="54" name="Rectangle 2105"/>
          <p:cNvSpPr>
            <a:spLocks noChangeAspect="1" noChangeArrowheads="1"/>
          </p:cNvSpPr>
          <p:nvPr/>
        </p:nvSpPr>
        <p:spPr bwMode="auto">
          <a:xfrm>
            <a:off x="2865438" y="2493963"/>
            <a:ext cx="344487"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nvGrpSpPr>
          <p:cNvPr id="55" name="Group 87"/>
          <p:cNvGrpSpPr>
            <a:grpSpLocks/>
          </p:cNvGrpSpPr>
          <p:nvPr/>
        </p:nvGrpSpPr>
        <p:grpSpPr bwMode="auto">
          <a:xfrm>
            <a:off x="2698750" y="2952750"/>
            <a:ext cx="723900" cy="468313"/>
            <a:chOff x="5772150" y="3736975"/>
            <a:chExt cx="724557" cy="468313"/>
          </a:xfrm>
        </p:grpSpPr>
        <p:sp>
          <p:nvSpPr>
            <p:cNvPr id="42031" name="Rectangle 2106"/>
            <p:cNvSpPr>
              <a:spLocks noChangeAspect="1" noChangeArrowheads="1"/>
            </p:cNvSpPr>
            <p:nvPr/>
          </p:nvSpPr>
          <p:spPr bwMode="auto">
            <a:xfrm>
              <a:off x="5772150" y="3755805"/>
              <a:ext cx="724557" cy="44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marL="457200" indent="-457200" defTabSz="692150" eaLnBrk="0" hangingPunct="0"/>
              <a:r>
                <a:rPr lang="en-GB" sz="1200">
                  <a:latin typeface="Arial Black" pitchFamily="34" charset="0"/>
                </a:rPr>
                <a:t>1       2</a:t>
              </a:r>
            </a:p>
            <a:p>
              <a:pPr marL="457200" indent="-457200" defTabSz="692150" eaLnBrk="0" hangingPunct="0"/>
              <a:r>
                <a:rPr lang="en-GB" sz="1200">
                  <a:latin typeface="Arial Black" pitchFamily="34" charset="0"/>
                </a:rPr>
                <a:t>1       2</a:t>
              </a:r>
            </a:p>
          </p:txBody>
        </p:sp>
        <p:sp>
          <p:nvSpPr>
            <p:cNvPr id="42032" name="Rectangle 2084"/>
            <p:cNvSpPr>
              <a:spLocks noChangeArrowheads="1"/>
            </p:cNvSpPr>
            <p:nvPr/>
          </p:nvSpPr>
          <p:spPr bwMode="auto">
            <a:xfrm>
              <a:off x="5997575" y="3741517"/>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42033" name="Rectangle 2083"/>
            <p:cNvSpPr>
              <a:spLocks noChangeArrowheads="1"/>
            </p:cNvSpPr>
            <p:nvPr/>
          </p:nvSpPr>
          <p:spPr bwMode="auto">
            <a:xfrm>
              <a:off x="6172200" y="3736975"/>
              <a:ext cx="76200" cy="45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56" name="Curved Up Arrow 92"/>
          <p:cNvSpPr>
            <a:spLocks noChangeArrowheads="1"/>
          </p:cNvSpPr>
          <p:nvPr/>
        </p:nvSpPr>
        <p:spPr bwMode="auto">
          <a:xfrm>
            <a:off x="3079750" y="3603625"/>
            <a:ext cx="1169988" cy="381000"/>
          </a:xfrm>
          <a:prstGeom prst="curvedUpArrow">
            <a:avLst>
              <a:gd name="adj1" fmla="val 25007"/>
              <a:gd name="adj2" fmla="val 50001"/>
              <a:gd name="adj3" fmla="val 25000"/>
            </a:avLst>
          </a:prstGeom>
          <a:solidFill>
            <a:srgbClr val="C00000"/>
          </a:solidFill>
          <a:ln w="9525" algn="ctr">
            <a:solidFill>
              <a:schemeClr val="tx1"/>
            </a:solidFill>
            <a:round/>
            <a:headEnd/>
            <a:tailEnd/>
          </a:ln>
        </p:spPr>
        <p:txBody>
          <a:bodyPr/>
          <a:lstStyle/>
          <a:p>
            <a:pPr eaLnBrk="0" hangingPunct="0"/>
            <a:endParaRPr lang="en-GB"/>
          </a:p>
        </p:txBody>
      </p:sp>
      <p:sp>
        <p:nvSpPr>
          <p:cNvPr id="57" name="Rectangle 1049"/>
          <p:cNvSpPr>
            <a:spLocks noChangeAspect="1" noChangeArrowheads="1"/>
          </p:cNvSpPr>
          <p:nvPr/>
        </p:nvSpPr>
        <p:spPr bwMode="auto">
          <a:xfrm>
            <a:off x="5171646" y="5043710"/>
            <a:ext cx="769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58" name="Rectangle 1050"/>
          <p:cNvSpPr>
            <a:spLocks noChangeArrowheads="1"/>
          </p:cNvSpPr>
          <p:nvPr/>
        </p:nvSpPr>
        <p:spPr bwMode="auto">
          <a:xfrm>
            <a:off x="5400246" y="5032598"/>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59" name="Rectangle 1051" descr="Light horizontal"/>
          <p:cNvSpPr>
            <a:spLocks noChangeArrowheads="1"/>
          </p:cNvSpPr>
          <p:nvPr/>
        </p:nvSpPr>
        <p:spPr bwMode="auto">
          <a:xfrm>
            <a:off x="5628846" y="5032598"/>
            <a:ext cx="76200" cy="454025"/>
          </a:xfrm>
          <a:prstGeom prst="rect">
            <a:avLst/>
          </a:prstGeom>
          <a:pattFill prst="ltHorz">
            <a:fgClr>
              <a:schemeClr val="tx1"/>
            </a:fgClr>
            <a:bgClr>
              <a:srgbClr val="FFFFFF"/>
            </a:bgClr>
          </a:pattFill>
          <a:ln w="9525">
            <a:solidFill>
              <a:schemeClr val="tx1"/>
            </a:solidFill>
            <a:miter lim="800000"/>
            <a:headEnd/>
            <a:tailEnd/>
          </a:ln>
        </p:spPr>
        <p:txBody>
          <a:bodyPr wrap="none" anchor="ctr"/>
          <a:lstStyle/>
          <a:p>
            <a:pPr eaLnBrk="0" hangingPunct="0"/>
            <a:endParaRPr lang="en-GB"/>
          </a:p>
        </p:txBody>
      </p:sp>
      <p:sp>
        <p:nvSpPr>
          <p:cNvPr id="60" name="Text Box 1060"/>
          <p:cNvSpPr txBox="1">
            <a:spLocks noChangeArrowheads="1"/>
          </p:cNvSpPr>
          <p:nvPr/>
        </p:nvSpPr>
        <p:spPr bwMode="auto">
          <a:xfrm>
            <a:off x="5529515" y="5646960"/>
            <a:ext cx="304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1200" dirty="0">
                <a:latin typeface="Arial Black" pitchFamily="34" charset="0"/>
              </a:rPr>
              <a:t>P</a:t>
            </a:r>
          </a:p>
          <a:p>
            <a:endParaRPr lang="en-GB" sz="1200" dirty="0">
              <a:latin typeface="Arial Black" pitchFamily="34" charset="0"/>
            </a:endParaRPr>
          </a:p>
          <a:p>
            <a:r>
              <a:rPr lang="en-GB" sz="1200" dirty="0">
                <a:latin typeface="Arial Black" pitchFamily="34" charset="0"/>
              </a:rPr>
              <a:t>R</a:t>
            </a:r>
            <a:endParaRPr lang="en-US" sz="1200" dirty="0">
              <a:latin typeface="Arial Black" pitchFamily="34" charset="0"/>
            </a:endParaRPr>
          </a:p>
        </p:txBody>
      </p:sp>
      <p:sp>
        <p:nvSpPr>
          <p:cNvPr id="2" name="TextBox 1"/>
          <p:cNvSpPr txBox="1"/>
          <p:nvPr/>
        </p:nvSpPr>
        <p:spPr>
          <a:xfrm>
            <a:off x="2202323" y="6375200"/>
            <a:ext cx="5896624" cy="338554"/>
          </a:xfrm>
          <a:prstGeom prst="rect">
            <a:avLst/>
          </a:prstGeom>
          <a:noFill/>
        </p:spPr>
        <p:txBody>
          <a:bodyPr wrap="square" rtlCol="0">
            <a:spAutoFit/>
          </a:bodyPr>
          <a:lstStyle/>
          <a:p>
            <a:r>
              <a:rPr lang="en-GB" sz="1600" dirty="0"/>
              <a:t>In sum, two types of offspring (</a:t>
            </a:r>
            <a:r>
              <a:rPr lang="en-GB" sz="1600" dirty="0" err="1"/>
              <a:t>a:b</a:t>
            </a:r>
            <a:r>
              <a:rPr lang="en-GB" sz="1600" dirty="0"/>
              <a:t>):  here  a:b 3:1</a:t>
            </a:r>
          </a:p>
        </p:txBody>
      </p:sp>
      <p:sp>
        <p:nvSpPr>
          <p:cNvPr id="4" name="Slide Number Placeholder 3"/>
          <p:cNvSpPr>
            <a:spLocks noGrp="1"/>
          </p:cNvSpPr>
          <p:nvPr>
            <p:ph type="sldNum" sz="quarter" idx="12"/>
          </p:nvPr>
        </p:nvSpPr>
        <p:spPr/>
        <p:txBody>
          <a:bodyPr/>
          <a:lstStyle/>
          <a:p>
            <a:pPr>
              <a:defRPr/>
            </a:pPr>
            <a:fld id="{63058B0A-AB90-4899-9202-B6B325BA173A}"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4275"/>
                                        </p:tgtEl>
                                        <p:attrNameLst>
                                          <p:attrName>style.visibility</p:attrName>
                                        </p:attrNameLst>
                                      </p:cBhvr>
                                      <p:to>
                                        <p:strVal val="visible"/>
                                      </p:to>
                                    </p:set>
                                    <p:anim calcmode="lin" valueType="num">
                                      <p:cBhvr additive="base">
                                        <p:cTn id="7" dur="500" fill="hold"/>
                                        <p:tgtEl>
                                          <p:spTgt spid="394275"/>
                                        </p:tgtEl>
                                        <p:attrNameLst>
                                          <p:attrName>ppt_x</p:attrName>
                                        </p:attrNameLst>
                                      </p:cBhvr>
                                      <p:tavLst>
                                        <p:tav tm="0">
                                          <p:val>
                                            <p:strVal val="#ppt_x"/>
                                          </p:val>
                                        </p:tav>
                                        <p:tav tm="100000">
                                          <p:val>
                                            <p:strVal val="#ppt_x"/>
                                          </p:val>
                                        </p:tav>
                                      </p:tavLst>
                                    </p:anim>
                                    <p:anim calcmode="lin" valueType="num">
                                      <p:cBhvr additive="base">
                                        <p:cTn id="8" dur="500" fill="hold"/>
                                        <p:tgtEl>
                                          <p:spTgt spid="3942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4276"/>
                                        </p:tgtEl>
                                        <p:attrNameLst>
                                          <p:attrName>style.visibility</p:attrName>
                                        </p:attrNameLst>
                                      </p:cBhvr>
                                      <p:to>
                                        <p:strVal val="visible"/>
                                      </p:to>
                                    </p:set>
                                    <p:anim calcmode="lin" valueType="num">
                                      <p:cBhvr additive="base">
                                        <p:cTn id="11" dur="500" fill="hold"/>
                                        <p:tgtEl>
                                          <p:spTgt spid="394276"/>
                                        </p:tgtEl>
                                        <p:attrNameLst>
                                          <p:attrName>ppt_x</p:attrName>
                                        </p:attrNameLst>
                                      </p:cBhvr>
                                      <p:tavLst>
                                        <p:tav tm="0">
                                          <p:val>
                                            <p:strVal val="#ppt_x"/>
                                          </p:val>
                                        </p:tav>
                                        <p:tav tm="100000">
                                          <p:val>
                                            <p:strVal val="#ppt_x"/>
                                          </p:val>
                                        </p:tav>
                                      </p:tavLst>
                                    </p:anim>
                                    <p:anim calcmode="lin" valueType="num">
                                      <p:cBhvr additive="base">
                                        <p:cTn id="12" dur="500" fill="hold"/>
                                        <p:tgtEl>
                                          <p:spTgt spid="3942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4278"/>
                                        </p:tgtEl>
                                        <p:attrNameLst>
                                          <p:attrName>style.visibility</p:attrName>
                                        </p:attrNameLst>
                                      </p:cBhvr>
                                      <p:to>
                                        <p:strVal val="visible"/>
                                      </p:to>
                                    </p:set>
                                    <p:anim calcmode="lin" valueType="num">
                                      <p:cBhvr additive="base">
                                        <p:cTn id="15" dur="500" fill="hold"/>
                                        <p:tgtEl>
                                          <p:spTgt spid="394278"/>
                                        </p:tgtEl>
                                        <p:attrNameLst>
                                          <p:attrName>ppt_x</p:attrName>
                                        </p:attrNameLst>
                                      </p:cBhvr>
                                      <p:tavLst>
                                        <p:tav tm="0">
                                          <p:val>
                                            <p:strVal val="#ppt_x"/>
                                          </p:val>
                                        </p:tav>
                                        <p:tav tm="100000">
                                          <p:val>
                                            <p:strVal val="#ppt_x"/>
                                          </p:val>
                                        </p:tav>
                                      </p:tavLst>
                                    </p:anim>
                                    <p:anim calcmode="lin" valueType="num">
                                      <p:cBhvr additive="base">
                                        <p:cTn id="16" dur="500" fill="hold"/>
                                        <p:tgtEl>
                                          <p:spTgt spid="39427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4279"/>
                                        </p:tgtEl>
                                        <p:attrNameLst>
                                          <p:attrName>style.visibility</p:attrName>
                                        </p:attrNameLst>
                                      </p:cBhvr>
                                      <p:to>
                                        <p:strVal val="visible"/>
                                      </p:to>
                                    </p:set>
                                    <p:anim calcmode="lin" valueType="num">
                                      <p:cBhvr additive="base">
                                        <p:cTn id="19" dur="500" fill="hold"/>
                                        <p:tgtEl>
                                          <p:spTgt spid="394279"/>
                                        </p:tgtEl>
                                        <p:attrNameLst>
                                          <p:attrName>ppt_x</p:attrName>
                                        </p:attrNameLst>
                                      </p:cBhvr>
                                      <p:tavLst>
                                        <p:tav tm="0">
                                          <p:val>
                                            <p:strVal val="#ppt_x"/>
                                          </p:val>
                                        </p:tav>
                                        <p:tav tm="100000">
                                          <p:val>
                                            <p:strVal val="#ppt_x"/>
                                          </p:val>
                                        </p:tav>
                                      </p:tavLst>
                                    </p:anim>
                                    <p:anim calcmode="lin" valueType="num">
                                      <p:cBhvr additive="base">
                                        <p:cTn id="20" dur="500" fill="hold"/>
                                        <p:tgtEl>
                                          <p:spTgt spid="39427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75" grpId="0"/>
      <p:bldP spid="394276" grpId="0"/>
      <p:bldP spid="394278" grpId="0"/>
      <p:bldP spid="394279" grpId="0"/>
      <p:bldP spid="43" grpId="0" animBg="1"/>
      <p:bldP spid="46" grpId="0"/>
      <p:bldP spid="51" grpId="0" animBg="1"/>
      <p:bldP spid="52" grpId="0" animBg="1"/>
      <p:bldP spid="45" grpId="0" animBg="1"/>
      <p:bldP spid="54" grpId="0" animBg="1"/>
      <p:bldP spid="56"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7"/>
          <p:cNvSpPr>
            <a:spLocks noGrp="1" noChangeArrowheads="1"/>
          </p:cNvSpPr>
          <p:nvPr>
            <p:ph type="title"/>
          </p:nvPr>
        </p:nvSpPr>
        <p:spPr/>
        <p:txBody>
          <a:bodyPr/>
          <a:lstStyle/>
          <a:p>
            <a:r>
              <a:rPr lang="en-GB" sz="4000">
                <a:latin typeface="Calibri" pitchFamily="34" charset="0"/>
                <a:cs typeface="Calibri" pitchFamily="34" charset="0"/>
              </a:rPr>
              <a:t>A more complex likelihood function</a:t>
            </a:r>
            <a:endParaRPr lang="en-US" sz="4000">
              <a:latin typeface="Calibri" pitchFamily="34" charset="0"/>
              <a:cs typeface="Calibri" pitchFamily="34" charset="0"/>
            </a:endParaRPr>
          </a:p>
        </p:txBody>
      </p:sp>
      <p:sp>
        <p:nvSpPr>
          <p:cNvPr id="43011" name="Rectangle 1026"/>
          <p:cNvSpPr>
            <a:spLocks noGrp="1" noChangeArrowheads="1"/>
          </p:cNvSpPr>
          <p:nvPr>
            <p:ph type="body" idx="4294967295"/>
          </p:nvPr>
        </p:nvSpPr>
        <p:spPr>
          <a:xfrm>
            <a:off x="933450" y="2476500"/>
            <a:ext cx="7772400" cy="3752850"/>
          </a:xfrm>
        </p:spPr>
        <p:txBody>
          <a:bodyPr/>
          <a:lstStyle/>
          <a:p>
            <a:r>
              <a:rPr lang="en-GB" sz="2800" dirty="0">
                <a:latin typeface="Calibri" pitchFamily="34" charset="0"/>
                <a:cs typeface="Calibri" pitchFamily="34" charset="0"/>
              </a:rPr>
              <a:t>Here: can’t be certain which are recombinant. </a:t>
            </a:r>
            <a:r>
              <a:rPr lang="en-GB" sz="2800" u="sng" dirty="0">
                <a:latin typeface="Calibri" pitchFamily="34" charset="0"/>
                <a:cs typeface="Calibri" pitchFamily="34" charset="0"/>
              </a:rPr>
              <a:t>Assume both phases are equally likely</a:t>
            </a:r>
            <a:r>
              <a:rPr lang="en-GB" sz="2800" dirty="0">
                <a:latin typeface="Calibri" pitchFamily="34" charset="0"/>
                <a:cs typeface="Calibri" pitchFamily="34" charset="0"/>
              </a:rPr>
              <a:t>:</a:t>
            </a:r>
          </a:p>
          <a:p>
            <a:endParaRPr lang="en-GB" sz="2800" dirty="0">
              <a:latin typeface="Calibri" pitchFamily="34" charset="0"/>
              <a:cs typeface="Calibri" pitchFamily="34" charset="0"/>
            </a:endParaRPr>
          </a:p>
          <a:p>
            <a:pPr>
              <a:buFontTx/>
              <a:buNone/>
            </a:pPr>
            <a:r>
              <a:rPr lang="en-GB" sz="2800" i="1" dirty="0">
                <a:latin typeface="Calibri" pitchFamily="34" charset="0"/>
                <a:cs typeface="Calibri" pitchFamily="34" charset="0"/>
              </a:rPr>
              <a:t>		L</a:t>
            </a:r>
            <a:r>
              <a:rPr lang="en-GB" sz="2800" dirty="0">
                <a:latin typeface="Calibri" pitchFamily="34" charset="0"/>
                <a:cs typeface="Calibri" pitchFamily="34" charset="0"/>
              </a:rPr>
              <a:t>(</a:t>
            </a:r>
            <a:r>
              <a:rPr lang="en-GB" sz="2800" i="1" dirty="0">
                <a:latin typeface="Calibri" pitchFamily="34" charset="0"/>
                <a:cs typeface="Calibri" pitchFamily="34" charset="0"/>
                <a:sym typeface="Symbol" pitchFamily="18" charset="2"/>
              </a:rPr>
              <a:t></a:t>
            </a:r>
            <a:r>
              <a:rPr lang="en-GB" sz="2800" dirty="0">
                <a:latin typeface="Calibri" pitchFamily="34" charset="0"/>
                <a:cs typeface="Calibri" pitchFamily="34" charset="0"/>
              </a:rPr>
              <a:t>) = ½ </a:t>
            </a:r>
            <a:r>
              <a:rPr lang="en-GB" sz="2800" i="1" dirty="0">
                <a:latin typeface="Calibri" pitchFamily="34" charset="0"/>
                <a:cs typeface="Calibri" pitchFamily="34" charset="0"/>
                <a:sym typeface="Symbol" pitchFamily="18" charset="2"/>
              </a:rPr>
              <a:t> </a:t>
            </a:r>
            <a:r>
              <a:rPr lang="en-GB" sz="2800" baseline="30000" dirty="0">
                <a:latin typeface="Calibri" pitchFamily="34" charset="0"/>
                <a:cs typeface="Calibri" pitchFamily="34" charset="0"/>
                <a:sym typeface="Symbol" pitchFamily="18" charset="2"/>
              </a:rPr>
              <a:t>a</a:t>
            </a:r>
            <a:r>
              <a:rPr lang="en-GB" sz="2800" dirty="0">
                <a:latin typeface="Calibri" pitchFamily="34" charset="0"/>
                <a:cs typeface="Calibri" pitchFamily="34" charset="0"/>
                <a:sym typeface="Symbol" pitchFamily="18" charset="2"/>
              </a:rPr>
              <a:t> (1-</a:t>
            </a:r>
            <a:r>
              <a:rPr lang="en-GB" sz="2800" i="1" dirty="0">
                <a:latin typeface="Calibri" pitchFamily="34" charset="0"/>
                <a:cs typeface="Calibri" pitchFamily="34" charset="0"/>
                <a:sym typeface="Symbol" pitchFamily="18" charset="2"/>
              </a:rPr>
              <a:t></a:t>
            </a:r>
            <a:r>
              <a:rPr lang="en-GB" sz="2800" dirty="0">
                <a:latin typeface="Calibri" pitchFamily="34" charset="0"/>
                <a:cs typeface="Calibri" pitchFamily="34" charset="0"/>
                <a:sym typeface="Symbol" pitchFamily="18" charset="2"/>
              </a:rPr>
              <a:t>)</a:t>
            </a:r>
            <a:r>
              <a:rPr lang="en-GB" sz="2800" baseline="30000" dirty="0">
                <a:latin typeface="Calibri" pitchFamily="34" charset="0"/>
                <a:cs typeface="Calibri" pitchFamily="34" charset="0"/>
                <a:sym typeface="Symbol" pitchFamily="18" charset="2"/>
              </a:rPr>
              <a:t>b</a:t>
            </a:r>
            <a:r>
              <a:rPr lang="en-GB" sz="2800" i="1" baseline="30000" dirty="0">
                <a:latin typeface="Calibri" pitchFamily="34" charset="0"/>
                <a:cs typeface="Calibri" pitchFamily="34" charset="0"/>
                <a:sym typeface="Symbol" pitchFamily="18" charset="2"/>
              </a:rPr>
              <a:t> </a:t>
            </a:r>
            <a:r>
              <a:rPr lang="en-GB" sz="2800" i="1" dirty="0">
                <a:latin typeface="Calibri" pitchFamily="34" charset="0"/>
                <a:cs typeface="Calibri" pitchFamily="34" charset="0"/>
                <a:sym typeface="Symbol" pitchFamily="18" charset="2"/>
              </a:rPr>
              <a:t>+</a:t>
            </a:r>
            <a:r>
              <a:rPr lang="en-GB" sz="2800" i="1" baseline="-25000" dirty="0">
                <a:latin typeface="Calibri" pitchFamily="34" charset="0"/>
                <a:cs typeface="Calibri" pitchFamily="34" charset="0"/>
                <a:sym typeface="Symbol" pitchFamily="18" charset="2"/>
              </a:rPr>
              <a:t> </a:t>
            </a:r>
            <a:r>
              <a:rPr lang="en-GB" sz="2800" dirty="0">
                <a:latin typeface="Calibri" pitchFamily="34" charset="0"/>
                <a:cs typeface="Calibri" pitchFamily="34" charset="0"/>
              </a:rPr>
              <a:t>½ </a:t>
            </a:r>
            <a:r>
              <a:rPr lang="en-GB" sz="2800" i="1" dirty="0">
                <a:latin typeface="Calibri" pitchFamily="34" charset="0"/>
                <a:cs typeface="Calibri" pitchFamily="34" charset="0"/>
                <a:sym typeface="Symbol" pitchFamily="18" charset="2"/>
              </a:rPr>
              <a:t> </a:t>
            </a:r>
            <a:r>
              <a:rPr lang="en-GB" sz="2800" baseline="30000" dirty="0">
                <a:latin typeface="Calibri" pitchFamily="34" charset="0"/>
                <a:cs typeface="Calibri" pitchFamily="34" charset="0"/>
                <a:sym typeface="Symbol" pitchFamily="18" charset="2"/>
              </a:rPr>
              <a:t>b</a:t>
            </a:r>
            <a:r>
              <a:rPr lang="en-GB" sz="2800" dirty="0">
                <a:latin typeface="Calibri" pitchFamily="34" charset="0"/>
                <a:cs typeface="Calibri" pitchFamily="34" charset="0"/>
                <a:sym typeface="Symbol" pitchFamily="18" charset="2"/>
              </a:rPr>
              <a:t> (1-</a:t>
            </a:r>
            <a:r>
              <a:rPr lang="en-GB" sz="2800" i="1" dirty="0">
                <a:latin typeface="Calibri" pitchFamily="34" charset="0"/>
                <a:cs typeface="Calibri" pitchFamily="34" charset="0"/>
                <a:sym typeface="Symbol" pitchFamily="18" charset="2"/>
              </a:rPr>
              <a:t></a:t>
            </a:r>
            <a:r>
              <a:rPr lang="en-GB" sz="2800" dirty="0">
                <a:latin typeface="Calibri" pitchFamily="34" charset="0"/>
                <a:cs typeface="Calibri" pitchFamily="34" charset="0"/>
                <a:sym typeface="Symbol" pitchFamily="18" charset="2"/>
              </a:rPr>
              <a:t>)</a:t>
            </a:r>
            <a:r>
              <a:rPr lang="en-GB" sz="2800" baseline="30000" dirty="0">
                <a:latin typeface="Calibri" pitchFamily="34" charset="0"/>
                <a:cs typeface="Calibri" pitchFamily="34" charset="0"/>
                <a:sym typeface="Symbol" pitchFamily="18" charset="2"/>
              </a:rPr>
              <a:t>a</a:t>
            </a:r>
          </a:p>
          <a:p>
            <a:endParaRPr lang="en-GB" sz="2800" dirty="0">
              <a:latin typeface="Calibri" pitchFamily="34" charset="0"/>
              <a:cs typeface="Calibri" pitchFamily="34" charset="0"/>
              <a:sym typeface="Symbol" pitchFamily="18" charset="2"/>
            </a:endParaRPr>
          </a:p>
          <a:p>
            <a:pPr>
              <a:buFontTx/>
              <a:buNone/>
            </a:pPr>
            <a:r>
              <a:rPr lang="en-GB" sz="2800" dirty="0">
                <a:latin typeface="Calibri" pitchFamily="34" charset="0"/>
                <a:cs typeface="Calibri" pitchFamily="34" charset="0"/>
                <a:sym typeface="Symbol" pitchFamily="18" charset="2"/>
              </a:rPr>
              <a:t>Thus: less information than in phase-known case.</a:t>
            </a:r>
            <a:endParaRPr lang="en-GB" sz="2400" dirty="0">
              <a:latin typeface="Calibri" pitchFamily="34" charset="0"/>
              <a:cs typeface="Calibri" pitchFamily="34" charset="0"/>
              <a:sym typeface="Symbol" pitchFamily="18" charset="2"/>
            </a:endParaRPr>
          </a:p>
          <a:p>
            <a:pPr lvl="1">
              <a:buFontTx/>
              <a:buNone/>
            </a:pPr>
            <a:r>
              <a:rPr lang="en-GB" sz="2400" dirty="0">
                <a:latin typeface="Calibri" pitchFamily="34" charset="0"/>
                <a:cs typeface="Calibri" pitchFamily="34" charset="0"/>
                <a:sym typeface="Symbol" pitchFamily="18" charset="2"/>
              </a:rPr>
              <a:t>- More data is needed to reach significance.</a:t>
            </a:r>
            <a:endParaRPr lang="en-US" sz="2400" dirty="0">
              <a:latin typeface="Calibri" pitchFamily="34" charset="0"/>
              <a:cs typeface="Calibri" pitchFamily="34" charset="0"/>
              <a:sym typeface="Symbol" pitchFamily="18" charset="2"/>
            </a:endParaRP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7"/>
          <p:cNvSpPr>
            <a:spLocks noChangeAspect="1" noChangeArrowheads="1"/>
          </p:cNvSpPr>
          <p:nvPr/>
        </p:nvSpPr>
        <p:spPr bwMode="auto">
          <a:xfrm>
            <a:off x="4487863" y="29829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1        1</a:t>
            </a:r>
          </a:p>
        </p:txBody>
      </p:sp>
      <p:sp>
        <p:nvSpPr>
          <p:cNvPr id="44035" name="Rectangle 1028"/>
          <p:cNvSpPr>
            <a:spLocks noChangeAspect="1" noChangeArrowheads="1"/>
          </p:cNvSpPr>
          <p:nvPr/>
        </p:nvSpPr>
        <p:spPr bwMode="auto">
          <a:xfrm>
            <a:off x="3543300" y="2422525"/>
            <a:ext cx="344488" cy="325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4036" name="Oval 1029"/>
          <p:cNvSpPr>
            <a:spLocks noChangeAspect="1" noChangeArrowheads="1"/>
          </p:cNvSpPr>
          <p:nvPr/>
        </p:nvSpPr>
        <p:spPr bwMode="auto">
          <a:xfrm>
            <a:off x="4652963" y="2457450"/>
            <a:ext cx="338137"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4037" name="Oval 1030"/>
          <p:cNvSpPr>
            <a:spLocks noChangeAspect="1" noChangeArrowheads="1"/>
          </p:cNvSpPr>
          <p:nvPr/>
        </p:nvSpPr>
        <p:spPr bwMode="auto">
          <a:xfrm>
            <a:off x="5757863" y="2454275"/>
            <a:ext cx="338137"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4038" name="Oval 1031"/>
          <p:cNvSpPr>
            <a:spLocks noChangeAspect="1" noChangeArrowheads="1"/>
          </p:cNvSpPr>
          <p:nvPr/>
        </p:nvSpPr>
        <p:spPr bwMode="auto">
          <a:xfrm>
            <a:off x="2438400" y="2432050"/>
            <a:ext cx="339725" cy="3476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44039" name="Line 1032"/>
          <p:cNvSpPr>
            <a:spLocks noChangeAspect="1" noChangeShapeType="1"/>
          </p:cNvSpPr>
          <p:nvPr/>
        </p:nvSpPr>
        <p:spPr bwMode="auto">
          <a:xfrm>
            <a:off x="2590800" y="2089150"/>
            <a:ext cx="3352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4040" name="Line 1033"/>
          <p:cNvSpPr>
            <a:spLocks noChangeAspect="1" noChangeShapeType="1"/>
          </p:cNvSpPr>
          <p:nvPr/>
        </p:nvSpPr>
        <p:spPr bwMode="auto">
          <a:xfrm flipH="1">
            <a:off x="2590800" y="210502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4041" name="Line 1034"/>
          <p:cNvSpPr>
            <a:spLocks noChangeAspect="1" noChangeShapeType="1"/>
          </p:cNvSpPr>
          <p:nvPr/>
        </p:nvSpPr>
        <p:spPr bwMode="auto">
          <a:xfrm flipH="1">
            <a:off x="3730625" y="2092325"/>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4042" name="Line 1035"/>
          <p:cNvSpPr>
            <a:spLocks noChangeAspect="1" noChangeShapeType="1"/>
          </p:cNvSpPr>
          <p:nvPr/>
        </p:nvSpPr>
        <p:spPr bwMode="auto">
          <a:xfrm flipH="1">
            <a:off x="4800600" y="2108200"/>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4043" name="Line 1036"/>
          <p:cNvSpPr>
            <a:spLocks noChangeAspect="1" noChangeShapeType="1"/>
          </p:cNvSpPr>
          <p:nvPr/>
        </p:nvSpPr>
        <p:spPr bwMode="auto">
          <a:xfrm flipH="1">
            <a:off x="5940425" y="2111375"/>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44044" name="Group 26"/>
          <p:cNvGrpSpPr>
            <a:grpSpLocks/>
          </p:cNvGrpSpPr>
          <p:nvPr/>
        </p:nvGrpSpPr>
        <p:grpSpPr bwMode="auto">
          <a:xfrm>
            <a:off x="2209800" y="2986088"/>
            <a:ext cx="769938" cy="454025"/>
            <a:chOff x="2209800" y="2898775"/>
            <a:chExt cx="769938" cy="454025"/>
          </a:xfrm>
        </p:grpSpPr>
        <p:sp>
          <p:nvSpPr>
            <p:cNvPr id="44057" name="Rectangle 1026"/>
            <p:cNvSpPr>
              <a:spLocks noChangeAspect="1" noChangeArrowheads="1"/>
            </p:cNvSpPr>
            <p:nvPr/>
          </p:nvSpPr>
          <p:spPr bwMode="auto">
            <a:xfrm>
              <a:off x="2209800" y="2898775"/>
              <a:ext cx="769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1        1</a:t>
              </a:r>
            </a:p>
          </p:txBody>
        </p:sp>
        <p:sp>
          <p:nvSpPr>
            <p:cNvPr id="44058" name="Rectangle 1037"/>
            <p:cNvSpPr>
              <a:spLocks noChangeArrowheads="1"/>
            </p:cNvSpPr>
            <p:nvPr/>
          </p:nvSpPr>
          <p:spPr bwMode="auto">
            <a:xfrm>
              <a:off x="2438400" y="2898775"/>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44059" name="Rectangle 1038" descr="Light horizontal"/>
            <p:cNvSpPr>
              <a:spLocks noChangeArrowheads="1"/>
            </p:cNvSpPr>
            <p:nvPr/>
          </p:nvSpPr>
          <p:spPr bwMode="auto">
            <a:xfrm>
              <a:off x="2667000" y="2898775"/>
              <a:ext cx="76200" cy="454025"/>
            </a:xfrm>
            <a:prstGeom prst="rect">
              <a:avLst/>
            </a:prstGeom>
            <a:pattFill prst="ltHorz">
              <a:fgClr>
                <a:schemeClr val="tx1"/>
              </a:fgClr>
              <a:bgClr>
                <a:srgbClr val="FFFFFF"/>
              </a:bgClr>
            </a:pattFill>
            <a:ln w="9525">
              <a:solidFill>
                <a:schemeClr val="tx1"/>
              </a:solidFill>
              <a:miter lim="800000"/>
              <a:headEnd/>
              <a:tailEnd/>
            </a:ln>
          </p:spPr>
          <p:txBody>
            <a:bodyPr wrap="none" anchor="ctr"/>
            <a:lstStyle/>
            <a:p>
              <a:pPr eaLnBrk="0" hangingPunct="0"/>
              <a:endParaRPr lang="en-GB"/>
            </a:p>
          </p:txBody>
        </p:sp>
      </p:grpSp>
      <p:sp>
        <p:nvSpPr>
          <p:cNvPr id="44045" name="Rectangle 1039"/>
          <p:cNvSpPr>
            <a:spLocks noChangeAspect="1" noChangeArrowheads="1"/>
          </p:cNvSpPr>
          <p:nvPr/>
        </p:nvSpPr>
        <p:spPr bwMode="auto">
          <a:xfrm>
            <a:off x="3505200" y="2986088"/>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1   2</a:t>
            </a:r>
          </a:p>
          <a:p>
            <a:pPr defTabSz="692150" eaLnBrk="0" hangingPunct="0"/>
            <a:r>
              <a:rPr lang="en-GB" sz="1200">
                <a:latin typeface="Arial Black" pitchFamily="34" charset="0"/>
              </a:rPr>
              <a:t>1   2</a:t>
            </a:r>
          </a:p>
        </p:txBody>
      </p:sp>
      <p:sp>
        <p:nvSpPr>
          <p:cNvPr id="44046" name="Rectangle 1040"/>
          <p:cNvSpPr>
            <a:spLocks noChangeArrowheads="1"/>
          </p:cNvSpPr>
          <p:nvPr/>
        </p:nvSpPr>
        <p:spPr bwMode="auto">
          <a:xfrm>
            <a:off x="4716463" y="29718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44047" name="Rectangle 1041" descr="Light horizontal"/>
          <p:cNvSpPr>
            <a:spLocks noChangeArrowheads="1"/>
          </p:cNvSpPr>
          <p:nvPr/>
        </p:nvSpPr>
        <p:spPr bwMode="auto">
          <a:xfrm>
            <a:off x="4945063" y="2971800"/>
            <a:ext cx="84137" cy="22860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pPr eaLnBrk="0" hangingPunct="0"/>
            <a:endParaRPr lang="en-GB"/>
          </a:p>
        </p:txBody>
      </p:sp>
      <p:sp>
        <p:nvSpPr>
          <p:cNvPr id="44048" name="Rectangle 1042" descr="Light horizontal"/>
          <p:cNvSpPr>
            <a:spLocks noChangeArrowheads="1"/>
          </p:cNvSpPr>
          <p:nvPr/>
        </p:nvSpPr>
        <p:spPr bwMode="auto">
          <a:xfrm>
            <a:off x="4945063" y="3200400"/>
            <a:ext cx="84137" cy="22860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pPr eaLnBrk="0" hangingPunct="0"/>
            <a:endParaRPr lang="en-GB"/>
          </a:p>
        </p:txBody>
      </p:sp>
      <p:sp>
        <p:nvSpPr>
          <p:cNvPr id="44049" name="Rectangle 1043"/>
          <p:cNvSpPr>
            <a:spLocks noChangeAspect="1" noChangeArrowheads="1"/>
          </p:cNvSpPr>
          <p:nvPr/>
        </p:nvSpPr>
        <p:spPr bwMode="auto">
          <a:xfrm>
            <a:off x="5556250" y="2982913"/>
            <a:ext cx="768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1        1</a:t>
            </a:r>
          </a:p>
          <a:p>
            <a:pPr defTabSz="692150" eaLnBrk="0" hangingPunct="0"/>
            <a:r>
              <a:rPr lang="en-GB" sz="1200">
                <a:latin typeface="Arial Black" pitchFamily="34" charset="0"/>
              </a:rPr>
              <a:t>1        2</a:t>
            </a:r>
          </a:p>
        </p:txBody>
      </p:sp>
      <p:sp>
        <p:nvSpPr>
          <p:cNvPr id="44050" name="Rectangle 1044"/>
          <p:cNvSpPr>
            <a:spLocks noChangeArrowheads="1"/>
          </p:cNvSpPr>
          <p:nvPr/>
        </p:nvSpPr>
        <p:spPr bwMode="auto">
          <a:xfrm>
            <a:off x="5784850" y="2971800"/>
            <a:ext cx="76200" cy="454025"/>
          </a:xfrm>
          <a:prstGeom prst="rect">
            <a:avLst/>
          </a:prstGeom>
          <a:solidFill>
            <a:schemeClr val="tx1"/>
          </a:solidFill>
          <a:ln w="9525">
            <a:solidFill>
              <a:schemeClr val="tx1"/>
            </a:solidFill>
            <a:miter lim="800000"/>
            <a:headEnd/>
            <a:tailEnd/>
          </a:ln>
        </p:spPr>
        <p:txBody>
          <a:bodyPr wrap="none" anchor="ctr"/>
          <a:lstStyle/>
          <a:p>
            <a:pPr eaLnBrk="0" hangingPunct="0"/>
            <a:endParaRPr lang="en-GB"/>
          </a:p>
        </p:txBody>
      </p:sp>
      <p:sp>
        <p:nvSpPr>
          <p:cNvPr id="44051" name="Rectangle 1045" descr="Light horizontal"/>
          <p:cNvSpPr>
            <a:spLocks noChangeArrowheads="1"/>
          </p:cNvSpPr>
          <p:nvPr/>
        </p:nvSpPr>
        <p:spPr bwMode="auto">
          <a:xfrm>
            <a:off x="6013450" y="2971800"/>
            <a:ext cx="84138" cy="228600"/>
          </a:xfrm>
          <a:prstGeom prst="rect">
            <a:avLst/>
          </a:prstGeom>
          <a:pattFill prst="ltHorz">
            <a:fgClr>
              <a:schemeClr val="tx1"/>
            </a:fgClr>
            <a:bgClr>
              <a:schemeClr val="bg1"/>
            </a:bgClr>
          </a:pattFill>
          <a:ln w="9525">
            <a:solidFill>
              <a:schemeClr val="tx1"/>
            </a:solidFill>
            <a:miter lim="800000"/>
            <a:headEnd/>
            <a:tailEnd/>
          </a:ln>
        </p:spPr>
        <p:txBody>
          <a:bodyPr wrap="none" anchor="ctr"/>
          <a:lstStyle/>
          <a:p>
            <a:pPr eaLnBrk="0" hangingPunct="0"/>
            <a:endParaRPr lang="en-GB"/>
          </a:p>
        </p:txBody>
      </p:sp>
      <p:sp>
        <p:nvSpPr>
          <p:cNvPr id="44052" name="Rectangle 1046" descr="Light horizontal"/>
          <p:cNvSpPr>
            <a:spLocks noChangeArrowheads="1"/>
          </p:cNvSpPr>
          <p:nvPr/>
        </p:nvSpPr>
        <p:spPr bwMode="auto">
          <a:xfrm>
            <a:off x="6013450" y="3200400"/>
            <a:ext cx="84138" cy="228600"/>
          </a:xfrm>
          <a:prstGeom prst="rect">
            <a:avLst/>
          </a:prstGeom>
          <a:pattFill prst="ltHorz">
            <a:fgClr>
              <a:schemeClr val="tx1"/>
            </a:fgClr>
            <a:bgClr>
              <a:schemeClr val="bg1"/>
            </a:bgClr>
          </a:pattFill>
          <a:ln w="9525">
            <a:solidFill>
              <a:schemeClr val="tx1"/>
            </a:solidFill>
            <a:miter lim="800000"/>
            <a:headEnd/>
            <a:tailEnd/>
          </a:ln>
        </p:spPr>
        <p:txBody>
          <a:bodyPr wrap="none" anchor="ctr"/>
          <a:lstStyle/>
          <a:p>
            <a:pPr eaLnBrk="0" hangingPunct="0"/>
            <a:endParaRPr lang="en-GB"/>
          </a:p>
        </p:txBody>
      </p:sp>
      <p:sp>
        <p:nvSpPr>
          <p:cNvPr id="397335" name="Text Box 1047"/>
          <p:cNvSpPr txBox="1">
            <a:spLocks noChangeArrowheads="1"/>
          </p:cNvSpPr>
          <p:nvPr/>
        </p:nvSpPr>
        <p:spPr bwMode="auto">
          <a:xfrm>
            <a:off x="898525" y="4232275"/>
            <a:ext cx="7042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Still possible to obtain a LOD score but </a:t>
            </a:r>
            <a:r>
              <a:rPr lang="en-GB" i="1">
                <a:latin typeface="Calibri" pitchFamily="34" charset="0"/>
                <a:cs typeface="Calibri" pitchFamily="34" charset="0"/>
              </a:rPr>
              <a:t>L</a:t>
            </a:r>
            <a:r>
              <a:rPr lang="en-GB">
                <a:latin typeface="Calibri" pitchFamily="34" charset="0"/>
                <a:cs typeface="Calibri" pitchFamily="34" charset="0"/>
              </a:rPr>
              <a:t> needs to </a:t>
            </a:r>
          </a:p>
          <a:p>
            <a:r>
              <a:rPr lang="en-GB">
                <a:latin typeface="Calibri" pitchFamily="34" charset="0"/>
                <a:cs typeface="Calibri" pitchFamily="34" charset="0"/>
              </a:rPr>
              <a:t>consider all possible parental genotypes and phases:</a:t>
            </a:r>
          </a:p>
          <a:p>
            <a:endParaRPr lang="en-GB">
              <a:latin typeface="Calibri" pitchFamily="34" charset="0"/>
              <a:cs typeface="Calibri" pitchFamily="34" charset="0"/>
            </a:endParaRPr>
          </a:p>
          <a:p>
            <a:r>
              <a:rPr lang="en-GB">
                <a:latin typeface="Calibri" pitchFamily="34" charset="0"/>
                <a:cs typeface="Calibri" pitchFamily="34" charset="0"/>
                <a:sym typeface="Wingdings" pitchFamily="2" charset="2"/>
              </a:rPr>
              <a:t> </a:t>
            </a:r>
            <a:r>
              <a:rPr lang="en-GB">
                <a:latin typeface="Calibri" pitchFamily="34" charset="0"/>
                <a:cs typeface="Calibri" pitchFamily="34" charset="0"/>
              </a:rPr>
              <a:t>The likelihood function becomes more complicated.</a:t>
            </a:r>
          </a:p>
        </p:txBody>
      </p:sp>
      <p:sp>
        <p:nvSpPr>
          <p:cNvPr id="44054" name="Text Box 1048"/>
          <p:cNvSpPr txBox="1">
            <a:spLocks noChangeArrowheads="1"/>
          </p:cNvSpPr>
          <p:nvPr/>
        </p:nvSpPr>
        <p:spPr bwMode="auto">
          <a:xfrm>
            <a:off x="1279525" y="650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endParaRPr lang="en-GB">
              <a:latin typeface="Times New Roman" pitchFamily="18" charset="0"/>
            </a:endParaRPr>
          </a:p>
        </p:txBody>
      </p:sp>
      <p:sp>
        <p:nvSpPr>
          <p:cNvPr id="44055" name="Text Box 1049"/>
          <p:cNvSpPr txBox="1">
            <a:spLocks noChangeArrowheads="1"/>
          </p:cNvSpPr>
          <p:nvPr/>
        </p:nvSpPr>
        <p:spPr bwMode="auto">
          <a:xfrm>
            <a:off x="1963738" y="650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endParaRPr lang="en-GB">
              <a:latin typeface="Times New Roman" pitchFamily="18" charset="0"/>
            </a:endParaRPr>
          </a:p>
        </p:txBody>
      </p:sp>
      <p:sp>
        <p:nvSpPr>
          <p:cNvPr id="44056" name="Rectangle 1050"/>
          <p:cNvSpPr>
            <a:spLocks noGrp="1" noChangeArrowheads="1"/>
          </p:cNvSpPr>
          <p:nvPr>
            <p:ph type="title"/>
          </p:nvPr>
        </p:nvSpPr>
        <p:spPr/>
        <p:txBody>
          <a:bodyPr/>
          <a:lstStyle/>
          <a:p>
            <a:r>
              <a:rPr lang="en-GB" sz="4000">
                <a:solidFill>
                  <a:schemeClr val="tx1"/>
                </a:solidFill>
                <a:latin typeface="Calibri" pitchFamily="34" charset="0"/>
                <a:cs typeface="Calibri" pitchFamily="34" charset="0"/>
              </a:rPr>
              <a:t>What if both parents are missing?</a:t>
            </a:r>
            <a:endParaRPr lang="en-US" sz="4000">
              <a:solidFill>
                <a:schemeClr val="tx1"/>
              </a:solid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7335"/>
                                        </p:tgtEl>
                                        <p:attrNameLst>
                                          <p:attrName>style.visibility</p:attrName>
                                        </p:attrNameLst>
                                      </p:cBhvr>
                                      <p:to>
                                        <p:strVal val="visible"/>
                                      </p:to>
                                    </p:set>
                                    <p:anim calcmode="lin" valueType="num">
                                      <p:cBhvr additive="base">
                                        <p:cTn id="7" dur="500" fill="hold"/>
                                        <p:tgtEl>
                                          <p:spTgt spid="397335"/>
                                        </p:tgtEl>
                                        <p:attrNameLst>
                                          <p:attrName>ppt_x</p:attrName>
                                        </p:attrNameLst>
                                      </p:cBhvr>
                                      <p:tavLst>
                                        <p:tav tm="0">
                                          <p:val>
                                            <p:strVal val="#ppt_x"/>
                                          </p:val>
                                        </p:tav>
                                        <p:tav tm="100000">
                                          <p:val>
                                            <p:strVal val="#ppt_x"/>
                                          </p:val>
                                        </p:tav>
                                      </p:tavLst>
                                    </p:anim>
                                    <p:anim calcmode="lin" valueType="num">
                                      <p:cBhvr additive="base">
                                        <p:cTn id="8" dur="500" fill="hold"/>
                                        <p:tgtEl>
                                          <p:spTgt spid="397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3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r>
              <a:rPr lang="en-GB" sz="3600">
                <a:latin typeface="Calibri" pitchFamily="34" charset="0"/>
                <a:cs typeface="Calibri" pitchFamily="34" charset="0"/>
              </a:rPr>
              <a:t>Linkage between markers: </a:t>
            </a:r>
            <a:r>
              <a:rPr lang="en-GB" sz="3600" b="1" i="1">
                <a:latin typeface="Calibri" pitchFamily="34" charset="0"/>
                <a:cs typeface="Calibri" pitchFamily="34" charset="0"/>
              </a:rPr>
              <a:t>genetic maps</a:t>
            </a:r>
          </a:p>
        </p:txBody>
      </p:sp>
      <p:sp>
        <p:nvSpPr>
          <p:cNvPr id="45059" name="Rectangle 1027"/>
          <p:cNvSpPr>
            <a:spLocks noGrp="1" noChangeArrowheads="1"/>
          </p:cNvSpPr>
          <p:nvPr>
            <p:ph type="body" idx="1"/>
          </p:nvPr>
        </p:nvSpPr>
        <p:spPr>
          <a:xfrm>
            <a:off x="685800" y="2085975"/>
            <a:ext cx="7772400" cy="4114800"/>
          </a:xfrm>
        </p:spPr>
        <p:txBody>
          <a:bodyPr/>
          <a:lstStyle/>
          <a:p>
            <a:r>
              <a:rPr lang="en-GB" sz="2400" dirty="0">
                <a:latin typeface="Calibri" pitchFamily="34" charset="0"/>
                <a:cs typeface="Calibri" pitchFamily="34" charset="0"/>
              </a:rPr>
              <a:t>First publicly available </a:t>
            </a:r>
            <a:r>
              <a:rPr lang="en-GB" sz="2400" b="1" i="1" dirty="0">
                <a:latin typeface="Calibri" pitchFamily="34" charset="0"/>
                <a:cs typeface="Calibri" pitchFamily="34" charset="0"/>
              </a:rPr>
              <a:t>linkage</a:t>
            </a:r>
            <a:r>
              <a:rPr lang="en-GB" sz="2400" dirty="0">
                <a:latin typeface="Calibri" pitchFamily="34" charset="0"/>
                <a:cs typeface="Calibri" pitchFamily="34" charset="0"/>
              </a:rPr>
              <a:t> maps were based on the CEPH (Centre </a:t>
            </a:r>
            <a:r>
              <a:rPr lang="en-GB" sz="2400" dirty="0" err="1">
                <a:latin typeface="Calibri" pitchFamily="34" charset="0"/>
                <a:cs typeface="Calibri" pitchFamily="34" charset="0"/>
              </a:rPr>
              <a:t>d’Etude</a:t>
            </a:r>
            <a:r>
              <a:rPr lang="en-GB" sz="2400" dirty="0">
                <a:latin typeface="Calibri" pitchFamily="34" charset="0"/>
                <a:cs typeface="Calibri" pitchFamily="34" charset="0"/>
              </a:rPr>
              <a:t> du </a:t>
            </a:r>
            <a:r>
              <a:rPr lang="en-GB" sz="2400" dirty="0" err="1">
                <a:latin typeface="Calibri" pitchFamily="34" charset="0"/>
                <a:cs typeface="Calibri" pitchFamily="34" charset="0"/>
              </a:rPr>
              <a:t>Polymorphisme</a:t>
            </a:r>
            <a:r>
              <a:rPr lang="en-GB" sz="2400" dirty="0">
                <a:latin typeface="Calibri" pitchFamily="34" charset="0"/>
                <a:cs typeface="Calibri" pitchFamily="34" charset="0"/>
              </a:rPr>
              <a:t> </a:t>
            </a:r>
            <a:r>
              <a:rPr lang="en-GB" sz="2400" dirty="0" err="1">
                <a:latin typeface="Calibri" pitchFamily="34" charset="0"/>
                <a:cs typeface="Calibri" pitchFamily="34" charset="0"/>
              </a:rPr>
              <a:t>Humain</a:t>
            </a:r>
            <a:r>
              <a:rPr lang="en-GB" sz="2400" dirty="0">
                <a:latin typeface="Calibri" pitchFamily="34" charset="0"/>
                <a:cs typeface="Calibri" pitchFamily="34" charset="0"/>
              </a:rPr>
              <a:t>) family collection:</a:t>
            </a:r>
            <a:endParaRPr lang="en-GB" sz="2800" dirty="0">
              <a:latin typeface="Calibri" pitchFamily="34" charset="0"/>
              <a:cs typeface="Calibri" pitchFamily="34" charset="0"/>
            </a:endParaRPr>
          </a:p>
          <a:p>
            <a:pPr lvl="1"/>
            <a:r>
              <a:rPr lang="en-GB" sz="2000" dirty="0">
                <a:latin typeface="Calibri" pitchFamily="34" charset="0"/>
                <a:cs typeface="Calibri" pitchFamily="34" charset="0"/>
              </a:rPr>
              <a:t>8 three generation pedigrees (4 grandparents, 2 parents and 9-15 children)</a:t>
            </a:r>
          </a:p>
          <a:p>
            <a:pPr lvl="1"/>
            <a:r>
              <a:rPr lang="en-GB" sz="2000" dirty="0">
                <a:latin typeface="Calibri" pitchFamily="34" charset="0"/>
                <a:cs typeface="Calibri" pitchFamily="34" charset="0"/>
              </a:rPr>
              <a:t>188 meiosis for autosomes and 94 for the X chromosome</a:t>
            </a:r>
          </a:p>
          <a:p>
            <a:pPr lvl="1"/>
            <a:r>
              <a:rPr lang="en-GB" sz="2000" dirty="0">
                <a:latin typeface="Calibri" pitchFamily="34" charset="0"/>
                <a:cs typeface="Calibri" pitchFamily="34" charset="0"/>
              </a:rPr>
              <a:t>Over 8,000 markers mapped.</a:t>
            </a:r>
          </a:p>
          <a:p>
            <a:endParaRPr lang="en-GB" sz="2800" dirty="0">
              <a:latin typeface="Calibri" pitchFamily="34" charset="0"/>
              <a:cs typeface="Calibri" pitchFamily="34" charset="0"/>
            </a:endParaRPr>
          </a:p>
          <a:p>
            <a:r>
              <a:rPr lang="en-GB" sz="2400" dirty="0">
                <a:latin typeface="Calibri" pitchFamily="34" charset="0"/>
                <a:cs typeface="Calibri" pitchFamily="34" charset="0"/>
              </a:rPr>
              <a:t>More recently: </a:t>
            </a:r>
            <a:r>
              <a:rPr lang="en-GB" sz="2400" dirty="0" err="1">
                <a:latin typeface="Calibri" pitchFamily="34" charset="0"/>
                <a:cs typeface="Calibri" pitchFamily="34" charset="0"/>
              </a:rPr>
              <a:t>DeCode</a:t>
            </a:r>
            <a:r>
              <a:rPr lang="en-GB" sz="2400" dirty="0">
                <a:latin typeface="Calibri" pitchFamily="34" charset="0"/>
                <a:cs typeface="Calibri" pitchFamily="34" charset="0"/>
              </a:rPr>
              <a:t> genetic map, based on many more families: higher resolution. Latest maps are based on LD in population samples.</a:t>
            </a:r>
          </a:p>
          <a:p>
            <a:endParaRPr lang="en-GB" sz="2400" dirty="0">
              <a:latin typeface="Calibri" pitchFamily="34" charset="0"/>
              <a:cs typeface="Calibri"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350" y="57150"/>
            <a:ext cx="542925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685800" y="114300"/>
            <a:ext cx="7772400" cy="1143000"/>
          </a:xfrm>
        </p:spPr>
        <p:txBody>
          <a:bodyPr/>
          <a:lstStyle/>
          <a:p>
            <a:r>
              <a:rPr lang="en-GB">
                <a:latin typeface="Calibri" pitchFamily="34" charset="0"/>
                <a:cs typeface="Calibri" pitchFamily="34" charset="0"/>
              </a:rPr>
              <a:t>Genetic Distance</a:t>
            </a:r>
          </a:p>
        </p:txBody>
      </p:sp>
      <p:sp>
        <p:nvSpPr>
          <p:cNvPr id="402435" name="Rectangle 1027"/>
          <p:cNvSpPr>
            <a:spLocks noGrp="1" noChangeArrowheads="1"/>
          </p:cNvSpPr>
          <p:nvPr>
            <p:ph type="body" idx="1"/>
          </p:nvPr>
        </p:nvSpPr>
        <p:spPr>
          <a:xfrm>
            <a:off x="685799" y="1390650"/>
            <a:ext cx="8123663" cy="4819650"/>
          </a:xfrm>
        </p:spPr>
        <p:txBody>
          <a:bodyPr/>
          <a:lstStyle/>
          <a:p>
            <a:pPr>
              <a:lnSpc>
                <a:spcPct val="80000"/>
              </a:lnSpc>
              <a:defRPr/>
            </a:pPr>
            <a:r>
              <a:rPr lang="en-GB" sz="2400" dirty="0">
                <a:latin typeface="Calibri" pitchFamily="34" charset="0"/>
                <a:cs typeface="Calibri" pitchFamily="34" charset="0"/>
              </a:rPr>
              <a:t>RF is the proportion of recombinants : </a:t>
            </a:r>
          </a:p>
          <a:p>
            <a:pPr marL="0" indent="0" algn="ctr">
              <a:lnSpc>
                <a:spcPct val="80000"/>
              </a:lnSpc>
              <a:buFontTx/>
              <a:buNone/>
              <a:defRPr/>
            </a:pPr>
            <a:r>
              <a:rPr lang="en-GB" sz="2400" b="1" u="sng" dirty="0">
                <a:latin typeface="Calibri" pitchFamily="34" charset="0"/>
                <a:cs typeface="Calibri" pitchFamily="34" charset="0"/>
              </a:rPr>
              <a:t>It is NOT additive</a:t>
            </a:r>
          </a:p>
          <a:p>
            <a:pPr>
              <a:lnSpc>
                <a:spcPct val="80000"/>
              </a:lnSpc>
              <a:defRPr/>
            </a:pPr>
            <a:endParaRPr lang="en-GB" sz="2400" dirty="0">
              <a:latin typeface="Calibri" pitchFamily="34" charset="0"/>
              <a:cs typeface="Calibri" pitchFamily="34" charset="0"/>
            </a:endParaRPr>
          </a:p>
          <a:p>
            <a:pPr>
              <a:lnSpc>
                <a:spcPct val="80000"/>
              </a:lnSpc>
              <a:defRPr/>
            </a:pPr>
            <a:r>
              <a:rPr lang="en-GB" sz="2400" dirty="0">
                <a:latin typeface="Calibri" pitchFamily="34" charset="0"/>
                <a:cs typeface="Calibri" pitchFamily="34" charset="0"/>
              </a:rPr>
              <a:t>If recombination occurs at random it can be shown that:</a:t>
            </a:r>
            <a:r>
              <a:rPr lang="en-GB" sz="2800" dirty="0">
                <a:latin typeface="Calibri" pitchFamily="34" charset="0"/>
                <a:cs typeface="Calibri" pitchFamily="34" charset="0"/>
              </a:rPr>
              <a:t> </a:t>
            </a:r>
          </a:p>
          <a:p>
            <a:pPr marL="914400" lvl="2" indent="0">
              <a:lnSpc>
                <a:spcPct val="80000"/>
              </a:lnSpc>
              <a:buFontTx/>
              <a:buNone/>
              <a:defRPr/>
            </a:pPr>
            <a:endParaRPr lang="en-GB" dirty="0">
              <a:latin typeface="Calibri" pitchFamily="34" charset="0"/>
              <a:cs typeface="Calibri" pitchFamily="34" charset="0"/>
            </a:endParaRPr>
          </a:p>
          <a:p>
            <a:pPr lvl="2">
              <a:lnSpc>
                <a:spcPct val="80000"/>
              </a:lnSpc>
              <a:defRPr/>
            </a:pPr>
            <a:r>
              <a:rPr lang="en-GB" i="1" dirty="0">
                <a:latin typeface="Calibri" pitchFamily="34" charset="0"/>
                <a:cs typeface="Calibri" pitchFamily="34" charset="0"/>
              </a:rPr>
              <a:t>m</a:t>
            </a:r>
            <a:r>
              <a:rPr lang="en-GB" dirty="0">
                <a:latin typeface="Calibri" pitchFamily="34" charset="0"/>
                <a:cs typeface="Calibri" pitchFamily="34" charset="0"/>
              </a:rPr>
              <a:t> = -1/2 </a:t>
            </a:r>
            <a:r>
              <a:rPr lang="en-GB" dirty="0" err="1">
                <a:latin typeface="Calibri" pitchFamily="34" charset="0"/>
                <a:cs typeface="Calibri" pitchFamily="34" charset="0"/>
              </a:rPr>
              <a:t>ln</a:t>
            </a:r>
            <a:r>
              <a:rPr lang="en-GB" dirty="0">
                <a:latin typeface="Calibri" pitchFamily="34" charset="0"/>
                <a:cs typeface="Calibri" pitchFamily="34" charset="0"/>
              </a:rPr>
              <a:t>(1-2</a:t>
            </a:r>
            <a:r>
              <a:rPr lang="en-GB" i="1" dirty="0">
                <a:latin typeface="Calibri" pitchFamily="34" charset="0"/>
                <a:cs typeface="Calibri" pitchFamily="34" charset="0"/>
                <a:sym typeface="Symbol" pitchFamily="18" charset="2"/>
              </a:rPr>
              <a:t></a:t>
            </a:r>
            <a:r>
              <a:rPr lang="en-GB" dirty="0">
                <a:latin typeface="Calibri" pitchFamily="34" charset="0"/>
                <a:cs typeface="Calibri" pitchFamily="34" charset="0"/>
                <a:sym typeface="Symbol" pitchFamily="18" charset="2"/>
              </a:rPr>
              <a:t>) </a:t>
            </a:r>
            <a:r>
              <a:rPr lang="en-GB" dirty="0">
                <a:latin typeface="Calibri" pitchFamily="34" charset="0"/>
                <a:cs typeface="Calibri" pitchFamily="34" charset="0"/>
              </a:rPr>
              <a:t>= expected number of crossovers</a:t>
            </a:r>
          </a:p>
          <a:p>
            <a:pPr marL="914400" lvl="2" indent="0">
              <a:lnSpc>
                <a:spcPct val="80000"/>
              </a:lnSpc>
              <a:buFontTx/>
              <a:buNone/>
              <a:defRPr/>
            </a:pPr>
            <a:endParaRPr lang="en-GB" dirty="0">
              <a:latin typeface="Calibri" pitchFamily="34" charset="0"/>
              <a:cs typeface="Calibri" pitchFamily="34" charset="0"/>
              <a:sym typeface="Symbol" pitchFamily="18" charset="2"/>
            </a:endParaRPr>
          </a:p>
          <a:p>
            <a:pPr marL="914400" lvl="2" indent="0">
              <a:lnSpc>
                <a:spcPct val="80000"/>
              </a:lnSpc>
              <a:buFontTx/>
              <a:buNone/>
              <a:defRPr/>
            </a:pPr>
            <a:r>
              <a:rPr lang="en-GB" dirty="0">
                <a:latin typeface="Calibri" pitchFamily="34" charset="0"/>
                <a:cs typeface="Calibri" pitchFamily="34" charset="0"/>
                <a:sym typeface="Symbol" pitchFamily="18" charset="2"/>
              </a:rPr>
              <a:t>(</a:t>
            </a:r>
            <a:r>
              <a:rPr lang="en-GB" b="1" dirty="0">
                <a:latin typeface="Calibri" pitchFamily="34" charset="0"/>
                <a:cs typeface="Calibri" pitchFamily="34" charset="0"/>
                <a:sym typeface="Symbol" pitchFamily="18" charset="2"/>
              </a:rPr>
              <a:t>Haldane </a:t>
            </a:r>
            <a:r>
              <a:rPr lang="en-GB" dirty="0">
                <a:latin typeface="Calibri" pitchFamily="34" charset="0"/>
                <a:cs typeface="Calibri" pitchFamily="34" charset="0"/>
                <a:sym typeface="Symbol" pitchFamily="18" charset="2"/>
              </a:rPr>
              <a:t>genetic distance; measured in </a:t>
            </a:r>
            <a:r>
              <a:rPr lang="en-GB" i="1" dirty="0" err="1">
                <a:latin typeface="Calibri" pitchFamily="34" charset="0"/>
                <a:cs typeface="Calibri" pitchFamily="34" charset="0"/>
                <a:sym typeface="Symbol" pitchFamily="18" charset="2"/>
              </a:rPr>
              <a:t>Morgans</a:t>
            </a:r>
            <a:r>
              <a:rPr lang="en-GB" i="1" dirty="0">
                <a:latin typeface="Calibri" pitchFamily="34" charset="0"/>
                <a:cs typeface="Calibri" pitchFamily="34" charset="0"/>
                <a:sym typeface="Symbol" pitchFamily="18" charset="2"/>
              </a:rPr>
              <a:t> M</a:t>
            </a:r>
            <a:r>
              <a:rPr lang="en-GB" dirty="0">
                <a:latin typeface="Calibri" pitchFamily="34" charset="0"/>
                <a:cs typeface="Calibri" pitchFamily="34" charset="0"/>
                <a:sym typeface="Symbol" pitchFamily="18" charset="2"/>
              </a:rPr>
              <a:t>).</a:t>
            </a:r>
          </a:p>
          <a:p>
            <a:pPr lvl="2">
              <a:lnSpc>
                <a:spcPct val="80000"/>
              </a:lnSpc>
              <a:defRPr/>
            </a:pPr>
            <a:endParaRPr lang="en-GB" dirty="0">
              <a:latin typeface="Calibri" pitchFamily="34" charset="0"/>
              <a:cs typeface="Calibri" pitchFamily="34" charset="0"/>
            </a:endParaRPr>
          </a:p>
          <a:p>
            <a:pPr>
              <a:lnSpc>
                <a:spcPct val="80000"/>
              </a:lnSpc>
              <a:defRPr/>
            </a:pPr>
            <a:r>
              <a:rPr lang="en-GB" sz="2400" dirty="0">
                <a:latin typeface="Calibri" pitchFamily="34" charset="0"/>
                <a:cs typeface="Calibri" pitchFamily="34" charset="0"/>
              </a:rPr>
              <a:t>But at short distances: RF = Genetic distance</a:t>
            </a:r>
            <a:r>
              <a:rPr lang="en-GB" dirty="0">
                <a:latin typeface="Calibri" pitchFamily="34" charset="0"/>
                <a:cs typeface="Calibri" pitchFamily="34" charset="0"/>
              </a:rPr>
              <a:t> </a:t>
            </a:r>
            <a:r>
              <a:rPr lang="en-GB" sz="2400" dirty="0">
                <a:latin typeface="Calibri" pitchFamily="34" charset="0"/>
                <a:cs typeface="Calibri" pitchFamily="34" charset="0"/>
              </a:rPr>
              <a:t>(1 </a:t>
            </a:r>
            <a:r>
              <a:rPr lang="en-GB" sz="2400" dirty="0" err="1">
                <a:latin typeface="Calibri" pitchFamily="34" charset="0"/>
                <a:cs typeface="Calibri" pitchFamily="34" charset="0"/>
              </a:rPr>
              <a:t>cM</a:t>
            </a:r>
            <a:r>
              <a:rPr lang="en-GB" sz="2400" dirty="0">
                <a:latin typeface="Calibri" pitchFamily="34" charset="0"/>
                <a:cs typeface="Calibri" pitchFamily="34" charset="0"/>
              </a:rPr>
              <a:t> </a:t>
            </a:r>
            <a:r>
              <a:rPr lang="en-GB" sz="2400" dirty="0">
                <a:latin typeface="Symbol" panose="05050102010706020507" pitchFamily="18" charset="2"/>
                <a:cs typeface="Calibri" pitchFamily="34" charset="0"/>
                <a:sym typeface="Symbol"/>
              </a:rPr>
              <a:t> </a:t>
            </a:r>
            <a:r>
              <a:rPr lang="en-GB" sz="2400" dirty="0">
                <a:latin typeface="Calibri" pitchFamily="34" charset="0"/>
                <a:cs typeface="Calibri" pitchFamily="34" charset="0"/>
              </a:rPr>
              <a:t>1% RF)</a:t>
            </a:r>
          </a:p>
          <a:p>
            <a:pPr>
              <a:lnSpc>
                <a:spcPct val="80000"/>
              </a:lnSpc>
              <a:defRPr/>
            </a:pPr>
            <a:endParaRPr lang="en-GB" sz="2400" dirty="0">
              <a:latin typeface="Calibri" pitchFamily="34" charset="0"/>
              <a:cs typeface="Calibri" pitchFamily="34" charset="0"/>
            </a:endParaRPr>
          </a:p>
          <a:p>
            <a:pPr>
              <a:lnSpc>
                <a:spcPct val="80000"/>
              </a:lnSpc>
              <a:defRPr/>
            </a:pPr>
            <a:r>
              <a:rPr lang="en-GB" sz="2400" u="sng" dirty="0">
                <a:latin typeface="Calibri" pitchFamily="34" charset="0"/>
                <a:cs typeface="Calibri" pitchFamily="34" charset="0"/>
              </a:rPr>
              <a:t>Genetic distances </a:t>
            </a:r>
            <a:r>
              <a:rPr lang="en-GB" sz="2400" b="1" u="sng" dirty="0">
                <a:latin typeface="Calibri" pitchFamily="34" charset="0"/>
                <a:cs typeface="Calibri" pitchFamily="34" charset="0"/>
              </a:rPr>
              <a:t>are</a:t>
            </a:r>
            <a:r>
              <a:rPr lang="en-GB" sz="2400" u="sng" dirty="0">
                <a:latin typeface="Calibri" pitchFamily="34" charset="0"/>
                <a:cs typeface="Calibri" pitchFamily="34" charset="0"/>
              </a:rPr>
              <a:t> additive.</a:t>
            </a: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 calcmode="lin" valueType="num">
                                      <p:cBhvr additive="base">
                                        <p:cTn id="7" dur="500" fill="hold"/>
                                        <p:tgtEl>
                                          <p:spTgt spid="402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2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2435">
                                            <p:txEl>
                                              <p:pRg st="1" end="1"/>
                                            </p:txEl>
                                          </p:spTgt>
                                        </p:tgtEl>
                                        <p:attrNameLst>
                                          <p:attrName>style.visibility</p:attrName>
                                        </p:attrNameLst>
                                      </p:cBhvr>
                                      <p:to>
                                        <p:strVal val="visible"/>
                                      </p:to>
                                    </p:set>
                                    <p:anim calcmode="lin" valueType="num">
                                      <p:cBhvr additive="base">
                                        <p:cTn id="13" dur="500" fill="hold"/>
                                        <p:tgtEl>
                                          <p:spTgt spid="402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2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2435">
                                            <p:txEl>
                                              <p:pRg st="3" end="3"/>
                                            </p:txEl>
                                          </p:spTgt>
                                        </p:tgtEl>
                                        <p:attrNameLst>
                                          <p:attrName>style.visibility</p:attrName>
                                        </p:attrNameLst>
                                      </p:cBhvr>
                                      <p:to>
                                        <p:strVal val="visible"/>
                                      </p:to>
                                    </p:set>
                                    <p:anim calcmode="lin" valueType="num">
                                      <p:cBhvr additive="base">
                                        <p:cTn id="19" dur="500" fill="hold"/>
                                        <p:tgtEl>
                                          <p:spTgt spid="4024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243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2435">
                                            <p:txEl>
                                              <p:pRg st="5" end="5"/>
                                            </p:txEl>
                                          </p:spTgt>
                                        </p:tgtEl>
                                        <p:attrNameLst>
                                          <p:attrName>style.visibility</p:attrName>
                                        </p:attrNameLst>
                                      </p:cBhvr>
                                      <p:to>
                                        <p:strVal val="visible"/>
                                      </p:to>
                                    </p:set>
                                    <p:anim calcmode="lin" valueType="num">
                                      <p:cBhvr additive="base">
                                        <p:cTn id="23" dur="500" fill="hold"/>
                                        <p:tgtEl>
                                          <p:spTgt spid="40243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243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2435">
                                            <p:txEl>
                                              <p:pRg st="7" end="7"/>
                                            </p:txEl>
                                          </p:spTgt>
                                        </p:tgtEl>
                                        <p:attrNameLst>
                                          <p:attrName>style.visibility</p:attrName>
                                        </p:attrNameLst>
                                      </p:cBhvr>
                                      <p:to>
                                        <p:strVal val="visible"/>
                                      </p:to>
                                    </p:set>
                                    <p:anim calcmode="lin" valueType="num">
                                      <p:cBhvr additive="base">
                                        <p:cTn id="27" dur="500" fill="hold"/>
                                        <p:tgtEl>
                                          <p:spTgt spid="40243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2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02435">
                                            <p:txEl>
                                              <p:pRg st="9" end="9"/>
                                            </p:txEl>
                                          </p:spTgt>
                                        </p:tgtEl>
                                        <p:attrNameLst>
                                          <p:attrName>style.visibility</p:attrName>
                                        </p:attrNameLst>
                                      </p:cBhvr>
                                      <p:to>
                                        <p:strVal val="visible"/>
                                      </p:to>
                                    </p:set>
                                    <p:anim calcmode="lin" valueType="num">
                                      <p:cBhvr additive="base">
                                        <p:cTn id="33" dur="500" fill="hold"/>
                                        <p:tgtEl>
                                          <p:spTgt spid="402435">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243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02435">
                                            <p:txEl>
                                              <p:pRg st="11" end="11"/>
                                            </p:txEl>
                                          </p:spTgt>
                                        </p:tgtEl>
                                        <p:attrNameLst>
                                          <p:attrName>style.visibility</p:attrName>
                                        </p:attrNameLst>
                                      </p:cBhvr>
                                      <p:to>
                                        <p:strVal val="visible"/>
                                      </p:to>
                                    </p:set>
                                    <p:anim calcmode="lin" valueType="num">
                                      <p:cBhvr additive="base">
                                        <p:cTn id="39" dur="500" fill="hold"/>
                                        <p:tgtEl>
                                          <p:spTgt spid="402435">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024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26" descr="t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33363"/>
            <a:ext cx="4633913" cy="654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1028"/>
          <p:cNvSpPr txBox="1">
            <a:spLocks noChangeArrowheads="1"/>
          </p:cNvSpPr>
          <p:nvPr/>
        </p:nvSpPr>
        <p:spPr bwMode="auto">
          <a:xfrm>
            <a:off x="6067425" y="5492750"/>
            <a:ext cx="24497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a:buFontTx/>
              <a:buChar char="•"/>
            </a:pPr>
            <a:r>
              <a:rPr lang="en-GB" dirty="0">
                <a:latin typeface="Calibri" pitchFamily="34" charset="0"/>
                <a:cs typeface="Calibri" pitchFamily="34" charset="0"/>
              </a:rPr>
              <a:t> </a:t>
            </a:r>
            <a:r>
              <a:rPr lang="en-GB" b="1" u="sng" dirty="0">
                <a:latin typeface="Calibri" pitchFamily="34" charset="0"/>
                <a:cs typeface="Calibri" pitchFamily="34" charset="0"/>
              </a:rPr>
              <a:t>N.B.</a:t>
            </a:r>
            <a:r>
              <a:rPr lang="en-GB" dirty="0">
                <a:latin typeface="Calibri" pitchFamily="34" charset="0"/>
                <a:cs typeface="Calibri" pitchFamily="34" charset="0"/>
              </a:rPr>
              <a:t> 1cM </a:t>
            </a:r>
            <a:r>
              <a:rPr lang="en-GB" dirty="0">
                <a:latin typeface="Calibri" pitchFamily="34" charset="0"/>
                <a:cs typeface="Calibri" pitchFamily="34" charset="0"/>
                <a:sym typeface="Symbol"/>
              </a:rPr>
              <a:t> </a:t>
            </a:r>
            <a:r>
              <a:rPr lang="en-GB" dirty="0">
                <a:latin typeface="Calibri" pitchFamily="34" charset="0"/>
                <a:cs typeface="Calibri" pitchFamily="34" charset="0"/>
              </a:rPr>
              <a:t>1Mb</a:t>
            </a:r>
          </a:p>
          <a:p>
            <a:endParaRPr lang="en-US"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00215"/>
            <a:ext cx="7772400" cy="1900237"/>
          </a:xfrm>
        </p:spPr>
        <p:txBody>
          <a:bodyPr/>
          <a:lstStyle/>
          <a:p>
            <a:pPr eaLnBrk="1" hangingPunct="1"/>
            <a:r>
              <a:rPr lang="en-GB" sz="3200" dirty="0"/>
              <a:t>BIOL0021</a:t>
            </a:r>
            <a:br>
              <a:rPr lang="en-GB" sz="3200" dirty="0"/>
            </a:br>
            <a:r>
              <a:rPr lang="en-GB" sz="3200" dirty="0"/>
              <a:t>Advanced Human Genetics (1):</a:t>
            </a:r>
            <a:br>
              <a:rPr lang="en-GB" sz="3200" dirty="0"/>
            </a:br>
            <a:r>
              <a:rPr lang="en-GB" sz="3200" dirty="0"/>
              <a:t>Research Principles</a:t>
            </a:r>
          </a:p>
        </p:txBody>
      </p:sp>
      <p:sp>
        <p:nvSpPr>
          <p:cNvPr id="7171" name="Rectangle 3"/>
          <p:cNvSpPr>
            <a:spLocks noGrp="1" noChangeArrowheads="1"/>
          </p:cNvSpPr>
          <p:nvPr>
            <p:ph type="subTitle" idx="1"/>
          </p:nvPr>
        </p:nvSpPr>
        <p:spPr>
          <a:xfrm>
            <a:off x="1371600" y="3886200"/>
            <a:ext cx="6400800" cy="2063080"/>
          </a:xfrm>
        </p:spPr>
        <p:txBody>
          <a:bodyPr rtlCol="0">
            <a:normAutofit fontScale="62500" lnSpcReduction="20000"/>
          </a:bodyPr>
          <a:lstStyle/>
          <a:p>
            <a:pPr eaLnBrk="1" fontAlgn="auto" hangingPunct="1">
              <a:spcAft>
                <a:spcPts val="0"/>
              </a:spcAft>
              <a:defRPr/>
            </a:pPr>
            <a:r>
              <a:rPr lang="en-GB" sz="5700">
                <a:solidFill>
                  <a:schemeClr val="tx1"/>
                </a:solidFill>
              </a:rPr>
              <a:t>Linkage Mapping – Part 2</a:t>
            </a:r>
            <a:endParaRPr lang="en-GB" sz="5700" dirty="0">
              <a:solidFill>
                <a:schemeClr val="tx1"/>
              </a:solidFill>
            </a:endParaRPr>
          </a:p>
          <a:p>
            <a:pPr eaLnBrk="1" fontAlgn="auto" hangingPunct="1">
              <a:spcAft>
                <a:spcPts val="0"/>
              </a:spcAft>
              <a:defRPr/>
            </a:pPr>
            <a:endParaRPr lang="en-GB" dirty="0"/>
          </a:p>
          <a:p>
            <a:pPr eaLnBrk="1" fontAlgn="auto" hangingPunct="1">
              <a:spcAft>
                <a:spcPts val="0"/>
              </a:spcAft>
              <a:defRPr/>
            </a:pPr>
            <a:r>
              <a:rPr lang="en-GB" dirty="0"/>
              <a:t>2020-2021</a:t>
            </a:r>
          </a:p>
          <a:p>
            <a:pPr eaLnBrk="1" fontAlgn="auto" hangingPunct="1">
              <a:spcAft>
                <a:spcPts val="0"/>
              </a:spcAft>
              <a:defRPr/>
            </a:pPr>
            <a:endParaRPr lang="en-GB" dirty="0"/>
          </a:p>
          <a:p>
            <a:pPr eaLnBrk="1" fontAlgn="auto" hangingPunct="1">
              <a:spcAft>
                <a:spcPts val="0"/>
              </a:spcAft>
              <a:defRPr/>
            </a:pPr>
            <a:r>
              <a:rPr lang="en-GB" dirty="0">
                <a:solidFill>
                  <a:schemeClr val="tx1"/>
                </a:solidFill>
              </a:rPr>
              <a:t>David Curtis</a:t>
            </a:r>
          </a:p>
          <a:p>
            <a:pPr eaLnBrk="1" fontAlgn="auto" hangingPunct="1">
              <a:spcAft>
                <a:spcPts val="0"/>
              </a:spcAft>
              <a:defRPr/>
            </a:pPr>
            <a:r>
              <a:rPr lang="en-GB" dirty="0" err="1">
                <a:solidFill>
                  <a:schemeClr val="accent2"/>
                </a:solidFill>
              </a:rPr>
              <a:t>d.curtis@ucl.ac.uk</a:t>
            </a:r>
            <a:r>
              <a:rPr lang="en-GB" dirty="0">
                <a:solidFill>
                  <a:schemeClr val="accent2"/>
                </a:solidFill>
              </a:rPr>
              <a:t> </a:t>
            </a:r>
          </a:p>
        </p:txBody>
      </p:sp>
    </p:spTree>
    <p:extLst>
      <p:ext uri="{BB962C8B-B14F-4D97-AF65-F5344CB8AC3E}">
        <p14:creationId xmlns:p14="http://schemas.microsoft.com/office/powerpoint/2010/main" val="25293503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2516188"/>
            <a:ext cx="7772400" cy="1143000"/>
          </a:xfrm>
        </p:spPr>
        <p:txBody>
          <a:bodyPr/>
          <a:lstStyle/>
          <a:p>
            <a:r>
              <a:rPr lang="en-GB">
                <a:latin typeface="Calibri" pitchFamily="34" charset="0"/>
                <a:cs typeface="Calibri" pitchFamily="34" charset="0"/>
              </a:rPr>
              <a:t>How does all this apply to human disease?</a:t>
            </a:r>
            <a:endParaRPr lang="en-GB"/>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428943"/>
            <a:ext cx="7772400" cy="1143000"/>
          </a:xfrm>
          <a:noFill/>
        </p:spPr>
        <p:txBody>
          <a:bodyPr/>
          <a:lstStyle/>
          <a:p>
            <a:r>
              <a:rPr lang="en-US" sz="4000" dirty="0">
                <a:latin typeface="Calibri" panose="020F0502020204030204" pitchFamily="34" charset="0"/>
                <a:cs typeface="Arial" pitchFamily="34" charset="0"/>
              </a:rPr>
              <a:t>Intuition</a:t>
            </a:r>
          </a:p>
        </p:txBody>
      </p:sp>
      <p:pic>
        <p:nvPicPr>
          <p:cNvPr id="6" name="Picture 2" descr="Fig5_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52" r="10915" b="53538"/>
          <a:stretch/>
        </p:blipFill>
        <p:spPr bwMode="auto">
          <a:xfrm>
            <a:off x="341376" y="1801368"/>
            <a:ext cx="8496810" cy="214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Fig5_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52" t="44245" r="85112" b="3663"/>
          <a:stretch/>
        </p:blipFill>
        <p:spPr bwMode="auto">
          <a:xfrm>
            <a:off x="341376" y="3847171"/>
            <a:ext cx="985619" cy="240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Bracket 4"/>
          <p:cNvSpPr/>
          <p:nvPr/>
        </p:nvSpPr>
        <p:spPr bwMode="auto">
          <a:xfrm>
            <a:off x="285620" y="4716965"/>
            <a:ext cx="108000" cy="613317"/>
          </a:xfrm>
          <a:prstGeom prst="leftBracke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Unicode MS" pitchFamily="34" charset="-128"/>
            </a:endParaRPr>
          </a:p>
        </p:txBody>
      </p:sp>
      <p:sp>
        <p:nvSpPr>
          <p:cNvPr id="8" name="Slide Number Placeholder 7"/>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49</a:t>
            </a:fld>
            <a:endParaRPr lang="en-US"/>
          </a:p>
        </p:txBody>
      </p:sp>
      <p:grpSp>
        <p:nvGrpSpPr>
          <p:cNvPr id="14" name="Group 13"/>
          <p:cNvGrpSpPr/>
          <p:nvPr/>
        </p:nvGrpSpPr>
        <p:grpSpPr>
          <a:xfrm>
            <a:off x="341376" y="1801368"/>
            <a:ext cx="8496810" cy="4623816"/>
            <a:chOff x="341376" y="1801368"/>
            <a:chExt cx="8496810" cy="4623816"/>
          </a:xfrm>
        </p:grpSpPr>
        <p:pic>
          <p:nvPicPr>
            <p:cNvPr id="10" name="Picture 2" descr="Fig5_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52" r="10915"/>
            <a:stretch/>
          </p:blipFill>
          <p:spPr bwMode="auto">
            <a:xfrm>
              <a:off x="341376" y="1801368"/>
              <a:ext cx="8496810" cy="462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bwMode="auto">
            <a:xfrm>
              <a:off x="1271238" y="4169031"/>
              <a:ext cx="7359805" cy="0"/>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18" name="Straight Connector 17"/>
            <p:cNvCxnSpPr/>
            <p:nvPr/>
          </p:nvCxnSpPr>
          <p:spPr bwMode="auto">
            <a:xfrm>
              <a:off x="1271238" y="4600206"/>
              <a:ext cx="7359805" cy="0"/>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19" name="Straight Connector 18"/>
            <p:cNvCxnSpPr/>
            <p:nvPr/>
          </p:nvCxnSpPr>
          <p:spPr bwMode="auto">
            <a:xfrm>
              <a:off x="1271238" y="5053683"/>
              <a:ext cx="7359805" cy="0"/>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20" name="Straight Connector 19"/>
            <p:cNvCxnSpPr/>
            <p:nvPr/>
          </p:nvCxnSpPr>
          <p:spPr bwMode="auto">
            <a:xfrm>
              <a:off x="1271238" y="5473707"/>
              <a:ext cx="7359805" cy="0"/>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grpSp>
    </p:spTree>
    <p:extLst>
      <p:ext uri="{BB962C8B-B14F-4D97-AF65-F5344CB8AC3E}">
        <p14:creationId xmlns:p14="http://schemas.microsoft.com/office/powerpoint/2010/main" val="38181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4567238" y="609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3" name="Line 5"/>
          <p:cNvSpPr>
            <a:spLocks noChangeShapeType="1"/>
          </p:cNvSpPr>
          <p:nvPr/>
        </p:nvSpPr>
        <p:spPr bwMode="auto">
          <a:xfrm>
            <a:off x="4567238" y="762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4" name="Line 6"/>
          <p:cNvSpPr>
            <a:spLocks noChangeShapeType="1"/>
          </p:cNvSpPr>
          <p:nvPr/>
        </p:nvSpPr>
        <p:spPr bwMode="auto">
          <a:xfrm>
            <a:off x="4567238" y="914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5" name="Line 7"/>
          <p:cNvSpPr>
            <a:spLocks noChangeShapeType="1"/>
          </p:cNvSpPr>
          <p:nvPr/>
        </p:nvSpPr>
        <p:spPr bwMode="auto">
          <a:xfrm>
            <a:off x="4567238" y="1066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6" name="Line 8"/>
          <p:cNvSpPr>
            <a:spLocks noChangeShapeType="1"/>
          </p:cNvSpPr>
          <p:nvPr/>
        </p:nvSpPr>
        <p:spPr bwMode="auto">
          <a:xfrm>
            <a:off x="4567238" y="1219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7" name="Line 9"/>
          <p:cNvSpPr>
            <a:spLocks noChangeShapeType="1"/>
          </p:cNvSpPr>
          <p:nvPr/>
        </p:nvSpPr>
        <p:spPr bwMode="auto">
          <a:xfrm>
            <a:off x="4567238" y="1371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8" name="Line 10"/>
          <p:cNvSpPr>
            <a:spLocks noChangeShapeType="1"/>
          </p:cNvSpPr>
          <p:nvPr/>
        </p:nvSpPr>
        <p:spPr bwMode="auto">
          <a:xfrm>
            <a:off x="4567238" y="1524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9" name="Line 11"/>
          <p:cNvSpPr>
            <a:spLocks noChangeShapeType="1"/>
          </p:cNvSpPr>
          <p:nvPr/>
        </p:nvSpPr>
        <p:spPr bwMode="auto">
          <a:xfrm>
            <a:off x="4567238" y="1676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2"/>
          <p:cNvSpPr>
            <a:spLocks noChangeShapeType="1"/>
          </p:cNvSpPr>
          <p:nvPr/>
        </p:nvSpPr>
        <p:spPr bwMode="auto">
          <a:xfrm>
            <a:off x="4567238" y="1828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1" name="Line 13"/>
          <p:cNvSpPr>
            <a:spLocks noChangeShapeType="1"/>
          </p:cNvSpPr>
          <p:nvPr/>
        </p:nvSpPr>
        <p:spPr bwMode="auto">
          <a:xfrm>
            <a:off x="4567238" y="1981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2" name="Line 14"/>
          <p:cNvSpPr>
            <a:spLocks noChangeShapeType="1"/>
          </p:cNvSpPr>
          <p:nvPr/>
        </p:nvSpPr>
        <p:spPr bwMode="auto">
          <a:xfrm>
            <a:off x="4567238" y="2133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3" name="Line 15"/>
          <p:cNvSpPr>
            <a:spLocks noChangeShapeType="1"/>
          </p:cNvSpPr>
          <p:nvPr/>
        </p:nvSpPr>
        <p:spPr bwMode="auto">
          <a:xfrm>
            <a:off x="4567238" y="2286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4" name="Line 16"/>
          <p:cNvSpPr>
            <a:spLocks noChangeShapeType="1"/>
          </p:cNvSpPr>
          <p:nvPr/>
        </p:nvSpPr>
        <p:spPr bwMode="auto">
          <a:xfrm>
            <a:off x="4567238" y="2438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5" name="Line 17"/>
          <p:cNvSpPr>
            <a:spLocks noChangeShapeType="1"/>
          </p:cNvSpPr>
          <p:nvPr/>
        </p:nvSpPr>
        <p:spPr bwMode="auto">
          <a:xfrm>
            <a:off x="4567238" y="2590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6" name="Line 18"/>
          <p:cNvSpPr>
            <a:spLocks noChangeShapeType="1"/>
          </p:cNvSpPr>
          <p:nvPr/>
        </p:nvSpPr>
        <p:spPr bwMode="auto">
          <a:xfrm>
            <a:off x="4567238" y="2743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7" name="Line 19"/>
          <p:cNvSpPr>
            <a:spLocks noChangeShapeType="1"/>
          </p:cNvSpPr>
          <p:nvPr/>
        </p:nvSpPr>
        <p:spPr bwMode="auto">
          <a:xfrm>
            <a:off x="4567238" y="2895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8" name="Line 20"/>
          <p:cNvSpPr>
            <a:spLocks noChangeShapeType="1"/>
          </p:cNvSpPr>
          <p:nvPr/>
        </p:nvSpPr>
        <p:spPr bwMode="auto">
          <a:xfrm>
            <a:off x="4567238" y="3048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39" name="Line 21"/>
          <p:cNvSpPr>
            <a:spLocks noChangeShapeType="1"/>
          </p:cNvSpPr>
          <p:nvPr/>
        </p:nvSpPr>
        <p:spPr bwMode="auto">
          <a:xfrm>
            <a:off x="4567238" y="3200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40" name="Freeform 22"/>
          <p:cNvSpPr>
            <a:spLocks/>
          </p:cNvSpPr>
          <p:nvPr/>
        </p:nvSpPr>
        <p:spPr bwMode="auto">
          <a:xfrm rot="128408" flipV="1">
            <a:off x="5057775" y="342900"/>
            <a:ext cx="395288" cy="3060700"/>
          </a:xfrm>
          <a:custGeom>
            <a:avLst/>
            <a:gdLst>
              <a:gd name="T0" fmla="*/ 2147483647 w 287"/>
              <a:gd name="T1" fmla="*/ 2147483647 h 1227"/>
              <a:gd name="T2" fmla="*/ 2147483647 w 287"/>
              <a:gd name="T3" fmla="*/ 2147483647 h 1227"/>
              <a:gd name="T4" fmla="*/ 2147483647 w 287"/>
              <a:gd name="T5" fmla="*/ 2147483647 h 1227"/>
              <a:gd name="T6" fmla="*/ 2147483647 w 287"/>
              <a:gd name="T7" fmla="*/ 2147483647 h 1227"/>
              <a:gd name="T8" fmla="*/ 2147483647 w 287"/>
              <a:gd name="T9" fmla="*/ 2147483647 h 1227"/>
              <a:gd name="T10" fmla="*/ 2147483647 w 287"/>
              <a:gd name="T11" fmla="*/ 2147483647 h 1227"/>
              <a:gd name="T12" fmla="*/ 2147483647 w 287"/>
              <a:gd name="T13" fmla="*/ 2147483647 h 1227"/>
              <a:gd name="T14" fmla="*/ 2147483647 w 287"/>
              <a:gd name="T15" fmla="*/ 2147483647 h 1227"/>
              <a:gd name="T16" fmla="*/ 2147483647 w 287"/>
              <a:gd name="T17" fmla="*/ 2147483647 h 1227"/>
              <a:gd name="T18" fmla="*/ 2147483647 w 287"/>
              <a:gd name="T19" fmla="*/ 2147483647 h 1227"/>
              <a:gd name="T20" fmla="*/ 2147483647 w 287"/>
              <a:gd name="T21" fmla="*/ 2147483647 h 1227"/>
              <a:gd name="T22" fmla="*/ 2147483647 w 287"/>
              <a:gd name="T23" fmla="*/ 2147483647 h 1227"/>
              <a:gd name="T24" fmla="*/ 2147483647 w 287"/>
              <a:gd name="T25" fmla="*/ 2147483647 h 1227"/>
              <a:gd name="T26" fmla="*/ 2147483647 w 287"/>
              <a:gd name="T27" fmla="*/ 2147483647 h 1227"/>
              <a:gd name="T28" fmla="*/ 2147483647 w 287"/>
              <a:gd name="T29" fmla="*/ 2147483647 h 1227"/>
              <a:gd name="T30" fmla="*/ 2147483647 w 287"/>
              <a:gd name="T31" fmla="*/ 2147483647 h 1227"/>
              <a:gd name="T32" fmla="*/ 2147483647 w 287"/>
              <a:gd name="T33" fmla="*/ 2147483647 h 1227"/>
              <a:gd name="T34" fmla="*/ 2147483647 w 287"/>
              <a:gd name="T35" fmla="*/ 2147483647 h 1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1227"/>
              <a:gd name="T56" fmla="*/ 287 w 287"/>
              <a:gd name="T57" fmla="*/ 1227 h 1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1227">
                <a:moveTo>
                  <a:pt x="174" y="37"/>
                </a:moveTo>
                <a:cubicBezTo>
                  <a:pt x="145" y="40"/>
                  <a:pt x="111" y="31"/>
                  <a:pt x="88" y="48"/>
                </a:cubicBezTo>
                <a:cubicBezTo>
                  <a:pt x="69" y="60"/>
                  <a:pt x="67" y="112"/>
                  <a:pt x="67" y="112"/>
                </a:cubicBezTo>
                <a:cubicBezTo>
                  <a:pt x="54" y="229"/>
                  <a:pt x="38" y="309"/>
                  <a:pt x="56" y="432"/>
                </a:cubicBezTo>
                <a:cubicBezTo>
                  <a:pt x="60" y="465"/>
                  <a:pt x="77" y="495"/>
                  <a:pt x="88" y="528"/>
                </a:cubicBezTo>
                <a:cubicBezTo>
                  <a:pt x="76" y="575"/>
                  <a:pt x="60" y="619"/>
                  <a:pt x="46" y="666"/>
                </a:cubicBezTo>
                <a:cubicBezTo>
                  <a:pt x="33" y="813"/>
                  <a:pt x="20" y="900"/>
                  <a:pt x="14" y="1061"/>
                </a:cubicBezTo>
                <a:cubicBezTo>
                  <a:pt x="17" y="1095"/>
                  <a:pt x="0" y="1166"/>
                  <a:pt x="46" y="1189"/>
                </a:cubicBezTo>
                <a:cubicBezTo>
                  <a:pt x="66" y="1198"/>
                  <a:pt x="88" y="1202"/>
                  <a:pt x="110" y="1210"/>
                </a:cubicBezTo>
                <a:cubicBezTo>
                  <a:pt x="120" y="1213"/>
                  <a:pt x="142" y="1221"/>
                  <a:pt x="142" y="1221"/>
                </a:cubicBezTo>
                <a:cubicBezTo>
                  <a:pt x="253" y="1184"/>
                  <a:pt x="180" y="1227"/>
                  <a:pt x="216" y="1168"/>
                </a:cubicBezTo>
                <a:cubicBezTo>
                  <a:pt x="221" y="1159"/>
                  <a:pt x="230" y="1153"/>
                  <a:pt x="238" y="1146"/>
                </a:cubicBezTo>
                <a:cubicBezTo>
                  <a:pt x="279" y="935"/>
                  <a:pt x="266" y="1042"/>
                  <a:pt x="248" y="688"/>
                </a:cubicBezTo>
                <a:cubicBezTo>
                  <a:pt x="246" y="650"/>
                  <a:pt x="216" y="581"/>
                  <a:pt x="216" y="581"/>
                </a:cubicBezTo>
                <a:cubicBezTo>
                  <a:pt x="226" y="528"/>
                  <a:pt x="242" y="482"/>
                  <a:pt x="259" y="432"/>
                </a:cubicBezTo>
                <a:cubicBezTo>
                  <a:pt x="262" y="421"/>
                  <a:pt x="270" y="400"/>
                  <a:pt x="270" y="400"/>
                </a:cubicBezTo>
                <a:cubicBezTo>
                  <a:pt x="278" y="260"/>
                  <a:pt x="287" y="237"/>
                  <a:pt x="270" y="112"/>
                </a:cubicBezTo>
                <a:cubicBezTo>
                  <a:pt x="265" y="80"/>
                  <a:pt x="207" y="0"/>
                  <a:pt x="174" y="37"/>
                </a:cubicBezTo>
                <a:close/>
              </a:path>
            </a:pathLst>
          </a:custGeom>
          <a:solidFill>
            <a:srgbClr val="1F2CE4"/>
          </a:solidFill>
          <a:ln w="9525">
            <a:solidFill>
              <a:schemeClr val="tx1"/>
            </a:solidFill>
            <a:round/>
            <a:headEnd/>
            <a:tailEnd/>
          </a:ln>
        </p:spPr>
        <p:txBody>
          <a:bodyPr wrap="none" anchor="ctr"/>
          <a:lstStyle/>
          <a:p>
            <a:endParaRPr lang="en-GB"/>
          </a:p>
        </p:txBody>
      </p:sp>
      <p:sp>
        <p:nvSpPr>
          <p:cNvPr id="5141" name="Line 23"/>
          <p:cNvSpPr>
            <a:spLocks noChangeShapeType="1"/>
          </p:cNvSpPr>
          <p:nvPr/>
        </p:nvSpPr>
        <p:spPr bwMode="auto">
          <a:xfrm>
            <a:off x="4562475" y="465138"/>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42" name="Line 25"/>
          <p:cNvSpPr>
            <a:spLocks noChangeShapeType="1"/>
          </p:cNvSpPr>
          <p:nvPr/>
        </p:nvSpPr>
        <p:spPr bwMode="auto">
          <a:xfrm>
            <a:off x="5480050" y="2606675"/>
            <a:ext cx="779463" cy="0"/>
          </a:xfrm>
          <a:prstGeom prst="line">
            <a:avLst/>
          </a:prstGeom>
          <a:noFill/>
          <a:ln w="47625">
            <a:solidFill>
              <a:srgbClr val="FF1919"/>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5626" name="Text Box 26"/>
          <p:cNvSpPr txBox="1">
            <a:spLocks noChangeArrowheads="1"/>
          </p:cNvSpPr>
          <p:nvPr/>
        </p:nvSpPr>
        <p:spPr bwMode="auto">
          <a:xfrm>
            <a:off x="6284913" y="2382838"/>
            <a:ext cx="1851025"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Disease gene</a:t>
            </a:r>
            <a:endParaRPr lang="en-US">
              <a:latin typeface="Calibri" pitchFamily="34" charset="0"/>
              <a:cs typeface="Calibri" pitchFamily="34" charset="0"/>
            </a:endParaRPr>
          </a:p>
        </p:txBody>
      </p:sp>
      <p:sp>
        <p:nvSpPr>
          <p:cNvPr id="5144" name="Rectangle 28"/>
          <p:cNvSpPr>
            <a:spLocks noChangeArrowheads="1"/>
          </p:cNvSpPr>
          <p:nvPr/>
        </p:nvSpPr>
        <p:spPr bwMode="auto">
          <a:xfrm>
            <a:off x="4545013" y="3903663"/>
            <a:ext cx="228600" cy="228600"/>
          </a:xfrm>
          <a:prstGeom prst="rect">
            <a:avLst/>
          </a:prstGeom>
          <a:solidFill>
            <a:schemeClr val="tx1"/>
          </a:solidFill>
          <a:ln w="28575">
            <a:solidFill>
              <a:schemeClr val="tx1"/>
            </a:solidFill>
            <a:miter lim="800000"/>
            <a:headEnd/>
            <a:tailEnd/>
          </a:ln>
        </p:spPr>
        <p:txBody>
          <a:bodyPr wrap="none" anchor="ctr"/>
          <a:lstStyle/>
          <a:p>
            <a:pPr algn="ctr"/>
            <a:endParaRPr lang="en-US">
              <a:solidFill>
                <a:schemeClr val="bg2"/>
              </a:solidFill>
              <a:latin typeface="Calibri" pitchFamily="34" charset="0"/>
              <a:cs typeface="Calibri" pitchFamily="34" charset="0"/>
            </a:endParaRPr>
          </a:p>
        </p:txBody>
      </p:sp>
      <p:sp>
        <p:nvSpPr>
          <p:cNvPr id="5145" name="Oval 29"/>
          <p:cNvSpPr>
            <a:spLocks noChangeArrowheads="1"/>
          </p:cNvSpPr>
          <p:nvPr/>
        </p:nvSpPr>
        <p:spPr bwMode="auto">
          <a:xfrm>
            <a:off x="5156200" y="39036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46" name="Line 30"/>
          <p:cNvSpPr>
            <a:spLocks noChangeShapeType="1"/>
          </p:cNvSpPr>
          <p:nvPr/>
        </p:nvSpPr>
        <p:spPr bwMode="auto">
          <a:xfrm flipV="1">
            <a:off x="2474913" y="4322763"/>
            <a:ext cx="4376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47" name="Line 31"/>
          <p:cNvSpPr>
            <a:spLocks noChangeShapeType="1"/>
          </p:cNvSpPr>
          <p:nvPr/>
        </p:nvSpPr>
        <p:spPr bwMode="auto">
          <a:xfrm>
            <a:off x="4773613" y="40179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48" name="Line 32"/>
          <p:cNvSpPr>
            <a:spLocks noChangeShapeType="1"/>
          </p:cNvSpPr>
          <p:nvPr/>
        </p:nvSpPr>
        <p:spPr bwMode="auto">
          <a:xfrm>
            <a:off x="4951413" y="40179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49" name="Line 33"/>
          <p:cNvSpPr>
            <a:spLocks noChangeShapeType="1"/>
          </p:cNvSpPr>
          <p:nvPr/>
        </p:nvSpPr>
        <p:spPr bwMode="auto">
          <a:xfrm>
            <a:off x="2474913"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50" name="Line 34"/>
          <p:cNvSpPr>
            <a:spLocks noChangeShapeType="1"/>
          </p:cNvSpPr>
          <p:nvPr/>
        </p:nvSpPr>
        <p:spPr bwMode="auto">
          <a:xfrm>
            <a:off x="353060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51" name="Line 35"/>
          <p:cNvSpPr>
            <a:spLocks noChangeShapeType="1"/>
          </p:cNvSpPr>
          <p:nvPr/>
        </p:nvSpPr>
        <p:spPr bwMode="auto">
          <a:xfrm>
            <a:off x="5303838"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52" name="Line 36"/>
          <p:cNvSpPr>
            <a:spLocks noChangeShapeType="1"/>
          </p:cNvSpPr>
          <p:nvPr/>
        </p:nvSpPr>
        <p:spPr bwMode="auto">
          <a:xfrm>
            <a:off x="469265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53" name="Rectangle 37"/>
          <p:cNvSpPr>
            <a:spLocks noChangeArrowheads="1"/>
          </p:cNvSpPr>
          <p:nvPr/>
        </p:nvSpPr>
        <p:spPr bwMode="auto">
          <a:xfrm>
            <a:off x="1763713"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54" name="Oval 38"/>
          <p:cNvSpPr>
            <a:spLocks noChangeArrowheads="1"/>
          </p:cNvSpPr>
          <p:nvPr/>
        </p:nvSpPr>
        <p:spPr bwMode="auto">
          <a:xfrm>
            <a:off x="342900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55" name="Rectangle 39"/>
          <p:cNvSpPr>
            <a:spLocks noChangeArrowheads="1"/>
          </p:cNvSpPr>
          <p:nvPr/>
        </p:nvSpPr>
        <p:spPr bwMode="auto">
          <a:xfrm>
            <a:off x="4578350" y="46148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5156" name="Line 40"/>
          <p:cNvSpPr>
            <a:spLocks noChangeShapeType="1"/>
          </p:cNvSpPr>
          <p:nvPr/>
        </p:nvSpPr>
        <p:spPr bwMode="auto">
          <a:xfrm>
            <a:off x="5418138"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57" name="Oval 41"/>
          <p:cNvSpPr>
            <a:spLocks noChangeArrowheads="1"/>
          </p:cNvSpPr>
          <p:nvPr/>
        </p:nvSpPr>
        <p:spPr bwMode="auto">
          <a:xfrm>
            <a:off x="5811838"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58" name="Oval 42"/>
          <p:cNvSpPr>
            <a:spLocks noChangeArrowheads="1"/>
          </p:cNvSpPr>
          <p:nvPr/>
        </p:nvSpPr>
        <p:spPr bwMode="auto">
          <a:xfrm>
            <a:off x="2373313" y="46275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5159" name="Rectangle 43"/>
          <p:cNvSpPr>
            <a:spLocks noChangeArrowheads="1"/>
          </p:cNvSpPr>
          <p:nvPr/>
        </p:nvSpPr>
        <p:spPr bwMode="auto">
          <a:xfrm>
            <a:off x="2819400"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60" name="Oval 44"/>
          <p:cNvSpPr>
            <a:spLocks noChangeArrowheads="1"/>
          </p:cNvSpPr>
          <p:nvPr/>
        </p:nvSpPr>
        <p:spPr bwMode="auto">
          <a:xfrm>
            <a:off x="396875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61" name="Line 45"/>
          <p:cNvSpPr>
            <a:spLocks noChangeShapeType="1"/>
          </p:cNvSpPr>
          <p:nvPr/>
        </p:nvSpPr>
        <p:spPr bwMode="auto">
          <a:xfrm>
            <a:off x="1992313"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2" name="Line 46"/>
          <p:cNvSpPr>
            <a:spLocks noChangeShapeType="1"/>
          </p:cNvSpPr>
          <p:nvPr/>
        </p:nvSpPr>
        <p:spPr bwMode="auto">
          <a:xfrm>
            <a:off x="304800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3" name="Line 47"/>
          <p:cNvSpPr>
            <a:spLocks noChangeShapeType="1"/>
          </p:cNvSpPr>
          <p:nvPr/>
        </p:nvSpPr>
        <p:spPr bwMode="auto">
          <a:xfrm>
            <a:off x="419735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4" name="Line 48"/>
          <p:cNvSpPr>
            <a:spLocks noChangeShapeType="1"/>
          </p:cNvSpPr>
          <p:nvPr/>
        </p:nvSpPr>
        <p:spPr bwMode="auto">
          <a:xfrm>
            <a:off x="2182813"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5" name="Line 49"/>
          <p:cNvSpPr>
            <a:spLocks noChangeShapeType="1"/>
          </p:cNvSpPr>
          <p:nvPr/>
        </p:nvSpPr>
        <p:spPr bwMode="auto">
          <a:xfrm>
            <a:off x="438785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6" name="Line 50"/>
          <p:cNvSpPr>
            <a:spLocks noChangeShapeType="1"/>
          </p:cNvSpPr>
          <p:nvPr/>
        </p:nvSpPr>
        <p:spPr bwMode="auto">
          <a:xfrm>
            <a:off x="322580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7" name="Line 51"/>
          <p:cNvSpPr>
            <a:spLocks noChangeShapeType="1"/>
          </p:cNvSpPr>
          <p:nvPr/>
        </p:nvSpPr>
        <p:spPr bwMode="auto">
          <a:xfrm>
            <a:off x="5595938" y="4729163"/>
            <a:ext cx="0" cy="841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8" name="Line 52"/>
          <p:cNvSpPr>
            <a:spLocks noChangeShapeType="1"/>
          </p:cNvSpPr>
          <p:nvPr/>
        </p:nvSpPr>
        <p:spPr bwMode="auto">
          <a:xfrm>
            <a:off x="1865313" y="52498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9" name="Line 53"/>
          <p:cNvSpPr>
            <a:spLocks noChangeShapeType="1"/>
          </p:cNvSpPr>
          <p:nvPr/>
        </p:nvSpPr>
        <p:spPr bwMode="auto">
          <a:xfrm>
            <a:off x="405765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0" name="Line 54"/>
          <p:cNvSpPr>
            <a:spLocks noChangeShapeType="1"/>
          </p:cNvSpPr>
          <p:nvPr/>
        </p:nvSpPr>
        <p:spPr bwMode="auto">
          <a:xfrm>
            <a:off x="292100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1" name="Line 55"/>
          <p:cNvSpPr>
            <a:spLocks noChangeShapeType="1"/>
          </p:cNvSpPr>
          <p:nvPr/>
        </p:nvSpPr>
        <p:spPr bwMode="auto">
          <a:xfrm>
            <a:off x="187325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2" name="Line 56"/>
          <p:cNvSpPr>
            <a:spLocks noChangeShapeType="1"/>
          </p:cNvSpPr>
          <p:nvPr/>
        </p:nvSpPr>
        <p:spPr bwMode="auto">
          <a:xfrm>
            <a:off x="248920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3" name="Line 57"/>
          <p:cNvSpPr>
            <a:spLocks noChangeShapeType="1"/>
          </p:cNvSpPr>
          <p:nvPr/>
        </p:nvSpPr>
        <p:spPr bwMode="auto">
          <a:xfrm>
            <a:off x="29210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4" name="Line 58"/>
          <p:cNvSpPr>
            <a:spLocks noChangeShapeType="1"/>
          </p:cNvSpPr>
          <p:nvPr/>
        </p:nvSpPr>
        <p:spPr bwMode="auto">
          <a:xfrm>
            <a:off x="35306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5" name="Line 59"/>
          <p:cNvSpPr>
            <a:spLocks noChangeShapeType="1"/>
          </p:cNvSpPr>
          <p:nvPr/>
        </p:nvSpPr>
        <p:spPr bwMode="auto">
          <a:xfrm>
            <a:off x="405765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6" name="Line 60"/>
          <p:cNvSpPr>
            <a:spLocks noChangeShapeType="1"/>
          </p:cNvSpPr>
          <p:nvPr/>
        </p:nvSpPr>
        <p:spPr bwMode="auto">
          <a:xfrm>
            <a:off x="4672013"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7" name="Rectangle 61"/>
          <p:cNvSpPr>
            <a:spLocks noChangeArrowheads="1"/>
          </p:cNvSpPr>
          <p:nvPr/>
        </p:nvSpPr>
        <p:spPr bwMode="auto">
          <a:xfrm>
            <a:off x="1763713" y="55546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5178" name="Rectangle 62"/>
          <p:cNvSpPr>
            <a:spLocks noChangeArrowheads="1"/>
          </p:cNvSpPr>
          <p:nvPr/>
        </p:nvSpPr>
        <p:spPr bwMode="auto">
          <a:xfrm>
            <a:off x="2382838" y="55546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79" name="Oval 63"/>
          <p:cNvSpPr>
            <a:spLocks noChangeArrowheads="1"/>
          </p:cNvSpPr>
          <p:nvPr/>
        </p:nvSpPr>
        <p:spPr bwMode="auto">
          <a:xfrm>
            <a:off x="2806700" y="55895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80" name="Oval 64"/>
          <p:cNvSpPr>
            <a:spLocks noChangeArrowheads="1"/>
          </p:cNvSpPr>
          <p:nvPr/>
        </p:nvSpPr>
        <p:spPr bwMode="auto">
          <a:xfrm>
            <a:off x="4562475" y="5581650"/>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5181" name="Rectangle 65"/>
          <p:cNvSpPr>
            <a:spLocks noChangeArrowheads="1"/>
          </p:cNvSpPr>
          <p:nvPr/>
        </p:nvSpPr>
        <p:spPr bwMode="auto">
          <a:xfrm>
            <a:off x="3943350"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82" name="Oval 66"/>
          <p:cNvSpPr>
            <a:spLocks noChangeArrowheads="1"/>
          </p:cNvSpPr>
          <p:nvPr/>
        </p:nvSpPr>
        <p:spPr bwMode="auto">
          <a:xfrm>
            <a:off x="5491163" y="55641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83" name="Rectangle 67"/>
          <p:cNvSpPr>
            <a:spLocks noChangeArrowheads="1"/>
          </p:cNvSpPr>
          <p:nvPr/>
        </p:nvSpPr>
        <p:spPr bwMode="auto">
          <a:xfrm>
            <a:off x="3419475"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84" name="Rectangle 68"/>
          <p:cNvSpPr>
            <a:spLocks noChangeArrowheads="1"/>
          </p:cNvSpPr>
          <p:nvPr/>
        </p:nvSpPr>
        <p:spPr bwMode="auto">
          <a:xfrm>
            <a:off x="5195888" y="46228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85" name="Line 69"/>
          <p:cNvSpPr>
            <a:spLocks noChangeShapeType="1"/>
          </p:cNvSpPr>
          <p:nvPr/>
        </p:nvSpPr>
        <p:spPr bwMode="auto">
          <a:xfrm>
            <a:off x="6843713" y="43402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86" name="Rectangle 70"/>
          <p:cNvSpPr>
            <a:spLocks noChangeArrowheads="1"/>
          </p:cNvSpPr>
          <p:nvPr/>
        </p:nvSpPr>
        <p:spPr bwMode="auto">
          <a:xfrm>
            <a:off x="6721475" y="46497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5187" name="Oval 71"/>
          <p:cNvSpPr>
            <a:spLocks noChangeArrowheads="1"/>
          </p:cNvSpPr>
          <p:nvPr/>
        </p:nvSpPr>
        <p:spPr bwMode="auto">
          <a:xfrm>
            <a:off x="7331075" y="46624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88" name="Line 72"/>
          <p:cNvSpPr>
            <a:spLocks noChangeShapeType="1"/>
          </p:cNvSpPr>
          <p:nvPr/>
        </p:nvSpPr>
        <p:spPr bwMode="auto">
          <a:xfrm>
            <a:off x="6950075" y="4764088"/>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89" name="Line 73"/>
          <p:cNvSpPr>
            <a:spLocks noChangeShapeType="1"/>
          </p:cNvSpPr>
          <p:nvPr/>
        </p:nvSpPr>
        <p:spPr bwMode="auto">
          <a:xfrm>
            <a:off x="7140575" y="4764088"/>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0" name="Line 74"/>
          <p:cNvSpPr>
            <a:spLocks noChangeShapeType="1"/>
          </p:cNvSpPr>
          <p:nvPr/>
        </p:nvSpPr>
        <p:spPr bwMode="auto">
          <a:xfrm>
            <a:off x="6334125" y="5284788"/>
            <a:ext cx="1655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1" name="Line 75"/>
          <p:cNvSpPr>
            <a:spLocks noChangeShapeType="1"/>
          </p:cNvSpPr>
          <p:nvPr/>
        </p:nvSpPr>
        <p:spPr bwMode="auto">
          <a:xfrm>
            <a:off x="6342063"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2" name="Line 76"/>
          <p:cNvSpPr>
            <a:spLocks noChangeShapeType="1"/>
          </p:cNvSpPr>
          <p:nvPr/>
        </p:nvSpPr>
        <p:spPr bwMode="auto">
          <a:xfrm>
            <a:off x="6940550"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3" name="Rectangle 77"/>
          <p:cNvSpPr>
            <a:spLocks noChangeArrowheads="1"/>
          </p:cNvSpPr>
          <p:nvPr/>
        </p:nvSpPr>
        <p:spPr bwMode="auto">
          <a:xfrm>
            <a:off x="6232525" y="55895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5194" name="Rectangle 78"/>
          <p:cNvSpPr>
            <a:spLocks noChangeArrowheads="1"/>
          </p:cNvSpPr>
          <p:nvPr/>
        </p:nvSpPr>
        <p:spPr bwMode="auto">
          <a:xfrm>
            <a:off x="6834188" y="558958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95" name="Line 79"/>
          <p:cNvSpPr>
            <a:spLocks noChangeShapeType="1"/>
          </p:cNvSpPr>
          <p:nvPr/>
        </p:nvSpPr>
        <p:spPr bwMode="auto">
          <a:xfrm>
            <a:off x="7443788" y="53006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6" name="Line 80"/>
          <p:cNvSpPr>
            <a:spLocks noChangeShapeType="1"/>
          </p:cNvSpPr>
          <p:nvPr/>
        </p:nvSpPr>
        <p:spPr bwMode="auto">
          <a:xfrm>
            <a:off x="7988300" y="52832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7" name="Oval 81"/>
          <p:cNvSpPr>
            <a:spLocks noChangeArrowheads="1"/>
          </p:cNvSpPr>
          <p:nvPr/>
        </p:nvSpPr>
        <p:spPr bwMode="auto">
          <a:xfrm>
            <a:off x="7878763" y="5597525"/>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5198" name="Rectangle 82"/>
          <p:cNvSpPr>
            <a:spLocks noChangeArrowheads="1"/>
          </p:cNvSpPr>
          <p:nvPr/>
        </p:nvSpPr>
        <p:spPr bwMode="auto">
          <a:xfrm>
            <a:off x="7329488" y="56054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199" name="Oval 84"/>
          <p:cNvSpPr>
            <a:spLocks noChangeArrowheads="1"/>
          </p:cNvSpPr>
          <p:nvPr/>
        </p:nvSpPr>
        <p:spPr bwMode="auto">
          <a:xfrm>
            <a:off x="4349750" y="5378450"/>
            <a:ext cx="679450" cy="6588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200" name="Oval 85"/>
          <p:cNvSpPr>
            <a:spLocks noChangeArrowheads="1"/>
          </p:cNvSpPr>
          <p:nvPr/>
        </p:nvSpPr>
        <p:spPr bwMode="auto">
          <a:xfrm>
            <a:off x="6008688" y="5378450"/>
            <a:ext cx="679450" cy="6588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5201" name="Oval 83"/>
          <p:cNvSpPr>
            <a:spLocks noChangeArrowheads="1"/>
          </p:cNvSpPr>
          <p:nvPr/>
        </p:nvSpPr>
        <p:spPr bwMode="auto">
          <a:xfrm>
            <a:off x="1520825" y="5378450"/>
            <a:ext cx="679450" cy="6588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atin typeface="Arial" pitchFamily="34" charset="0"/>
                <a:cs typeface="Arial" pitchFamily="34" charset="0"/>
              </a:rPr>
              <a:t>Basic steps for linkage analysis of disease</a:t>
            </a:r>
          </a:p>
        </p:txBody>
      </p:sp>
      <p:sp>
        <p:nvSpPr>
          <p:cNvPr id="322563" name="Rectangle 3"/>
          <p:cNvSpPr>
            <a:spLocks noGrp="1" noChangeArrowheads="1"/>
          </p:cNvSpPr>
          <p:nvPr>
            <p:ph type="body" idx="1"/>
          </p:nvPr>
        </p:nvSpPr>
        <p:spPr>
          <a:xfrm>
            <a:off x="685800" y="2613025"/>
            <a:ext cx="7902575" cy="2362200"/>
          </a:xfrm>
        </p:spPr>
        <p:txBody>
          <a:bodyPr/>
          <a:lstStyle/>
          <a:p>
            <a:pPr marL="0" indent="0">
              <a:lnSpc>
                <a:spcPct val="80000"/>
              </a:lnSpc>
              <a:buFontTx/>
              <a:buNone/>
              <a:defRPr/>
            </a:pPr>
            <a:r>
              <a:rPr lang="en-US" sz="2400" dirty="0">
                <a:latin typeface="Arial" pitchFamily="34" charset="0"/>
                <a:cs typeface="Arial" pitchFamily="34" charset="0"/>
              </a:rPr>
              <a:t>Can be broken down into five steps: </a:t>
            </a:r>
          </a:p>
          <a:p>
            <a:pPr marL="914400" lvl="1" indent="-457200">
              <a:lnSpc>
                <a:spcPct val="80000"/>
              </a:lnSpc>
              <a:buFont typeface="+mj-lt"/>
              <a:buAutoNum type="arabicPeriod"/>
              <a:defRPr/>
            </a:pPr>
            <a:r>
              <a:rPr lang="en-US" sz="2000" dirty="0">
                <a:latin typeface="Arial" pitchFamily="34" charset="0"/>
                <a:cs typeface="Arial" pitchFamily="34" charset="0"/>
              </a:rPr>
              <a:t>State the components of the genetic model. </a:t>
            </a:r>
          </a:p>
          <a:p>
            <a:pPr marL="914400" lvl="1" indent="-457200">
              <a:lnSpc>
                <a:spcPct val="80000"/>
              </a:lnSpc>
              <a:buFont typeface="+mj-lt"/>
              <a:buAutoNum type="arabicPeriod"/>
              <a:defRPr/>
            </a:pPr>
            <a:r>
              <a:rPr lang="en-US" sz="2000" dirty="0">
                <a:latin typeface="Arial" pitchFamily="34" charset="0"/>
                <a:cs typeface="Arial" pitchFamily="34" charset="0"/>
              </a:rPr>
              <a:t>Assign underlying disease genotypes given information in the genetic model. </a:t>
            </a:r>
          </a:p>
          <a:p>
            <a:pPr marL="914400" lvl="1" indent="-457200">
              <a:lnSpc>
                <a:spcPct val="80000"/>
              </a:lnSpc>
              <a:buFont typeface="+mj-lt"/>
              <a:buAutoNum type="arabicPeriod"/>
              <a:defRPr/>
            </a:pPr>
            <a:r>
              <a:rPr lang="en-US" sz="2000" dirty="0">
                <a:latin typeface="Arial" pitchFamily="34" charset="0"/>
                <a:cs typeface="Arial" pitchFamily="34" charset="0"/>
              </a:rPr>
              <a:t>Determine putative linkage phase of disease and marker alleles. </a:t>
            </a:r>
          </a:p>
          <a:p>
            <a:pPr marL="914400" lvl="1" indent="-457200">
              <a:lnSpc>
                <a:spcPct val="80000"/>
              </a:lnSpc>
              <a:buFont typeface="+mj-lt"/>
              <a:buAutoNum type="arabicPeriod"/>
              <a:defRPr/>
            </a:pPr>
            <a:r>
              <a:rPr lang="en-US" sz="2000" dirty="0">
                <a:latin typeface="Arial" pitchFamily="34" charset="0"/>
                <a:cs typeface="Arial" pitchFamily="34" charset="0"/>
              </a:rPr>
              <a:t>Score </a:t>
            </a:r>
            <a:r>
              <a:rPr lang="en-US" sz="2000" dirty="0" err="1">
                <a:latin typeface="Arial" pitchFamily="34" charset="0"/>
                <a:cs typeface="Arial" pitchFamily="34" charset="0"/>
              </a:rPr>
              <a:t>meioses</a:t>
            </a:r>
            <a:r>
              <a:rPr lang="en-US" sz="2000" dirty="0">
                <a:latin typeface="Arial" pitchFamily="34" charset="0"/>
                <a:cs typeface="Arial" pitchFamily="34" charset="0"/>
              </a:rPr>
              <a:t> as recombinant or non-recombinant. </a:t>
            </a:r>
          </a:p>
          <a:p>
            <a:pPr marL="914400" lvl="1" indent="-457200">
              <a:lnSpc>
                <a:spcPct val="80000"/>
              </a:lnSpc>
              <a:buFont typeface="+mj-lt"/>
              <a:buAutoNum type="arabicPeriod"/>
              <a:defRPr/>
            </a:pPr>
            <a:r>
              <a:rPr lang="en-US" sz="2000" dirty="0">
                <a:latin typeface="Arial" pitchFamily="34" charset="0"/>
                <a:cs typeface="Arial" pitchFamily="34" charset="0"/>
              </a:rPr>
              <a:t>Calculate and interpret LOD scores.</a:t>
            </a:r>
          </a:p>
          <a:p>
            <a:pPr lvl="1">
              <a:lnSpc>
                <a:spcPct val="80000"/>
              </a:lnSpc>
              <a:defRPr/>
            </a:pPr>
            <a:endParaRPr lang="en-US" sz="2000" dirty="0">
              <a:latin typeface="Arial" pitchFamily="34" charset="0"/>
              <a:cs typeface="Arial"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550863"/>
            <a:ext cx="7772400" cy="1143000"/>
          </a:xfrm>
          <a:noFill/>
        </p:spPr>
        <p:txBody>
          <a:bodyPr/>
          <a:lstStyle/>
          <a:p>
            <a:r>
              <a:rPr lang="en-US" sz="4000">
                <a:latin typeface="Arial" pitchFamily="34" charset="0"/>
                <a:cs typeface="Arial" pitchFamily="34" charset="0"/>
              </a:rPr>
              <a:t>Specify the genetic model</a:t>
            </a:r>
          </a:p>
        </p:txBody>
      </p:sp>
      <p:sp>
        <p:nvSpPr>
          <p:cNvPr id="52227" name="Rectangle 3"/>
          <p:cNvSpPr>
            <a:spLocks noGrp="1" noChangeArrowheads="1"/>
          </p:cNvSpPr>
          <p:nvPr>
            <p:ph type="body" idx="1"/>
          </p:nvPr>
        </p:nvSpPr>
        <p:spPr>
          <a:xfrm>
            <a:off x="304800" y="1600200"/>
            <a:ext cx="3657600" cy="4530725"/>
          </a:xfrm>
        </p:spPr>
        <p:txBody>
          <a:bodyPr/>
          <a:lstStyle/>
          <a:p>
            <a:pPr>
              <a:lnSpc>
                <a:spcPct val="80000"/>
              </a:lnSpc>
              <a:buFont typeface="Wingdings" pitchFamily="2" charset="2"/>
              <a:buNone/>
            </a:pPr>
            <a:r>
              <a:rPr lang="en-US" sz="2000">
                <a:latin typeface="Arial" pitchFamily="34" charset="0"/>
                <a:cs typeface="Arial" pitchFamily="34" charset="0"/>
              </a:rPr>
              <a:t>A simple example:</a:t>
            </a:r>
          </a:p>
          <a:p>
            <a:pPr>
              <a:lnSpc>
                <a:spcPct val="80000"/>
              </a:lnSpc>
            </a:pPr>
            <a:r>
              <a:rPr lang="en-US" sz="2000">
                <a:latin typeface="Arial" pitchFamily="34" charset="0"/>
                <a:cs typeface="Arial" pitchFamily="34" charset="0"/>
              </a:rPr>
              <a:t>Autosomal dominant inheritance</a:t>
            </a:r>
          </a:p>
          <a:p>
            <a:pPr>
              <a:lnSpc>
                <a:spcPct val="80000"/>
              </a:lnSpc>
            </a:pPr>
            <a:r>
              <a:rPr lang="en-US" sz="2000">
                <a:latin typeface="Arial" pitchFamily="34" charset="0"/>
                <a:cs typeface="Arial" pitchFamily="34" charset="0"/>
              </a:rPr>
              <a:t>Complete penetrance</a:t>
            </a:r>
          </a:p>
          <a:p>
            <a:pPr>
              <a:lnSpc>
                <a:spcPct val="80000"/>
              </a:lnSpc>
            </a:pPr>
            <a:r>
              <a:rPr lang="en-US" sz="2000">
                <a:latin typeface="Arial" pitchFamily="34" charset="0"/>
                <a:cs typeface="Arial" pitchFamily="34" charset="0"/>
              </a:rPr>
              <a:t>No genetic heterogeneity (no </a:t>
            </a:r>
            <a:r>
              <a:rPr lang="en-US" sz="2000" b="1" i="1">
                <a:latin typeface="Arial" pitchFamily="34" charset="0"/>
                <a:cs typeface="Arial" pitchFamily="34" charset="0"/>
              </a:rPr>
              <a:t>phenocopies</a:t>
            </a:r>
            <a:r>
              <a:rPr lang="en-US" sz="2000">
                <a:latin typeface="Arial" pitchFamily="34" charset="0"/>
                <a:cs typeface="Arial" pitchFamily="34" charset="0"/>
              </a:rPr>
              <a:t>)</a:t>
            </a:r>
          </a:p>
          <a:p>
            <a:pPr>
              <a:lnSpc>
                <a:spcPct val="80000"/>
              </a:lnSpc>
            </a:pPr>
            <a:r>
              <a:rPr lang="en-US" sz="2000">
                <a:latin typeface="Arial" pitchFamily="34" charset="0"/>
                <a:cs typeface="Arial" pitchFamily="34" charset="0"/>
              </a:rPr>
              <a:t>Rare disease allele</a:t>
            </a:r>
          </a:p>
          <a:p>
            <a:pPr>
              <a:lnSpc>
                <a:spcPct val="80000"/>
              </a:lnSpc>
            </a:pPr>
            <a:r>
              <a:rPr lang="en-US" sz="2000">
                <a:latin typeface="Arial" pitchFamily="34" charset="0"/>
                <a:cs typeface="Arial" pitchFamily="34" charset="0"/>
              </a:rPr>
              <a:t>The disease locus will be assumed to have two alleles: N (for normal or wild-type) A (for affected or disease) </a:t>
            </a:r>
          </a:p>
        </p:txBody>
      </p:sp>
      <p:pic>
        <p:nvPicPr>
          <p:cNvPr id="52228" name="Picture 5" descr="Slide303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905000"/>
            <a:ext cx="47244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7813"/>
            <a:ext cx="8534400" cy="1139825"/>
          </a:xfrm>
          <a:noFill/>
        </p:spPr>
        <p:txBody>
          <a:bodyPr/>
          <a:lstStyle/>
          <a:p>
            <a:r>
              <a:rPr lang="en-US" sz="3600">
                <a:latin typeface="Arial" pitchFamily="34" charset="0"/>
                <a:cs typeface="Arial" pitchFamily="34" charset="0"/>
              </a:rPr>
              <a:t>Assign underlying disease genotypes</a:t>
            </a:r>
          </a:p>
        </p:txBody>
      </p:sp>
      <p:sp>
        <p:nvSpPr>
          <p:cNvPr id="53251" name="Rectangle 3"/>
          <p:cNvSpPr>
            <a:spLocks noGrp="1" noChangeArrowheads="1"/>
          </p:cNvSpPr>
          <p:nvPr>
            <p:ph type="body" idx="1"/>
          </p:nvPr>
        </p:nvSpPr>
        <p:spPr>
          <a:xfrm>
            <a:off x="304800" y="2286000"/>
            <a:ext cx="3657600" cy="3844925"/>
          </a:xfrm>
        </p:spPr>
        <p:txBody>
          <a:bodyPr/>
          <a:lstStyle/>
          <a:p>
            <a:pPr>
              <a:lnSpc>
                <a:spcPct val="80000"/>
              </a:lnSpc>
              <a:buFont typeface="Wingdings" pitchFamily="2" charset="2"/>
              <a:buNone/>
            </a:pPr>
            <a:r>
              <a:rPr lang="en-US" sz="2000">
                <a:latin typeface="Arial" pitchFamily="34" charset="0"/>
                <a:cs typeface="Arial" pitchFamily="34" charset="0"/>
              </a:rPr>
              <a:t>The assumption of complete penetrance of the disease allele allows all unaffected individuals in the pedigree to be assigned a disease genotype of NN. </a:t>
            </a:r>
          </a:p>
          <a:p>
            <a:pPr>
              <a:lnSpc>
                <a:spcPct val="80000"/>
              </a:lnSpc>
              <a:buFont typeface="Wingdings" pitchFamily="2" charset="2"/>
              <a:buNone/>
            </a:pPr>
            <a:endParaRPr lang="en-US" sz="2000">
              <a:latin typeface="Arial" pitchFamily="34" charset="0"/>
              <a:cs typeface="Arial" pitchFamily="34" charset="0"/>
            </a:endParaRPr>
          </a:p>
          <a:p>
            <a:pPr>
              <a:lnSpc>
                <a:spcPct val="80000"/>
              </a:lnSpc>
              <a:buFont typeface="Wingdings" pitchFamily="2" charset="2"/>
              <a:buNone/>
            </a:pPr>
            <a:r>
              <a:rPr lang="en-US" sz="2000">
                <a:latin typeface="Arial" pitchFamily="34" charset="0"/>
                <a:cs typeface="Arial" pitchFamily="34" charset="0"/>
              </a:rPr>
              <a:t>Since the disease allele is assumed rare, the disease genotype for affected individuals can be assigned as AN. </a:t>
            </a:r>
          </a:p>
        </p:txBody>
      </p:sp>
      <p:pic>
        <p:nvPicPr>
          <p:cNvPr id="53252" name="Picture 6" descr="Slide303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828800"/>
            <a:ext cx="49530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7813"/>
            <a:ext cx="8534400" cy="1139825"/>
          </a:xfrm>
          <a:noFill/>
        </p:spPr>
        <p:txBody>
          <a:bodyPr/>
          <a:lstStyle/>
          <a:p>
            <a:r>
              <a:rPr lang="en-US" sz="3600">
                <a:latin typeface="Arial" pitchFamily="34" charset="0"/>
                <a:cs typeface="Arial" pitchFamily="34" charset="0"/>
              </a:rPr>
              <a:t>Determine putative phase</a:t>
            </a:r>
          </a:p>
        </p:txBody>
      </p:sp>
      <p:sp>
        <p:nvSpPr>
          <p:cNvPr id="54275" name="Rectangle 3"/>
          <p:cNvSpPr>
            <a:spLocks noGrp="1" noChangeArrowheads="1"/>
          </p:cNvSpPr>
          <p:nvPr>
            <p:ph type="body" idx="1"/>
          </p:nvPr>
        </p:nvSpPr>
        <p:spPr>
          <a:xfrm>
            <a:off x="0" y="1793875"/>
            <a:ext cx="3962400" cy="3844925"/>
          </a:xfrm>
        </p:spPr>
        <p:txBody>
          <a:bodyPr/>
          <a:lstStyle/>
          <a:p>
            <a:pPr>
              <a:lnSpc>
                <a:spcPct val="80000"/>
              </a:lnSpc>
              <a:buFont typeface="Wingdings" pitchFamily="2" charset="2"/>
              <a:buNone/>
            </a:pPr>
            <a:r>
              <a:rPr lang="en-US" sz="1600">
                <a:latin typeface="Arial" pitchFamily="34" charset="0"/>
                <a:cs typeface="Arial" pitchFamily="34" charset="0"/>
              </a:rPr>
              <a:t>	</a:t>
            </a:r>
            <a:r>
              <a:rPr lang="en-US" sz="2000">
                <a:latin typeface="Arial" pitchFamily="34" charset="0"/>
                <a:cs typeface="Arial" pitchFamily="34" charset="0"/>
              </a:rPr>
              <a:t>Individual II-1 has inherited the disease trait together with marker allele 2 from his affected father. Thus, the A allele at the disease locus and the 2 allele at the marker locus were inherited in the gamete transmitted to II-1. </a:t>
            </a:r>
            <a:br>
              <a:rPr lang="en-US" sz="2000">
                <a:latin typeface="Arial" pitchFamily="34" charset="0"/>
                <a:cs typeface="Arial" pitchFamily="34" charset="0"/>
              </a:rPr>
            </a:br>
            <a:br>
              <a:rPr lang="en-US" sz="2000">
                <a:latin typeface="Arial" pitchFamily="34" charset="0"/>
                <a:cs typeface="Arial" pitchFamily="34" charset="0"/>
              </a:rPr>
            </a:br>
            <a:r>
              <a:rPr lang="en-US" sz="2000">
                <a:latin typeface="Arial" pitchFamily="34" charset="0"/>
                <a:cs typeface="Arial" pitchFamily="34" charset="0"/>
              </a:rPr>
              <a:t>Once the putative linkage phase (the disease allele "segregates" with marker allele 2) has been established, this phase can be tested in generation III. </a:t>
            </a:r>
          </a:p>
        </p:txBody>
      </p:sp>
      <p:pic>
        <p:nvPicPr>
          <p:cNvPr id="542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501775"/>
            <a:ext cx="493395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76200"/>
            <a:ext cx="8839200" cy="1139825"/>
          </a:xfrm>
          <a:noFill/>
        </p:spPr>
        <p:txBody>
          <a:bodyPr/>
          <a:lstStyle/>
          <a:p>
            <a:r>
              <a:rPr lang="en-US" sz="3600">
                <a:latin typeface="Arial" pitchFamily="34" charset="0"/>
                <a:cs typeface="Arial" pitchFamily="34" charset="0"/>
              </a:rPr>
              <a:t>Score the meiotic events as</a:t>
            </a:r>
            <a:br>
              <a:rPr lang="en-US" sz="3600">
                <a:latin typeface="Arial" pitchFamily="34" charset="0"/>
                <a:cs typeface="Arial" pitchFamily="34" charset="0"/>
              </a:rPr>
            </a:br>
            <a:r>
              <a:rPr lang="en-US" sz="3600">
                <a:latin typeface="Arial" pitchFamily="34" charset="0"/>
                <a:cs typeface="Arial" pitchFamily="34" charset="0"/>
              </a:rPr>
              <a:t>recombinant (R) or non-recombinant (NR)</a:t>
            </a:r>
          </a:p>
        </p:txBody>
      </p:sp>
      <p:sp>
        <p:nvSpPr>
          <p:cNvPr id="55299" name="Rectangle 3"/>
          <p:cNvSpPr>
            <a:spLocks noGrp="1" noChangeArrowheads="1"/>
          </p:cNvSpPr>
          <p:nvPr>
            <p:ph type="body" idx="1"/>
          </p:nvPr>
        </p:nvSpPr>
        <p:spPr>
          <a:xfrm>
            <a:off x="0" y="2209800"/>
            <a:ext cx="3962400" cy="3429000"/>
          </a:xfrm>
        </p:spPr>
        <p:txBody>
          <a:bodyPr/>
          <a:lstStyle/>
          <a:p>
            <a:pPr>
              <a:lnSpc>
                <a:spcPct val="80000"/>
              </a:lnSpc>
              <a:buFont typeface="Wingdings" pitchFamily="2" charset="2"/>
              <a:buNone/>
            </a:pPr>
            <a:r>
              <a:rPr lang="en-US" sz="2400">
                <a:latin typeface="Arial" pitchFamily="34" charset="0"/>
                <a:cs typeface="Arial" pitchFamily="34" charset="0"/>
              </a:rPr>
              <a:t>There are four possible gametes from the affected parent II-1: N1, N2, A1, and A2. </a:t>
            </a:r>
          </a:p>
          <a:p>
            <a:pPr>
              <a:lnSpc>
                <a:spcPct val="80000"/>
              </a:lnSpc>
              <a:buFont typeface="Wingdings" pitchFamily="2" charset="2"/>
              <a:buNone/>
            </a:pPr>
            <a:endParaRPr lang="en-US" sz="2400">
              <a:latin typeface="Arial" pitchFamily="34" charset="0"/>
              <a:cs typeface="Arial" pitchFamily="34" charset="0"/>
            </a:endParaRPr>
          </a:p>
          <a:p>
            <a:pPr>
              <a:lnSpc>
                <a:spcPct val="80000"/>
              </a:lnSpc>
              <a:buFont typeface="Wingdings" pitchFamily="2" charset="2"/>
              <a:buNone/>
            </a:pPr>
            <a:r>
              <a:rPr lang="en-US" sz="2400">
                <a:latin typeface="Arial" pitchFamily="34" charset="0"/>
                <a:cs typeface="Arial" pitchFamily="34" charset="0"/>
              </a:rPr>
              <a:t>Based on the putative phase assigned in step 3, gametes A2 and N1 are non-recombinant. </a:t>
            </a:r>
          </a:p>
        </p:txBody>
      </p:sp>
      <p:pic>
        <p:nvPicPr>
          <p:cNvPr id="553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9888" y="1655763"/>
            <a:ext cx="4633912"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76200"/>
            <a:ext cx="8839200" cy="1139825"/>
          </a:xfrm>
          <a:noFill/>
        </p:spPr>
        <p:txBody>
          <a:bodyPr/>
          <a:lstStyle/>
          <a:p>
            <a:r>
              <a:rPr lang="en-US" sz="3600">
                <a:latin typeface="Arial" pitchFamily="34" charset="0"/>
                <a:cs typeface="Arial" pitchFamily="34" charset="0"/>
              </a:rPr>
              <a:t>Calculate LOD scores</a:t>
            </a:r>
          </a:p>
        </p:txBody>
      </p:sp>
      <p:pic>
        <p:nvPicPr>
          <p:cNvPr id="563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960" t="37823" r="2866" b="37407"/>
          <a:stretch>
            <a:fillRect/>
          </a:stretch>
        </p:blipFill>
        <p:spPr bwMode="auto">
          <a:xfrm>
            <a:off x="5791200" y="3614738"/>
            <a:ext cx="33528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1"/>
          <p:cNvSpPr>
            <a:spLocks noChangeArrowheads="1"/>
          </p:cNvSpPr>
          <p:nvPr/>
        </p:nvSpPr>
        <p:spPr bwMode="auto">
          <a:xfrm>
            <a:off x="2286000" y="1054100"/>
            <a:ext cx="543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atin typeface="Calibri" pitchFamily="34" charset="0"/>
                <a:cs typeface="Calibri" pitchFamily="34" charset="0"/>
              </a:rPr>
              <a:t>Z(</a:t>
            </a:r>
            <a:r>
              <a:rPr lang="en-GB" i="1">
                <a:latin typeface="Calibri" pitchFamily="34" charset="0"/>
                <a:cs typeface="Calibri" pitchFamily="34" charset="0"/>
                <a:sym typeface="Symbol" pitchFamily="18" charset="2"/>
              </a:rPr>
              <a:t></a:t>
            </a:r>
            <a:r>
              <a:rPr lang="en-GB">
                <a:latin typeface="Calibri" pitchFamily="34" charset="0"/>
                <a:cs typeface="Calibri" pitchFamily="34" charset="0"/>
                <a:sym typeface="Symbol" pitchFamily="18" charset="2"/>
              </a:rPr>
              <a:t>)</a:t>
            </a:r>
            <a:r>
              <a:rPr lang="en-GB">
                <a:latin typeface="Calibri" pitchFamily="34" charset="0"/>
                <a:cs typeface="Calibri" pitchFamily="34" charset="0"/>
              </a:rPr>
              <a:t>= </a:t>
            </a:r>
            <a:r>
              <a:rPr lang="en-GB" i="1">
                <a:latin typeface="Calibri" pitchFamily="34" charset="0"/>
                <a:cs typeface="Calibri" pitchFamily="34" charset="0"/>
              </a:rPr>
              <a:t>R </a:t>
            </a:r>
            <a:r>
              <a:rPr lang="en-GB">
                <a:latin typeface="Calibri" pitchFamily="34" charset="0"/>
                <a:cs typeface="Calibri" pitchFamily="34" charset="0"/>
              </a:rPr>
              <a:t>log </a:t>
            </a:r>
            <a:r>
              <a:rPr lang="en-GB" i="1">
                <a:latin typeface="Calibri" pitchFamily="34" charset="0"/>
                <a:cs typeface="Calibri" pitchFamily="34" charset="0"/>
                <a:sym typeface="Symbol" pitchFamily="18" charset="2"/>
              </a:rPr>
              <a:t> + </a:t>
            </a:r>
            <a:r>
              <a:rPr lang="en-GB">
                <a:latin typeface="Calibri" pitchFamily="34" charset="0"/>
                <a:cs typeface="Calibri" pitchFamily="34" charset="0"/>
                <a:sym typeface="Symbol" pitchFamily="18" charset="2"/>
              </a:rPr>
              <a:t>(N-R) log (1- </a:t>
            </a:r>
            <a:r>
              <a:rPr lang="en-GB" i="1">
                <a:latin typeface="Calibri" pitchFamily="34" charset="0"/>
                <a:cs typeface="Calibri" pitchFamily="34" charset="0"/>
                <a:sym typeface="Symbol" pitchFamily="18" charset="2"/>
              </a:rPr>
              <a:t></a:t>
            </a:r>
            <a:r>
              <a:rPr lang="en-GB">
                <a:latin typeface="Calibri" pitchFamily="34" charset="0"/>
                <a:cs typeface="Calibri" pitchFamily="34" charset="0"/>
                <a:sym typeface="Symbol" pitchFamily="18" charset="2"/>
              </a:rPr>
              <a:t>) – N log(1/2)</a:t>
            </a:r>
            <a:endParaRPr lang="en-GB"/>
          </a:p>
        </p:txBody>
      </p:sp>
      <p:sp>
        <p:nvSpPr>
          <p:cNvPr id="56325" name="Rectangle 6"/>
          <p:cNvSpPr>
            <a:spLocks noChangeArrowheads="1"/>
          </p:cNvSpPr>
          <p:nvPr/>
        </p:nvSpPr>
        <p:spPr bwMode="auto">
          <a:xfrm>
            <a:off x="2547938" y="1477963"/>
            <a:ext cx="5430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atin typeface="Calibri" pitchFamily="34" charset="0"/>
                <a:cs typeface="Calibri" pitchFamily="34" charset="0"/>
              </a:rPr>
              <a:t>Z(</a:t>
            </a:r>
            <a:r>
              <a:rPr lang="en-GB" i="1">
                <a:latin typeface="Calibri" pitchFamily="34" charset="0"/>
                <a:cs typeface="Calibri" pitchFamily="34" charset="0"/>
                <a:sym typeface="Symbol" pitchFamily="18" charset="2"/>
              </a:rPr>
              <a:t></a:t>
            </a:r>
            <a:r>
              <a:rPr lang="en-GB">
                <a:latin typeface="Calibri" pitchFamily="34" charset="0"/>
                <a:cs typeface="Calibri" pitchFamily="34" charset="0"/>
                <a:sym typeface="Symbol" pitchFamily="18" charset="2"/>
              </a:rPr>
              <a:t>)</a:t>
            </a:r>
            <a:r>
              <a:rPr lang="en-GB">
                <a:latin typeface="Calibri" pitchFamily="34" charset="0"/>
                <a:cs typeface="Calibri" pitchFamily="34" charset="0"/>
              </a:rPr>
              <a:t>= </a:t>
            </a:r>
            <a:r>
              <a:rPr lang="en-GB" i="1">
                <a:latin typeface="Calibri" pitchFamily="34" charset="0"/>
                <a:cs typeface="Calibri" pitchFamily="34" charset="0"/>
              </a:rPr>
              <a:t>1 </a:t>
            </a:r>
            <a:r>
              <a:rPr lang="en-GB">
                <a:latin typeface="Calibri" pitchFamily="34" charset="0"/>
                <a:cs typeface="Calibri" pitchFamily="34" charset="0"/>
              </a:rPr>
              <a:t>log </a:t>
            </a:r>
            <a:r>
              <a:rPr lang="en-GB" i="1">
                <a:latin typeface="Calibri" pitchFamily="34" charset="0"/>
                <a:cs typeface="Calibri" pitchFamily="34" charset="0"/>
                <a:sym typeface="Symbol" pitchFamily="18" charset="2"/>
              </a:rPr>
              <a:t> + </a:t>
            </a:r>
            <a:r>
              <a:rPr lang="en-GB">
                <a:latin typeface="Calibri" pitchFamily="34" charset="0"/>
                <a:cs typeface="Calibri" pitchFamily="34" charset="0"/>
                <a:sym typeface="Symbol" pitchFamily="18" charset="2"/>
              </a:rPr>
              <a:t>9 log (1- </a:t>
            </a:r>
            <a:r>
              <a:rPr lang="en-GB" i="1">
                <a:latin typeface="Calibri" pitchFamily="34" charset="0"/>
                <a:cs typeface="Calibri" pitchFamily="34" charset="0"/>
                <a:sym typeface="Symbol" pitchFamily="18" charset="2"/>
              </a:rPr>
              <a:t></a:t>
            </a:r>
            <a:r>
              <a:rPr lang="en-GB">
                <a:latin typeface="Calibri" pitchFamily="34" charset="0"/>
                <a:cs typeface="Calibri" pitchFamily="34" charset="0"/>
                <a:sym typeface="Symbol" pitchFamily="18" charset="2"/>
              </a:rPr>
              <a:t>) – 10 log(1/2)</a:t>
            </a:r>
            <a:endParaRPr lang="en-GB"/>
          </a:p>
        </p:txBody>
      </p:sp>
      <p:pic>
        <p:nvPicPr>
          <p:cNvPr id="563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13" y="1739900"/>
            <a:ext cx="5703887" cy="527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GB"/>
              <a:t>If we did not have the grandparents: phase unknown</a:t>
            </a:r>
          </a:p>
        </p:txBody>
      </p:sp>
      <p:sp>
        <p:nvSpPr>
          <p:cNvPr id="57348" name="Rectangle 4"/>
          <p:cNvSpPr>
            <a:spLocks noChangeArrowheads="1"/>
          </p:cNvSpPr>
          <p:nvPr/>
        </p:nvSpPr>
        <p:spPr bwMode="auto">
          <a:xfrm>
            <a:off x="98425" y="2279650"/>
            <a:ext cx="457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t>One of two phases is possible. </a:t>
            </a:r>
          </a:p>
          <a:p>
            <a:endParaRPr lang="en-GB" sz="1600"/>
          </a:p>
          <a:p>
            <a:r>
              <a:rPr lang="en-GB" sz="1600"/>
              <a:t>In </a:t>
            </a:r>
            <a:r>
              <a:rPr lang="en-GB" sz="1600" b="1"/>
              <a:t>phase 1</a:t>
            </a:r>
            <a:r>
              <a:rPr lang="en-GB" sz="1600"/>
              <a:t>, the disease allele is segregating with marker allele 1. </a:t>
            </a:r>
          </a:p>
          <a:p>
            <a:endParaRPr lang="en-GB" sz="1600"/>
          </a:p>
          <a:p>
            <a:r>
              <a:rPr lang="en-GB" sz="1600"/>
              <a:t>Alternatively, the disease allele could be segregating with marker allele 2 (</a:t>
            </a:r>
            <a:r>
              <a:rPr lang="en-GB" sz="1600" b="1"/>
              <a:t>phase 2</a:t>
            </a:r>
            <a:r>
              <a:rPr lang="en-GB" sz="1600"/>
              <a:t>). </a:t>
            </a:r>
          </a:p>
          <a:p>
            <a:endParaRPr lang="en-GB" sz="1600"/>
          </a:p>
          <a:p>
            <a:r>
              <a:rPr lang="en-GB" sz="1600"/>
              <a:t>Under each phase, it can be determined whether or not the parental haplotypes in the offspring are recombinant or non-recombinant.</a:t>
            </a: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56</a:t>
            </a:fld>
            <a:endParaRPr lang="en-US"/>
          </a:p>
        </p:txBody>
      </p:sp>
      <p:pic>
        <p:nvPicPr>
          <p:cNvPr id="2" name="Picture 1">
            <a:extLst>
              <a:ext uri="{FF2B5EF4-FFF2-40B4-BE49-F238E27FC236}">
                <a16:creationId xmlns:a16="http://schemas.microsoft.com/office/drawing/2014/main" id="{935A3112-A65A-494F-8149-78CCF2A3E32F}"/>
              </a:ext>
            </a:extLst>
          </p:cNvPr>
          <p:cNvPicPr>
            <a:picLocks noChangeAspect="1"/>
          </p:cNvPicPr>
          <p:nvPr/>
        </p:nvPicPr>
        <p:blipFill>
          <a:blip r:embed="rId2"/>
          <a:stretch>
            <a:fillRect/>
          </a:stretch>
        </p:blipFill>
        <p:spPr>
          <a:xfrm>
            <a:off x="4670425" y="2279650"/>
            <a:ext cx="4352925" cy="250507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76200"/>
            <a:ext cx="8839200" cy="1139825"/>
          </a:xfrm>
          <a:noFill/>
        </p:spPr>
        <p:txBody>
          <a:bodyPr/>
          <a:lstStyle/>
          <a:p>
            <a:r>
              <a:rPr lang="en-US" sz="3600">
                <a:latin typeface="Arial" pitchFamily="34" charset="0"/>
                <a:cs typeface="Arial" pitchFamily="34" charset="0"/>
              </a:rPr>
              <a:t>Calculate LOD scores</a:t>
            </a:r>
          </a:p>
        </p:txBody>
      </p:sp>
      <p:sp>
        <p:nvSpPr>
          <p:cNvPr id="58371" name="Rectangle 1"/>
          <p:cNvSpPr>
            <a:spLocks noChangeArrowheads="1"/>
          </p:cNvSpPr>
          <p:nvPr/>
        </p:nvSpPr>
        <p:spPr bwMode="auto">
          <a:xfrm>
            <a:off x="1557338" y="105410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i="1">
                <a:latin typeface="Calibri" pitchFamily="34" charset="0"/>
                <a:cs typeface="Calibri" pitchFamily="34" charset="0"/>
              </a:rPr>
              <a:t>Here L is: L</a:t>
            </a:r>
            <a:r>
              <a:rPr lang="en-GB">
                <a:latin typeface="Calibri" pitchFamily="34" charset="0"/>
                <a:cs typeface="Calibri" pitchFamily="34" charset="0"/>
              </a:rPr>
              <a:t>(</a:t>
            </a:r>
            <a:r>
              <a:rPr lang="en-GB" i="1">
                <a:latin typeface="Calibri" pitchFamily="34" charset="0"/>
                <a:cs typeface="Calibri" pitchFamily="34" charset="0"/>
                <a:sym typeface="Symbol" pitchFamily="18" charset="2"/>
              </a:rPr>
              <a:t></a:t>
            </a:r>
            <a:r>
              <a:rPr lang="en-GB">
                <a:latin typeface="Calibri" pitchFamily="34" charset="0"/>
                <a:cs typeface="Calibri" pitchFamily="34" charset="0"/>
              </a:rPr>
              <a:t>) = ½ </a:t>
            </a:r>
            <a:r>
              <a:rPr lang="en-GB" i="1">
                <a:latin typeface="Calibri" pitchFamily="34" charset="0"/>
                <a:cs typeface="Calibri" pitchFamily="34" charset="0"/>
                <a:sym typeface="Symbol" pitchFamily="18" charset="2"/>
              </a:rPr>
              <a:t> </a:t>
            </a:r>
            <a:r>
              <a:rPr lang="en-GB" i="1" baseline="30000">
                <a:latin typeface="Calibri" pitchFamily="34" charset="0"/>
                <a:cs typeface="Calibri" pitchFamily="34" charset="0"/>
                <a:sym typeface="Symbol" pitchFamily="18" charset="2"/>
              </a:rPr>
              <a:t>R</a:t>
            </a:r>
            <a:r>
              <a:rPr lang="en-GB">
                <a:latin typeface="Calibri" pitchFamily="34" charset="0"/>
                <a:cs typeface="Calibri" pitchFamily="34" charset="0"/>
                <a:sym typeface="Symbol" pitchFamily="18" charset="2"/>
              </a:rPr>
              <a:t> (1-</a:t>
            </a:r>
            <a:r>
              <a:rPr lang="en-GB" i="1">
                <a:latin typeface="Calibri" pitchFamily="34" charset="0"/>
                <a:cs typeface="Calibri" pitchFamily="34" charset="0"/>
                <a:sym typeface="Symbol" pitchFamily="18" charset="2"/>
              </a:rPr>
              <a:t></a:t>
            </a:r>
            <a:r>
              <a:rPr lang="en-GB">
                <a:latin typeface="Calibri" pitchFamily="34" charset="0"/>
                <a:cs typeface="Calibri" pitchFamily="34" charset="0"/>
                <a:sym typeface="Symbol" pitchFamily="18" charset="2"/>
              </a:rPr>
              <a:t>)</a:t>
            </a:r>
            <a:r>
              <a:rPr lang="en-GB" i="1" baseline="30000">
                <a:latin typeface="Calibri" pitchFamily="34" charset="0"/>
                <a:cs typeface="Calibri" pitchFamily="34" charset="0"/>
                <a:sym typeface="Symbol" pitchFamily="18" charset="2"/>
              </a:rPr>
              <a:t>N-R </a:t>
            </a:r>
            <a:r>
              <a:rPr lang="en-GB" i="1">
                <a:latin typeface="Calibri" pitchFamily="34" charset="0"/>
                <a:cs typeface="Calibri" pitchFamily="34" charset="0"/>
                <a:sym typeface="Symbol" pitchFamily="18" charset="2"/>
              </a:rPr>
              <a:t>+</a:t>
            </a:r>
            <a:r>
              <a:rPr lang="en-GB" i="1" baseline="-25000">
                <a:latin typeface="Calibri" pitchFamily="34" charset="0"/>
                <a:cs typeface="Calibri" pitchFamily="34" charset="0"/>
                <a:sym typeface="Symbol" pitchFamily="18" charset="2"/>
              </a:rPr>
              <a:t> </a:t>
            </a:r>
            <a:r>
              <a:rPr lang="en-GB">
                <a:latin typeface="Calibri" pitchFamily="34" charset="0"/>
                <a:cs typeface="Calibri" pitchFamily="34" charset="0"/>
              </a:rPr>
              <a:t>½ </a:t>
            </a:r>
            <a:r>
              <a:rPr lang="en-GB" i="1">
                <a:latin typeface="Calibri" pitchFamily="34" charset="0"/>
                <a:cs typeface="Calibri" pitchFamily="34" charset="0"/>
                <a:sym typeface="Symbol" pitchFamily="18" charset="2"/>
              </a:rPr>
              <a:t> </a:t>
            </a:r>
            <a:r>
              <a:rPr lang="en-GB" i="1" baseline="30000">
                <a:latin typeface="Calibri" pitchFamily="34" charset="0"/>
                <a:cs typeface="Calibri" pitchFamily="34" charset="0"/>
                <a:sym typeface="Symbol" pitchFamily="18" charset="2"/>
              </a:rPr>
              <a:t>N-R</a:t>
            </a:r>
            <a:r>
              <a:rPr lang="en-GB">
                <a:latin typeface="Calibri" pitchFamily="34" charset="0"/>
                <a:cs typeface="Calibri" pitchFamily="34" charset="0"/>
                <a:sym typeface="Symbol" pitchFamily="18" charset="2"/>
              </a:rPr>
              <a:t> (1-</a:t>
            </a:r>
            <a:r>
              <a:rPr lang="en-GB" i="1">
                <a:latin typeface="Calibri" pitchFamily="34" charset="0"/>
                <a:cs typeface="Calibri" pitchFamily="34" charset="0"/>
                <a:sym typeface="Symbol" pitchFamily="18" charset="2"/>
              </a:rPr>
              <a:t></a:t>
            </a:r>
            <a:r>
              <a:rPr lang="en-GB">
                <a:latin typeface="Calibri" pitchFamily="34" charset="0"/>
                <a:cs typeface="Calibri" pitchFamily="34" charset="0"/>
                <a:sym typeface="Symbol" pitchFamily="18" charset="2"/>
              </a:rPr>
              <a:t>)</a:t>
            </a:r>
            <a:r>
              <a:rPr lang="en-GB" i="1" baseline="30000">
                <a:latin typeface="Calibri" pitchFamily="34" charset="0"/>
                <a:cs typeface="Calibri" pitchFamily="34" charset="0"/>
                <a:sym typeface="Symbol" pitchFamily="18" charset="2"/>
              </a:rPr>
              <a:t>R</a:t>
            </a:r>
          </a:p>
        </p:txBody>
      </p:sp>
      <p:sp>
        <p:nvSpPr>
          <p:cNvPr id="58372" name="Rectangle 6"/>
          <p:cNvSpPr>
            <a:spLocks noChangeArrowheads="1"/>
          </p:cNvSpPr>
          <p:nvPr/>
        </p:nvSpPr>
        <p:spPr bwMode="auto">
          <a:xfrm>
            <a:off x="2547938" y="1477963"/>
            <a:ext cx="5430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i="1">
                <a:latin typeface="Calibri" pitchFamily="34" charset="0"/>
                <a:cs typeface="Calibri" pitchFamily="34" charset="0"/>
              </a:rPr>
              <a:t>L</a:t>
            </a:r>
            <a:r>
              <a:rPr lang="en-GB">
                <a:latin typeface="Calibri" pitchFamily="34" charset="0"/>
                <a:cs typeface="Calibri" pitchFamily="34" charset="0"/>
              </a:rPr>
              <a:t>(</a:t>
            </a:r>
            <a:r>
              <a:rPr lang="en-GB" i="1">
                <a:latin typeface="Calibri" pitchFamily="34" charset="0"/>
                <a:cs typeface="Calibri" pitchFamily="34" charset="0"/>
                <a:sym typeface="Symbol" pitchFamily="18" charset="2"/>
              </a:rPr>
              <a:t></a:t>
            </a:r>
            <a:r>
              <a:rPr lang="en-GB">
                <a:latin typeface="Calibri" pitchFamily="34" charset="0"/>
                <a:cs typeface="Calibri" pitchFamily="34" charset="0"/>
              </a:rPr>
              <a:t>) = ½ </a:t>
            </a:r>
            <a:r>
              <a:rPr lang="en-GB" i="1">
                <a:latin typeface="Calibri" pitchFamily="34" charset="0"/>
                <a:cs typeface="Calibri" pitchFamily="34" charset="0"/>
                <a:sym typeface="Symbol" pitchFamily="18" charset="2"/>
              </a:rPr>
              <a:t> </a:t>
            </a:r>
            <a:r>
              <a:rPr lang="en-GB" i="1" baseline="30000">
                <a:latin typeface="Calibri" pitchFamily="34" charset="0"/>
                <a:cs typeface="Calibri" pitchFamily="34" charset="0"/>
                <a:sym typeface="Symbol" pitchFamily="18" charset="2"/>
              </a:rPr>
              <a:t>1</a:t>
            </a:r>
            <a:r>
              <a:rPr lang="en-GB">
                <a:latin typeface="Calibri" pitchFamily="34" charset="0"/>
                <a:cs typeface="Calibri" pitchFamily="34" charset="0"/>
                <a:sym typeface="Symbol" pitchFamily="18" charset="2"/>
              </a:rPr>
              <a:t> (1-</a:t>
            </a:r>
            <a:r>
              <a:rPr lang="en-GB" i="1">
                <a:latin typeface="Calibri" pitchFamily="34" charset="0"/>
                <a:cs typeface="Calibri" pitchFamily="34" charset="0"/>
                <a:sym typeface="Symbol" pitchFamily="18" charset="2"/>
              </a:rPr>
              <a:t></a:t>
            </a:r>
            <a:r>
              <a:rPr lang="en-GB">
                <a:latin typeface="Calibri" pitchFamily="34" charset="0"/>
                <a:cs typeface="Calibri" pitchFamily="34" charset="0"/>
                <a:sym typeface="Symbol" pitchFamily="18" charset="2"/>
              </a:rPr>
              <a:t>)</a:t>
            </a:r>
            <a:r>
              <a:rPr lang="en-GB" i="1" baseline="30000">
                <a:latin typeface="Calibri" pitchFamily="34" charset="0"/>
                <a:cs typeface="Calibri" pitchFamily="34" charset="0"/>
                <a:sym typeface="Symbol" pitchFamily="18" charset="2"/>
              </a:rPr>
              <a:t>9 </a:t>
            </a:r>
            <a:r>
              <a:rPr lang="en-GB" i="1">
                <a:latin typeface="Calibri" pitchFamily="34" charset="0"/>
                <a:cs typeface="Calibri" pitchFamily="34" charset="0"/>
                <a:sym typeface="Symbol" pitchFamily="18" charset="2"/>
              </a:rPr>
              <a:t>+</a:t>
            </a:r>
            <a:r>
              <a:rPr lang="en-GB" i="1" baseline="-25000">
                <a:latin typeface="Calibri" pitchFamily="34" charset="0"/>
                <a:cs typeface="Calibri" pitchFamily="34" charset="0"/>
                <a:sym typeface="Symbol" pitchFamily="18" charset="2"/>
              </a:rPr>
              <a:t> </a:t>
            </a:r>
            <a:r>
              <a:rPr lang="en-GB">
                <a:latin typeface="Calibri" pitchFamily="34" charset="0"/>
                <a:cs typeface="Calibri" pitchFamily="34" charset="0"/>
              </a:rPr>
              <a:t>½ </a:t>
            </a:r>
            <a:r>
              <a:rPr lang="en-GB" i="1">
                <a:latin typeface="Calibri" pitchFamily="34" charset="0"/>
                <a:cs typeface="Calibri" pitchFamily="34" charset="0"/>
                <a:sym typeface="Symbol" pitchFamily="18" charset="2"/>
              </a:rPr>
              <a:t> </a:t>
            </a:r>
            <a:r>
              <a:rPr lang="en-GB" i="1" baseline="30000">
                <a:latin typeface="Calibri" pitchFamily="34" charset="0"/>
                <a:cs typeface="Calibri" pitchFamily="34" charset="0"/>
                <a:sym typeface="Symbol" pitchFamily="18" charset="2"/>
              </a:rPr>
              <a:t>9</a:t>
            </a:r>
            <a:r>
              <a:rPr lang="en-GB">
                <a:latin typeface="Calibri" pitchFamily="34" charset="0"/>
                <a:cs typeface="Calibri" pitchFamily="34" charset="0"/>
                <a:sym typeface="Symbol" pitchFamily="18" charset="2"/>
              </a:rPr>
              <a:t> (1-</a:t>
            </a:r>
            <a:r>
              <a:rPr lang="en-GB" i="1">
                <a:latin typeface="Calibri" pitchFamily="34" charset="0"/>
                <a:cs typeface="Calibri" pitchFamily="34" charset="0"/>
                <a:sym typeface="Symbol" pitchFamily="18" charset="2"/>
              </a:rPr>
              <a:t></a:t>
            </a:r>
            <a:r>
              <a:rPr lang="en-GB">
                <a:latin typeface="Calibri" pitchFamily="34" charset="0"/>
                <a:cs typeface="Calibri" pitchFamily="34" charset="0"/>
                <a:sym typeface="Symbol" pitchFamily="18" charset="2"/>
              </a:rPr>
              <a:t>)</a:t>
            </a:r>
            <a:r>
              <a:rPr lang="en-GB" i="1" baseline="30000">
                <a:latin typeface="Calibri" pitchFamily="34" charset="0"/>
                <a:cs typeface="Calibri" pitchFamily="34" charset="0"/>
                <a:sym typeface="Symbol" pitchFamily="18" charset="2"/>
              </a:rPr>
              <a:t>1</a:t>
            </a:r>
            <a:endParaRPr lang="en-GB"/>
          </a:p>
        </p:txBody>
      </p:sp>
      <p:pic>
        <p:nvPicPr>
          <p:cNvPr id="583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035175"/>
            <a:ext cx="5386388" cy="4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805" t="35426" r="2458" b="37451"/>
          <a:stretch>
            <a:fillRect/>
          </a:stretch>
        </p:blipFill>
        <p:spPr bwMode="auto">
          <a:xfrm>
            <a:off x="5791200" y="3516313"/>
            <a:ext cx="29718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r>
              <a:rPr lang="en-GB" sz="4000">
                <a:latin typeface="Calibri" pitchFamily="34" charset="0"/>
                <a:cs typeface="Calibri" pitchFamily="34" charset="0"/>
              </a:rPr>
              <a:t>Linkage analysis of human disease</a:t>
            </a:r>
            <a:endParaRPr lang="en-US" sz="4000">
              <a:latin typeface="Calibri" pitchFamily="34" charset="0"/>
              <a:cs typeface="Calibri" pitchFamily="34" charset="0"/>
            </a:endParaRPr>
          </a:p>
        </p:txBody>
      </p:sp>
      <p:sp>
        <p:nvSpPr>
          <p:cNvPr id="50179" name="Rectangle 2"/>
          <p:cNvSpPr>
            <a:spLocks noGrp="1" noChangeArrowheads="1"/>
          </p:cNvSpPr>
          <p:nvPr>
            <p:ph type="body" idx="4294967295"/>
          </p:nvPr>
        </p:nvSpPr>
        <p:spPr>
          <a:xfrm>
            <a:off x="855663" y="1998663"/>
            <a:ext cx="7772400" cy="4114800"/>
          </a:xfrm>
        </p:spPr>
        <p:txBody>
          <a:bodyPr/>
          <a:lstStyle/>
          <a:p>
            <a:pPr>
              <a:lnSpc>
                <a:spcPct val="90000"/>
              </a:lnSpc>
              <a:buFontTx/>
              <a:buNone/>
            </a:pPr>
            <a:r>
              <a:rPr lang="en-GB" sz="2800" dirty="0">
                <a:latin typeface="Calibri" pitchFamily="34" charset="0"/>
                <a:cs typeface="Calibri" pitchFamily="34" charset="0"/>
              </a:rPr>
              <a:t>More difficult because, often:</a:t>
            </a:r>
          </a:p>
          <a:p>
            <a:pPr>
              <a:lnSpc>
                <a:spcPct val="90000"/>
              </a:lnSpc>
            </a:pPr>
            <a:r>
              <a:rPr lang="en-GB" sz="2800" dirty="0">
                <a:latin typeface="Calibri" pitchFamily="34" charset="0"/>
                <a:cs typeface="Calibri" pitchFamily="34" charset="0"/>
              </a:rPr>
              <a:t>Uninformative individuals. </a:t>
            </a:r>
          </a:p>
          <a:p>
            <a:pPr>
              <a:lnSpc>
                <a:spcPct val="90000"/>
              </a:lnSpc>
            </a:pPr>
            <a:r>
              <a:rPr lang="en-GB" sz="2800" dirty="0">
                <a:latin typeface="Calibri" pitchFamily="34" charset="0"/>
                <a:cs typeface="Calibri" pitchFamily="34" charset="0"/>
              </a:rPr>
              <a:t>Different mating types.</a:t>
            </a:r>
          </a:p>
          <a:p>
            <a:pPr>
              <a:lnSpc>
                <a:spcPct val="90000"/>
              </a:lnSpc>
            </a:pPr>
            <a:r>
              <a:rPr lang="en-GB" sz="2800" dirty="0">
                <a:latin typeface="Calibri" pitchFamily="34" charset="0"/>
                <a:cs typeface="Calibri" pitchFamily="34" charset="0"/>
              </a:rPr>
              <a:t>Missing data.</a:t>
            </a:r>
          </a:p>
          <a:p>
            <a:pPr>
              <a:lnSpc>
                <a:spcPct val="90000"/>
              </a:lnSpc>
            </a:pPr>
            <a:r>
              <a:rPr lang="en-GB" sz="2800" dirty="0">
                <a:latin typeface="Calibri" pitchFamily="34" charset="0"/>
                <a:cs typeface="Calibri" pitchFamily="34" charset="0"/>
              </a:rPr>
              <a:t>Uncertainty of genotype at the </a:t>
            </a:r>
            <a:r>
              <a:rPr lang="en-GB" sz="2800">
                <a:latin typeface="Calibri" pitchFamily="34" charset="0"/>
                <a:cs typeface="Calibri" pitchFamily="34" charset="0"/>
              </a:rPr>
              <a:t>disease locus (e.g</a:t>
            </a:r>
            <a:r>
              <a:rPr lang="en-GB" sz="2800" dirty="0">
                <a:latin typeface="Calibri" pitchFamily="34" charset="0"/>
                <a:cs typeface="Calibri" pitchFamily="34" charset="0"/>
              </a:rPr>
              <a:t>. unaffected carriers)</a:t>
            </a:r>
          </a:p>
          <a:p>
            <a:pPr>
              <a:lnSpc>
                <a:spcPct val="90000"/>
              </a:lnSpc>
            </a:pPr>
            <a:endParaRPr lang="en-GB" sz="2800" dirty="0">
              <a:latin typeface="Calibri" pitchFamily="34" charset="0"/>
              <a:cs typeface="Calibri" pitchFamily="34" charset="0"/>
            </a:endParaRPr>
          </a:p>
          <a:p>
            <a:pPr>
              <a:lnSpc>
                <a:spcPct val="90000"/>
              </a:lnSpc>
              <a:buFontTx/>
              <a:buNone/>
            </a:pPr>
            <a:r>
              <a:rPr lang="en-GB" sz="2800" dirty="0">
                <a:latin typeface="Calibri" pitchFamily="34" charset="0"/>
                <a:cs typeface="Calibri" pitchFamily="34" charset="0"/>
                <a:sym typeface="Wingdings" pitchFamily="2" charset="2"/>
              </a:rPr>
              <a:t> </a:t>
            </a:r>
            <a:r>
              <a:rPr lang="en-GB" sz="2800" dirty="0">
                <a:latin typeface="Calibri" pitchFamily="34" charset="0"/>
                <a:cs typeface="Calibri" pitchFamily="34" charset="0"/>
              </a:rPr>
              <a:t>The likelihood function is usually (very) complex. </a:t>
            </a: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58</a:t>
            </a:fld>
            <a:endParaRPr lang="en-US"/>
          </a:p>
        </p:txBody>
      </p:sp>
    </p:spTree>
    <p:extLst>
      <p:ext uri="{BB962C8B-B14F-4D97-AF65-F5344CB8AC3E}">
        <p14:creationId xmlns:p14="http://schemas.microsoft.com/office/powerpoint/2010/main" val="832044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42900"/>
            <a:ext cx="7772400" cy="1143000"/>
          </a:xfrm>
        </p:spPr>
        <p:txBody>
          <a:bodyPr/>
          <a:lstStyle/>
          <a:p>
            <a:r>
              <a:rPr lang="en-GB" dirty="0">
                <a:latin typeface="Calibri" pitchFamily="34" charset="0"/>
                <a:cs typeface="Calibri" pitchFamily="34" charset="0"/>
              </a:rPr>
              <a:t>In practice: </a:t>
            </a:r>
            <a:br>
              <a:rPr lang="en-GB" dirty="0">
                <a:latin typeface="Calibri" pitchFamily="34" charset="0"/>
                <a:cs typeface="Calibri" pitchFamily="34" charset="0"/>
              </a:rPr>
            </a:br>
            <a:r>
              <a:rPr lang="en-GB" dirty="0">
                <a:latin typeface="Calibri" pitchFamily="34" charset="0"/>
                <a:cs typeface="Calibri" pitchFamily="34" charset="0"/>
              </a:rPr>
              <a:t>Positional mapping strategy</a:t>
            </a:r>
          </a:p>
        </p:txBody>
      </p:sp>
      <p:sp>
        <p:nvSpPr>
          <p:cNvPr id="65539" name="Text Box 3"/>
          <p:cNvSpPr txBox="1">
            <a:spLocks noChangeArrowheads="1"/>
          </p:cNvSpPr>
          <p:nvPr/>
        </p:nvSpPr>
        <p:spPr bwMode="auto">
          <a:xfrm>
            <a:off x="746125" y="2757488"/>
            <a:ext cx="2593975" cy="1624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a:spcBef>
                <a:spcPct val="20000"/>
              </a:spcBef>
            </a:pPr>
            <a:r>
              <a:rPr lang="en-GB" u="sng">
                <a:latin typeface="Calibri" pitchFamily="34" charset="0"/>
                <a:cs typeface="Calibri" pitchFamily="34" charset="0"/>
              </a:rPr>
              <a:t>Exclusion</a:t>
            </a:r>
            <a:r>
              <a:rPr lang="en-GB">
                <a:latin typeface="Calibri" pitchFamily="34" charset="0"/>
                <a:cs typeface="Calibri" pitchFamily="34" charset="0"/>
              </a:rPr>
              <a:t>: examine linkage to candidate region</a:t>
            </a:r>
            <a:endParaRPr lang="en-GB" sz="3600">
              <a:latin typeface="Calibri" pitchFamily="34" charset="0"/>
              <a:cs typeface="Calibri" pitchFamily="34" charset="0"/>
            </a:endParaRPr>
          </a:p>
          <a:p>
            <a:endParaRPr lang="en-GB" sz="2800">
              <a:latin typeface="Calibri" pitchFamily="34" charset="0"/>
              <a:cs typeface="Calibri" pitchFamily="34" charset="0"/>
            </a:endParaRPr>
          </a:p>
        </p:txBody>
      </p:sp>
      <p:sp>
        <p:nvSpPr>
          <p:cNvPr id="65540" name="Text Box 4"/>
          <p:cNvSpPr txBox="1">
            <a:spLocks noChangeArrowheads="1"/>
          </p:cNvSpPr>
          <p:nvPr/>
        </p:nvSpPr>
        <p:spPr bwMode="auto">
          <a:xfrm>
            <a:off x="5849938" y="4356100"/>
            <a:ext cx="2900362"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pPr>
              <a:buFontTx/>
              <a:buChar char="•"/>
            </a:pPr>
            <a:r>
              <a:rPr lang="en-GB">
                <a:latin typeface="Calibri" pitchFamily="34" charset="0"/>
                <a:cs typeface="Calibri" pitchFamily="34" charset="0"/>
              </a:rPr>
              <a:t>Fine map</a:t>
            </a:r>
          </a:p>
          <a:p>
            <a:pPr>
              <a:buFontTx/>
              <a:buChar char="•"/>
            </a:pPr>
            <a:r>
              <a:rPr lang="en-GB">
                <a:latin typeface="Calibri" pitchFamily="34" charset="0"/>
                <a:cs typeface="Calibri" pitchFamily="34" charset="0"/>
              </a:rPr>
              <a:t>Positional candidates</a:t>
            </a:r>
          </a:p>
          <a:p>
            <a:pPr>
              <a:buFontTx/>
              <a:buChar char="•"/>
            </a:pPr>
            <a:r>
              <a:rPr lang="en-GB">
                <a:latin typeface="Calibri" pitchFamily="34" charset="0"/>
                <a:cs typeface="Calibri" pitchFamily="34" charset="0"/>
              </a:rPr>
              <a:t>Mutation screening</a:t>
            </a:r>
          </a:p>
        </p:txBody>
      </p:sp>
      <p:sp>
        <p:nvSpPr>
          <p:cNvPr id="65541" name="Text Box 5"/>
          <p:cNvSpPr txBox="1">
            <a:spLocks noChangeArrowheads="1"/>
          </p:cNvSpPr>
          <p:nvPr/>
        </p:nvSpPr>
        <p:spPr bwMode="auto">
          <a:xfrm>
            <a:off x="584200" y="6121400"/>
            <a:ext cx="2986088"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Whole genome screen</a:t>
            </a:r>
          </a:p>
        </p:txBody>
      </p:sp>
      <p:sp>
        <p:nvSpPr>
          <p:cNvPr id="65542" name="Line 6"/>
          <p:cNvSpPr>
            <a:spLocks noChangeShapeType="1"/>
          </p:cNvSpPr>
          <p:nvPr/>
        </p:nvSpPr>
        <p:spPr bwMode="auto">
          <a:xfrm>
            <a:off x="1955800" y="4381500"/>
            <a:ext cx="0" cy="1739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3" name="Line 7"/>
          <p:cNvSpPr>
            <a:spLocks noChangeShapeType="1"/>
          </p:cNvSpPr>
          <p:nvPr/>
        </p:nvSpPr>
        <p:spPr bwMode="auto">
          <a:xfrm flipV="1">
            <a:off x="3482975" y="5029200"/>
            <a:ext cx="2214563"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4" name="Line 8"/>
          <p:cNvSpPr>
            <a:spLocks noChangeShapeType="1"/>
          </p:cNvSpPr>
          <p:nvPr/>
        </p:nvSpPr>
        <p:spPr bwMode="auto">
          <a:xfrm>
            <a:off x="3340100" y="3670300"/>
            <a:ext cx="2357438" cy="1177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5" name="Text Box 9"/>
          <p:cNvSpPr txBox="1">
            <a:spLocks noChangeArrowheads="1"/>
          </p:cNvSpPr>
          <p:nvPr/>
        </p:nvSpPr>
        <p:spPr bwMode="auto">
          <a:xfrm>
            <a:off x="1085850" y="1781175"/>
            <a:ext cx="6996113"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Assess power for detecting linkage in the study sample</a:t>
            </a:r>
          </a:p>
        </p:txBody>
      </p:sp>
      <p:sp>
        <p:nvSpPr>
          <p:cNvPr id="65546" name="Line 10"/>
          <p:cNvSpPr>
            <a:spLocks noChangeShapeType="1"/>
          </p:cNvSpPr>
          <p:nvPr/>
        </p:nvSpPr>
        <p:spPr bwMode="auto">
          <a:xfrm flipH="1">
            <a:off x="1955800" y="2247900"/>
            <a:ext cx="2438400" cy="509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TextBox 2"/>
          <p:cNvSpPr txBox="1"/>
          <p:nvPr/>
        </p:nvSpPr>
        <p:spPr>
          <a:xfrm>
            <a:off x="4071251" y="6256783"/>
            <a:ext cx="4479111" cy="461665"/>
          </a:xfrm>
          <a:prstGeom prst="rect">
            <a:avLst/>
          </a:prstGeom>
          <a:noFill/>
        </p:spPr>
        <p:txBody>
          <a:bodyPr wrap="none" rtlCol="0">
            <a:spAutoFit/>
          </a:bodyPr>
          <a:lstStyle/>
          <a:p>
            <a:r>
              <a:rPr lang="en-GB" i="1" u="sng" dirty="0"/>
              <a:t>Recently, if no power: use NGS</a:t>
            </a:r>
          </a:p>
        </p:txBody>
      </p:sp>
      <p:sp>
        <p:nvSpPr>
          <p:cNvPr id="4" name="Slide Number Placeholder 3"/>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4"/>
          <p:cNvSpPr>
            <a:spLocks noChangeShapeType="1"/>
          </p:cNvSpPr>
          <p:nvPr/>
        </p:nvSpPr>
        <p:spPr bwMode="auto">
          <a:xfrm>
            <a:off x="4567238" y="609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47" name="Line 5"/>
          <p:cNvSpPr>
            <a:spLocks noChangeShapeType="1"/>
          </p:cNvSpPr>
          <p:nvPr/>
        </p:nvSpPr>
        <p:spPr bwMode="auto">
          <a:xfrm>
            <a:off x="4567238" y="762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48" name="Line 6"/>
          <p:cNvSpPr>
            <a:spLocks noChangeShapeType="1"/>
          </p:cNvSpPr>
          <p:nvPr/>
        </p:nvSpPr>
        <p:spPr bwMode="auto">
          <a:xfrm>
            <a:off x="4567238" y="914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49" name="Line 7"/>
          <p:cNvSpPr>
            <a:spLocks noChangeShapeType="1"/>
          </p:cNvSpPr>
          <p:nvPr/>
        </p:nvSpPr>
        <p:spPr bwMode="auto">
          <a:xfrm>
            <a:off x="4567238" y="1066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0" name="Line 8"/>
          <p:cNvSpPr>
            <a:spLocks noChangeShapeType="1"/>
          </p:cNvSpPr>
          <p:nvPr/>
        </p:nvSpPr>
        <p:spPr bwMode="auto">
          <a:xfrm>
            <a:off x="4567238" y="1219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1" name="Line 9"/>
          <p:cNvSpPr>
            <a:spLocks noChangeShapeType="1"/>
          </p:cNvSpPr>
          <p:nvPr/>
        </p:nvSpPr>
        <p:spPr bwMode="auto">
          <a:xfrm>
            <a:off x="4567238" y="1371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2" name="Line 10"/>
          <p:cNvSpPr>
            <a:spLocks noChangeShapeType="1"/>
          </p:cNvSpPr>
          <p:nvPr/>
        </p:nvSpPr>
        <p:spPr bwMode="auto">
          <a:xfrm>
            <a:off x="4567238" y="1524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3" name="Line 11"/>
          <p:cNvSpPr>
            <a:spLocks noChangeShapeType="1"/>
          </p:cNvSpPr>
          <p:nvPr/>
        </p:nvSpPr>
        <p:spPr bwMode="auto">
          <a:xfrm>
            <a:off x="4567238" y="1676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4" name="Line 12"/>
          <p:cNvSpPr>
            <a:spLocks noChangeShapeType="1"/>
          </p:cNvSpPr>
          <p:nvPr/>
        </p:nvSpPr>
        <p:spPr bwMode="auto">
          <a:xfrm>
            <a:off x="4567238" y="1828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5" name="Line 13"/>
          <p:cNvSpPr>
            <a:spLocks noChangeShapeType="1"/>
          </p:cNvSpPr>
          <p:nvPr/>
        </p:nvSpPr>
        <p:spPr bwMode="auto">
          <a:xfrm>
            <a:off x="4567238" y="1981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6" name="Line 14"/>
          <p:cNvSpPr>
            <a:spLocks noChangeShapeType="1"/>
          </p:cNvSpPr>
          <p:nvPr/>
        </p:nvSpPr>
        <p:spPr bwMode="auto">
          <a:xfrm>
            <a:off x="4567238" y="2133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7" name="Line 15"/>
          <p:cNvSpPr>
            <a:spLocks noChangeShapeType="1"/>
          </p:cNvSpPr>
          <p:nvPr/>
        </p:nvSpPr>
        <p:spPr bwMode="auto">
          <a:xfrm>
            <a:off x="4567238" y="2286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8" name="Line 16"/>
          <p:cNvSpPr>
            <a:spLocks noChangeShapeType="1"/>
          </p:cNvSpPr>
          <p:nvPr/>
        </p:nvSpPr>
        <p:spPr bwMode="auto">
          <a:xfrm>
            <a:off x="4567238" y="2438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59" name="Line 17"/>
          <p:cNvSpPr>
            <a:spLocks noChangeShapeType="1"/>
          </p:cNvSpPr>
          <p:nvPr/>
        </p:nvSpPr>
        <p:spPr bwMode="auto">
          <a:xfrm>
            <a:off x="4567238" y="2590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60" name="Line 18"/>
          <p:cNvSpPr>
            <a:spLocks noChangeShapeType="1"/>
          </p:cNvSpPr>
          <p:nvPr/>
        </p:nvSpPr>
        <p:spPr bwMode="auto">
          <a:xfrm>
            <a:off x="4567238" y="2743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61" name="Line 19"/>
          <p:cNvSpPr>
            <a:spLocks noChangeShapeType="1"/>
          </p:cNvSpPr>
          <p:nvPr/>
        </p:nvSpPr>
        <p:spPr bwMode="auto">
          <a:xfrm>
            <a:off x="4567238" y="2895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62" name="Line 20"/>
          <p:cNvSpPr>
            <a:spLocks noChangeShapeType="1"/>
          </p:cNvSpPr>
          <p:nvPr/>
        </p:nvSpPr>
        <p:spPr bwMode="auto">
          <a:xfrm>
            <a:off x="4567238" y="3048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63" name="Line 21"/>
          <p:cNvSpPr>
            <a:spLocks noChangeShapeType="1"/>
          </p:cNvSpPr>
          <p:nvPr/>
        </p:nvSpPr>
        <p:spPr bwMode="auto">
          <a:xfrm>
            <a:off x="4567238" y="3200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64" name="Freeform 22"/>
          <p:cNvSpPr>
            <a:spLocks/>
          </p:cNvSpPr>
          <p:nvPr/>
        </p:nvSpPr>
        <p:spPr bwMode="auto">
          <a:xfrm rot="128408" flipV="1">
            <a:off x="5057775" y="342900"/>
            <a:ext cx="395288" cy="3060700"/>
          </a:xfrm>
          <a:custGeom>
            <a:avLst/>
            <a:gdLst>
              <a:gd name="T0" fmla="*/ 2147483647 w 287"/>
              <a:gd name="T1" fmla="*/ 2147483647 h 1227"/>
              <a:gd name="T2" fmla="*/ 2147483647 w 287"/>
              <a:gd name="T3" fmla="*/ 2147483647 h 1227"/>
              <a:gd name="T4" fmla="*/ 2147483647 w 287"/>
              <a:gd name="T5" fmla="*/ 2147483647 h 1227"/>
              <a:gd name="T6" fmla="*/ 2147483647 w 287"/>
              <a:gd name="T7" fmla="*/ 2147483647 h 1227"/>
              <a:gd name="T8" fmla="*/ 2147483647 w 287"/>
              <a:gd name="T9" fmla="*/ 2147483647 h 1227"/>
              <a:gd name="T10" fmla="*/ 2147483647 w 287"/>
              <a:gd name="T11" fmla="*/ 2147483647 h 1227"/>
              <a:gd name="T12" fmla="*/ 2147483647 w 287"/>
              <a:gd name="T13" fmla="*/ 2147483647 h 1227"/>
              <a:gd name="T14" fmla="*/ 2147483647 w 287"/>
              <a:gd name="T15" fmla="*/ 2147483647 h 1227"/>
              <a:gd name="T16" fmla="*/ 2147483647 w 287"/>
              <a:gd name="T17" fmla="*/ 2147483647 h 1227"/>
              <a:gd name="T18" fmla="*/ 2147483647 w 287"/>
              <a:gd name="T19" fmla="*/ 2147483647 h 1227"/>
              <a:gd name="T20" fmla="*/ 2147483647 w 287"/>
              <a:gd name="T21" fmla="*/ 2147483647 h 1227"/>
              <a:gd name="T22" fmla="*/ 2147483647 w 287"/>
              <a:gd name="T23" fmla="*/ 2147483647 h 1227"/>
              <a:gd name="T24" fmla="*/ 2147483647 w 287"/>
              <a:gd name="T25" fmla="*/ 2147483647 h 1227"/>
              <a:gd name="T26" fmla="*/ 2147483647 w 287"/>
              <a:gd name="T27" fmla="*/ 2147483647 h 1227"/>
              <a:gd name="T28" fmla="*/ 2147483647 w 287"/>
              <a:gd name="T29" fmla="*/ 2147483647 h 1227"/>
              <a:gd name="T30" fmla="*/ 2147483647 w 287"/>
              <a:gd name="T31" fmla="*/ 2147483647 h 1227"/>
              <a:gd name="T32" fmla="*/ 2147483647 w 287"/>
              <a:gd name="T33" fmla="*/ 2147483647 h 1227"/>
              <a:gd name="T34" fmla="*/ 2147483647 w 287"/>
              <a:gd name="T35" fmla="*/ 2147483647 h 1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1227"/>
              <a:gd name="T56" fmla="*/ 287 w 287"/>
              <a:gd name="T57" fmla="*/ 1227 h 1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1227">
                <a:moveTo>
                  <a:pt x="174" y="37"/>
                </a:moveTo>
                <a:cubicBezTo>
                  <a:pt x="145" y="40"/>
                  <a:pt x="111" y="31"/>
                  <a:pt x="88" y="48"/>
                </a:cubicBezTo>
                <a:cubicBezTo>
                  <a:pt x="69" y="60"/>
                  <a:pt x="67" y="112"/>
                  <a:pt x="67" y="112"/>
                </a:cubicBezTo>
                <a:cubicBezTo>
                  <a:pt x="54" y="229"/>
                  <a:pt x="38" y="309"/>
                  <a:pt x="56" y="432"/>
                </a:cubicBezTo>
                <a:cubicBezTo>
                  <a:pt x="60" y="465"/>
                  <a:pt x="77" y="495"/>
                  <a:pt x="88" y="528"/>
                </a:cubicBezTo>
                <a:cubicBezTo>
                  <a:pt x="76" y="575"/>
                  <a:pt x="60" y="619"/>
                  <a:pt x="46" y="666"/>
                </a:cubicBezTo>
                <a:cubicBezTo>
                  <a:pt x="33" y="813"/>
                  <a:pt x="20" y="900"/>
                  <a:pt x="14" y="1061"/>
                </a:cubicBezTo>
                <a:cubicBezTo>
                  <a:pt x="17" y="1095"/>
                  <a:pt x="0" y="1166"/>
                  <a:pt x="46" y="1189"/>
                </a:cubicBezTo>
                <a:cubicBezTo>
                  <a:pt x="66" y="1198"/>
                  <a:pt x="88" y="1202"/>
                  <a:pt x="110" y="1210"/>
                </a:cubicBezTo>
                <a:cubicBezTo>
                  <a:pt x="120" y="1213"/>
                  <a:pt x="142" y="1221"/>
                  <a:pt x="142" y="1221"/>
                </a:cubicBezTo>
                <a:cubicBezTo>
                  <a:pt x="253" y="1184"/>
                  <a:pt x="180" y="1227"/>
                  <a:pt x="216" y="1168"/>
                </a:cubicBezTo>
                <a:cubicBezTo>
                  <a:pt x="221" y="1159"/>
                  <a:pt x="230" y="1153"/>
                  <a:pt x="238" y="1146"/>
                </a:cubicBezTo>
                <a:cubicBezTo>
                  <a:pt x="279" y="935"/>
                  <a:pt x="266" y="1042"/>
                  <a:pt x="248" y="688"/>
                </a:cubicBezTo>
                <a:cubicBezTo>
                  <a:pt x="246" y="650"/>
                  <a:pt x="216" y="581"/>
                  <a:pt x="216" y="581"/>
                </a:cubicBezTo>
                <a:cubicBezTo>
                  <a:pt x="226" y="528"/>
                  <a:pt x="242" y="482"/>
                  <a:pt x="259" y="432"/>
                </a:cubicBezTo>
                <a:cubicBezTo>
                  <a:pt x="262" y="421"/>
                  <a:pt x="270" y="400"/>
                  <a:pt x="270" y="400"/>
                </a:cubicBezTo>
                <a:cubicBezTo>
                  <a:pt x="278" y="260"/>
                  <a:pt x="287" y="237"/>
                  <a:pt x="270" y="112"/>
                </a:cubicBezTo>
                <a:cubicBezTo>
                  <a:pt x="265" y="80"/>
                  <a:pt x="207" y="0"/>
                  <a:pt x="174" y="37"/>
                </a:cubicBezTo>
                <a:close/>
              </a:path>
            </a:pathLst>
          </a:custGeom>
          <a:solidFill>
            <a:srgbClr val="1F2CE4"/>
          </a:solidFill>
          <a:ln w="9525">
            <a:solidFill>
              <a:schemeClr val="tx1"/>
            </a:solidFill>
            <a:round/>
            <a:headEnd/>
            <a:tailEnd/>
          </a:ln>
        </p:spPr>
        <p:txBody>
          <a:bodyPr wrap="none" anchor="ctr"/>
          <a:lstStyle/>
          <a:p>
            <a:endParaRPr lang="en-GB"/>
          </a:p>
        </p:txBody>
      </p:sp>
      <p:sp>
        <p:nvSpPr>
          <p:cNvPr id="6165" name="Line 23"/>
          <p:cNvSpPr>
            <a:spLocks noChangeShapeType="1"/>
          </p:cNvSpPr>
          <p:nvPr/>
        </p:nvSpPr>
        <p:spPr bwMode="auto">
          <a:xfrm>
            <a:off x="4562475" y="465138"/>
            <a:ext cx="406400" cy="0"/>
          </a:xfrm>
          <a:prstGeom prst="line">
            <a:avLst/>
          </a:prstGeom>
          <a:noFill/>
          <a:ln w="57150">
            <a:solidFill>
              <a:srgbClr val="1F2CE4"/>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66" name="Line 25"/>
          <p:cNvSpPr>
            <a:spLocks noChangeShapeType="1"/>
          </p:cNvSpPr>
          <p:nvPr/>
        </p:nvSpPr>
        <p:spPr bwMode="auto">
          <a:xfrm>
            <a:off x="5480050" y="2606675"/>
            <a:ext cx="779463" cy="0"/>
          </a:xfrm>
          <a:prstGeom prst="line">
            <a:avLst/>
          </a:prstGeom>
          <a:noFill/>
          <a:ln w="47625">
            <a:solidFill>
              <a:srgbClr val="FF1919"/>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6650" name="Text Box 26"/>
          <p:cNvSpPr txBox="1">
            <a:spLocks noChangeArrowheads="1"/>
          </p:cNvSpPr>
          <p:nvPr/>
        </p:nvSpPr>
        <p:spPr bwMode="auto">
          <a:xfrm>
            <a:off x="6284913" y="2382838"/>
            <a:ext cx="1851025"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Disease gene</a:t>
            </a:r>
          </a:p>
        </p:txBody>
      </p:sp>
      <p:sp>
        <p:nvSpPr>
          <p:cNvPr id="6168" name="Rectangle 28"/>
          <p:cNvSpPr>
            <a:spLocks noChangeArrowheads="1"/>
          </p:cNvSpPr>
          <p:nvPr/>
        </p:nvSpPr>
        <p:spPr bwMode="auto">
          <a:xfrm>
            <a:off x="4545013" y="3903663"/>
            <a:ext cx="228600" cy="228600"/>
          </a:xfrm>
          <a:prstGeom prst="rect">
            <a:avLst/>
          </a:prstGeom>
          <a:solidFill>
            <a:schemeClr val="tx1"/>
          </a:solidFill>
          <a:ln w="28575">
            <a:solidFill>
              <a:schemeClr val="tx1"/>
            </a:solidFill>
            <a:miter lim="800000"/>
            <a:headEnd/>
            <a:tailEnd/>
          </a:ln>
        </p:spPr>
        <p:txBody>
          <a:bodyPr wrap="none" anchor="ctr"/>
          <a:lstStyle/>
          <a:p>
            <a:pPr algn="ctr"/>
            <a:endParaRPr lang="en-US">
              <a:solidFill>
                <a:schemeClr val="bg2"/>
              </a:solidFill>
              <a:latin typeface="Calibri" pitchFamily="34" charset="0"/>
              <a:cs typeface="Calibri" pitchFamily="34" charset="0"/>
            </a:endParaRPr>
          </a:p>
        </p:txBody>
      </p:sp>
      <p:sp>
        <p:nvSpPr>
          <p:cNvPr id="6169" name="Oval 29"/>
          <p:cNvSpPr>
            <a:spLocks noChangeArrowheads="1"/>
          </p:cNvSpPr>
          <p:nvPr/>
        </p:nvSpPr>
        <p:spPr bwMode="auto">
          <a:xfrm>
            <a:off x="5156200" y="39036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170" name="Line 30"/>
          <p:cNvSpPr>
            <a:spLocks noChangeShapeType="1"/>
          </p:cNvSpPr>
          <p:nvPr/>
        </p:nvSpPr>
        <p:spPr bwMode="auto">
          <a:xfrm flipV="1">
            <a:off x="2474913" y="4322763"/>
            <a:ext cx="4376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71" name="Line 31"/>
          <p:cNvSpPr>
            <a:spLocks noChangeShapeType="1"/>
          </p:cNvSpPr>
          <p:nvPr/>
        </p:nvSpPr>
        <p:spPr bwMode="auto">
          <a:xfrm>
            <a:off x="4773613" y="40179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72" name="Line 32"/>
          <p:cNvSpPr>
            <a:spLocks noChangeShapeType="1"/>
          </p:cNvSpPr>
          <p:nvPr/>
        </p:nvSpPr>
        <p:spPr bwMode="auto">
          <a:xfrm>
            <a:off x="4951413" y="40179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73" name="Line 33"/>
          <p:cNvSpPr>
            <a:spLocks noChangeShapeType="1"/>
          </p:cNvSpPr>
          <p:nvPr/>
        </p:nvSpPr>
        <p:spPr bwMode="auto">
          <a:xfrm>
            <a:off x="2474913"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74" name="Line 34"/>
          <p:cNvSpPr>
            <a:spLocks noChangeShapeType="1"/>
          </p:cNvSpPr>
          <p:nvPr/>
        </p:nvSpPr>
        <p:spPr bwMode="auto">
          <a:xfrm>
            <a:off x="353060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75" name="Line 35"/>
          <p:cNvSpPr>
            <a:spLocks noChangeShapeType="1"/>
          </p:cNvSpPr>
          <p:nvPr/>
        </p:nvSpPr>
        <p:spPr bwMode="auto">
          <a:xfrm>
            <a:off x="5303838"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76" name="Line 36"/>
          <p:cNvSpPr>
            <a:spLocks noChangeShapeType="1"/>
          </p:cNvSpPr>
          <p:nvPr/>
        </p:nvSpPr>
        <p:spPr bwMode="auto">
          <a:xfrm>
            <a:off x="469265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77" name="Rectangle 37"/>
          <p:cNvSpPr>
            <a:spLocks noChangeArrowheads="1"/>
          </p:cNvSpPr>
          <p:nvPr/>
        </p:nvSpPr>
        <p:spPr bwMode="auto">
          <a:xfrm>
            <a:off x="1763713"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178" name="Oval 38"/>
          <p:cNvSpPr>
            <a:spLocks noChangeArrowheads="1"/>
          </p:cNvSpPr>
          <p:nvPr/>
        </p:nvSpPr>
        <p:spPr bwMode="auto">
          <a:xfrm>
            <a:off x="342900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179" name="Rectangle 39"/>
          <p:cNvSpPr>
            <a:spLocks noChangeArrowheads="1"/>
          </p:cNvSpPr>
          <p:nvPr/>
        </p:nvSpPr>
        <p:spPr bwMode="auto">
          <a:xfrm>
            <a:off x="4578350" y="46148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6180" name="Line 40"/>
          <p:cNvSpPr>
            <a:spLocks noChangeShapeType="1"/>
          </p:cNvSpPr>
          <p:nvPr/>
        </p:nvSpPr>
        <p:spPr bwMode="auto">
          <a:xfrm>
            <a:off x="5418138"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81" name="Oval 41"/>
          <p:cNvSpPr>
            <a:spLocks noChangeArrowheads="1"/>
          </p:cNvSpPr>
          <p:nvPr/>
        </p:nvSpPr>
        <p:spPr bwMode="auto">
          <a:xfrm>
            <a:off x="5811838"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182" name="Oval 42"/>
          <p:cNvSpPr>
            <a:spLocks noChangeArrowheads="1"/>
          </p:cNvSpPr>
          <p:nvPr/>
        </p:nvSpPr>
        <p:spPr bwMode="auto">
          <a:xfrm>
            <a:off x="2373313" y="46275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6183" name="Rectangle 43"/>
          <p:cNvSpPr>
            <a:spLocks noChangeArrowheads="1"/>
          </p:cNvSpPr>
          <p:nvPr/>
        </p:nvSpPr>
        <p:spPr bwMode="auto">
          <a:xfrm>
            <a:off x="2819400"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184" name="Oval 44"/>
          <p:cNvSpPr>
            <a:spLocks noChangeArrowheads="1"/>
          </p:cNvSpPr>
          <p:nvPr/>
        </p:nvSpPr>
        <p:spPr bwMode="auto">
          <a:xfrm>
            <a:off x="396875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185" name="Line 45"/>
          <p:cNvSpPr>
            <a:spLocks noChangeShapeType="1"/>
          </p:cNvSpPr>
          <p:nvPr/>
        </p:nvSpPr>
        <p:spPr bwMode="auto">
          <a:xfrm>
            <a:off x="1992313"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86" name="Line 46"/>
          <p:cNvSpPr>
            <a:spLocks noChangeShapeType="1"/>
          </p:cNvSpPr>
          <p:nvPr/>
        </p:nvSpPr>
        <p:spPr bwMode="auto">
          <a:xfrm>
            <a:off x="304800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87" name="Line 47"/>
          <p:cNvSpPr>
            <a:spLocks noChangeShapeType="1"/>
          </p:cNvSpPr>
          <p:nvPr/>
        </p:nvSpPr>
        <p:spPr bwMode="auto">
          <a:xfrm>
            <a:off x="419735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88" name="Line 48"/>
          <p:cNvSpPr>
            <a:spLocks noChangeShapeType="1"/>
          </p:cNvSpPr>
          <p:nvPr/>
        </p:nvSpPr>
        <p:spPr bwMode="auto">
          <a:xfrm>
            <a:off x="2182813"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89" name="Line 49"/>
          <p:cNvSpPr>
            <a:spLocks noChangeShapeType="1"/>
          </p:cNvSpPr>
          <p:nvPr/>
        </p:nvSpPr>
        <p:spPr bwMode="auto">
          <a:xfrm>
            <a:off x="438785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0" name="Line 50"/>
          <p:cNvSpPr>
            <a:spLocks noChangeShapeType="1"/>
          </p:cNvSpPr>
          <p:nvPr/>
        </p:nvSpPr>
        <p:spPr bwMode="auto">
          <a:xfrm>
            <a:off x="322580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1" name="Line 51"/>
          <p:cNvSpPr>
            <a:spLocks noChangeShapeType="1"/>
          </p:cNvSpPr>
          <p:nvPr/>
        </p:nvSpPr>
        <p:spPr bwMode="auto">
          <a:xfrm>
            <a:off x="5595938" y="4729163"/>
            <a:ext cx="0" cy="841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2" name="Line 52"/>
          <p:cNvSpPr>
            <a:spLocks noChangeShapeType="1"/>
          </p:cNvSpPr>
          <p:nvPr/>
        </p:nvSpPr>
        <p:spPr bwMode="auto">
          <a:xfrm>
            <a:off x="1865313" y="52498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3" name="Line 53"/>
          <p:cNvSpPr>
            <a:spLocks noChangeShapeType="1"/>
          </p:cNvSpPr>
          <p:nvPr/>
        </p:nvSpPr>
        <p:spPr bwMode="auto">
          <a:xfrm>
            <a:off x="405765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4" name="Line 54"/>
          <p:cNvSpPr>
            <a:spLocks noChangeShapeType="1"/>
          </p:cNvSpPr>
          <p:nvPr/>
        </p:nvSpPr>
        <p:spPr bwMode="auto">
          <a:xfrm>
            <a:off x="292100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5" name="Line 55"/>
          <p:cNvSpPr>
            <a:spLocks noChangeShapeType="1"/>
          </p:cNvSpPr>
          <p:nvPr/>
        </p:nvSpPr>
        <p:spPr bwMode="auto">
          <a:xfrm>
            <a:off x="187325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6" name="Line 56"/>
          <p:cNvSpPr>
            <a:spLocks noChangeShapeType="1"/>
          </p:cNvSpPr>
          <p:nvPr/>
        </p:nvSpPr>
        <p:spPr bwMode="auto">
          <a:xfrm>
            <a:off x="248920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7" name="Line 57"/>
          <p:cNvSpPr>
            <a:spLocks noChangeShapeType="1"/>
          </p:cNvSpPr>
          <p:nvPr/>
        </p:nvSpPr>
        <p:spPr bwMode="auto">
          <a:xfrm>
            <a:off x="29210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8" name="Line 58"/>
          <p:cNvSpPr>
            <a:spLocks noChangeShapeType="1"/>
          </p:cNvSpPr>
          <p:nvPr/>
        </p:nvSpPr>
        <p:spPr bwMode="auto">
          <a:xfrm>
            <a:off x="35306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99" name="Line 59"/>
          <p:cNvSpPr>
            <a:spLocks noChangeShapeType="1"/>
          </p:cNvSpPr>
          <p:nvPr/>
        </p:nvSpPr>
        <p:spPr bwMode="auto">
          <a:xfrm>
            <a:off x="405765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00" name="Line 60"/>
          <p:cNvSpPr>
            <a:spLocks noChangeShapeType="1"/>
          </p:cNvSpPr>
          <p:nvPr/>
        </p:nvSpPr>
        <p:spPr bwMode="auto">
          <a:xfrm>
            <a:off x="4672013"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01" name="Rectangle 61"/>
          <p:cNvSpPr>
            <a:spLocks noChangeArrowheads="1"/>
          </p:cNvSpPr>
          <p:nvPr/>
        </p:nvSpPr>
        <p:spPr bwMode="auto">
          <a:xfrm>
            <a:off x="1763713" y="55546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6202" name="Rectangle 62"/>
          <p:cNvSpPr>
            <a:spLocks noChangeArrowheads="1"/>
          </p:cNvSpPr>
          <p:nvPr/>
        </p:nvSpPr>
        <p:spPr bwMode="auto">
          <a:xfrm>
            <a:off x="2382838" y="55546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203" name="Oval 63"/>
          <p:cNvSpPr>
            <a:spLocks noChangeArrowheads="1"/>
          </p:cNvSpPr>
          <p:nvPr/>
        </p:nvSpPr>
        <p:spPr bwMode="auto">
          <a:xfrm>
            <a:off x="2806700" y="55895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204" name="Oval 64"/>
          <p:cNvSpPr>
            <a:spLocks noChangeArrowheads="1"/>
          </p:cNvSpPr>
          <p:nvPr/>
        </p:nvSpPr>
        <p:spPr bwMode="auto">
          <a:xfrm>
            <a:off x="4562475" y="5581650"/>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6205" name="Rectangle 65"/>
          <p:cNvSpPr>
            <a:spLocks noChangeArrowheads="1"/>
          </p:cNvSpPr>
          <p:nvPr/>
        </p:nvSpPr>
        <p:spPr bwMode="auto">
          <a:xfrm>
            <a:off x="3943350"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206" name="Oval 66"/>
          <p:cNvSpPr>
            <a:spLocks noChangeArrowheads="1"/>
          </p:cNvSpPr>
          <p:nvPr/>
        </p:nvSpPr>
        <p:spPr bwMode="auto">
          <a:xfrm>
            <a:off x="5491163" y="55641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207" name="Rectangle 67"/>
          <p:cNvSpPr>
            <a:spLocks noChangeArrowheads="1"/>
          </p:cNvSpPr>
          <p:nvPr/>
        </p:nvSpPr>
        <p:spPr bwMode="auto">
          <a:xfrm>
            <a:off x="3419475"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208" name="Rectangle 68"/>
          <p:cNvSpPr>
            <a:spLocks noChangeArrowheads="1"/>
          </p:cNvSpPr>
          <p:nvPr/>
        </p:nvSpPr>
        <p:spPr bwMode="auto">
          <a:xfrm>
            <a:off x="5195888" y="46228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209" name="Line 69"/>
          <p:cNvSpPr>
            <a:spLocks noChangeShapeType="1"/>
          </p:cNvSpPr>
          <p:nvPr/>
        </p:nvSpPr>
        <p:spPr bwMode="auto">
          <a:xfrm>
            <a:off x="6843713" y="43402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10" name="Rectangle 70"/>
          <p:cNvSpPr>
            <a:spLocks noChangeArrowheads="1"/>
          </p:cNvSpPr>
          <p:nvPr/>
        </p:nvSpPr>
        <p:spPr bwMode="auto">
          <a:xfrm>
            <a:off x="6721475" y="46497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6211" name="Oval 71"/>
          <p:cNvSpPr>
            <a:spLocks noChangeArrowheads="1"/>
          </p:cNvSpPr>
          <p:nvPr/>
        </p:nvSpPr>
        <p:spPr bwMode="auto">
          <a:xfrm>
            <a:off x="7331075" y="46624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212" name="Line 72"/>
          <p:cNvSpPr>
            <a:spLocks noChangeShapeType="1"/>
          </p:cNvSpPr>
          <p:nvPr/>
        </p:nvSpPr>
        <p:spPr bwMode="auto">
          <a:xfrm>
            <a:off x="6950075" y="4764088"/>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13" name="Line 73"/>
          <p:cNvSpPr>
            <a:spLocks noChangeShapeType="1"/>
          </p:cNvSpPr>
          <p:nvPr/>
        </p:nvSpPr>
        <p:spPr bwMode="auto">
          <a:xfrm>
            <a:off x="7140575" y="4764088"/>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14" name="Line 74"/>
          <p:cNvSpPr>
            <a:spLocks noChangeShapeType="1"/>
          </p:cNvSpPr>
          <p:nvPr/>
        </p:nvSpPr>
        <p:spPr bwMode="auto">
          <a:xfrm>
            <a:off x="6334125" y="5284788"/>
            <a:ext cx="1655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15" name="Line 75"/>
          <p:cNvSpPr>
            <a:spLocks noChangeShapeType="1"/>
          </p:cNvSpPr>
          <p:nvPr/>
        </p:nvSpPr>
        <p:spPr bwMode="auto">
          <a:xfrm>
            <a:off x="6342063"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16" name="Line 76"/>
          <p:cNvSpPr>
            <a:spLocks noChangeShapeType="1"/>
          </p:cNvSpPr>
          <p:nvPr/>
        </p:nvSpPr>
        <p:spPr bwMode="auto">
          <a:xfrm>
            <a:off x="6940550"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17" name="Rectangle 77"/>
          <p:cNvSpPr>
            <a:spLocks noChangeArrowheads="1"/>
          </p:cNvSpPr>
          <p:nvPr/>
        </p:nvSpPr>
        <p:spPr bwMode="auto">
          <a:xfrm>
            <a:off x="6232525" y="55895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6218" name="Rectangle 78"/>
          <p:cNvSpPr>
            <a:spLocks noChangeArrowheads="1"/>
          </p:cNvSpPr>
          <p:nvPr/>
        </p:nvSpPr>
        <p:spPr bwMode="auto">
          <a:xfrm>
            <a:off x="6834188" y="558958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6219" name="Line 79"/>
          <p:cNvSpPr>
            <a:spLocks noChangeShapeType="1"/>
          </p:cNvSpPr>
          <p:nvPr/>
        </p:nvSpPr>
        <p:spPr bwMode="auto">
          <a:xfrm>
            <a:off x="7443788" y="53006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20" name="Line 80"/>
          <p:cNvSpPr>
            <a:spLocks noChangeShapeType="1"/>
          </p:cNvSpPr>
          <p:nvPr/>
        </p:nvSpPr>
        <p:spPr bwMode="auto">
          <a:xfrm>
            <a:off x="7988300" y="52832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21" name="Oval 81"/>
          <p:cNvSpPr>
            <a:spLocks noChangeArrowheads="1"/>
          </p:cNvSpPr>
          <p:nvPr/>
        </p:nvSpPr>
        <p:spPr bwMode="auto">
          <a:xfrm>
            <a:off x="7878763" y="5597525"/>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6222" name="Rectangle 82"/>
          <p:cNvSpPr>
            <a:spLocks noChangeArrowheads="1"/>
          </p:cNvSpPr>
          <p:nvPr/>
        </p:nvSpPr>
        <p:spPr bwMode="auto">
          <a:xfrm>
            <a:off x="7329488" y="56054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26710" name="Text Box 86"/>
          <p:cNvSpPr txBox="1">
            <a:spLocks noChangeArrowheads="1"/>
          </p:cNvSpPr>
          <p:nvPr/>
        </p:nvSpPr>
        <p:spPr bwMode="auto">
          <a:xfrm>
            <a:off x="1566863"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5 6</a:t>
            </a:r>
          </a:p>
        </p:txBody>
      </p:sp>
      <p:sp>
        <p:nvSpPr>
          <p:cNvPr id="26711" name="Text Box 87"/>
          <p:cNvSpPr txBox="1">
            <a:spLocks noChangeArrowheads="1"/>
          </p:cNvSpPr>
          <p:nvPr/>
        </p:nvSpPr>
        <p:spPr bwMode="auto">
          <a:xfrm>
            <a:off x="4343400"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4 7</a:t>
            </a:r>
          </a:p>
        </p:txBody>
      </p:sp>
      <p:sp>
        <p:nvSpPr>
          <p:cNvPr id="26712" name="Text Box 88"/>
          <p:cNvSpPr txBox="1">
            <a:spLocks noChangeArrowheads="1"/>
          </p:cNvSpPr>
          <p:nvPr/>
        </p:nvSpPr>
        <p:spPr bwMode="auto">
          <a:xfrm>
            <a:off x="6021388"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2 3</a:t>
            </a:r>
          </a:p>
        </p:txBody>
      </p:sp>
      <p:sp>
        <p:nvSpPr>
          <p:cNvPr id="26713" name="Text Box 89"/>
          <p:cNvSpPr txBox="1">
            <a:spLocks noChangeArrowheads="1"/>
          </p:cNvSpPr>
          <p:nvPr/>
        </p:nvSpPr>
        <p:spPr bwMode="auto">
          <a:xfrm>
            <a:off x="382588" y="1419225"/>
            <a:ext cx="214153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Marker studied</a:t>
            </a:r>
          </a:p>
        </p:txBody>
      </p:sp>
      <p:sp>
        <p:nvSpPr>
          <p:cNvPr id="6227" name="Line 90"/>
          <p:cNvSpPr>
            <a:spLocks noChangeShapeType="1"/>
          </p:cNvSpPr>
          <p:nvPr/>
        </p:nvSpPr>
        <p:spPr bwMode="auto">
          <a:xfrm flipV="1">
            <a:off x="2833688" y="490538"/>
            <a:ext cx="1574800" cy="86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2743200"/>
            <a:ext cx="7772400" cy="1143000"/>
          </a:xfrm>
        </p:spPr>
        <p:txBody>
          <a:bodyPr/>
          <a:lstStyle/>
          <a:p>
            <a:r>
              <a:rPr lang="en-GB" dirty="0"/>
              <a:t>Some real examples:</a:t>
            </a: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MOREN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325" y="1203325"/>
            <a:ext cx="41148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366713" y="1296988"/>
            <a:ext cx="808037" cy="26193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US" sz="1200">
                <a:latin typeface="Times New Roman" pitchFamily="18" charset="0"/>
              </a:rPr>
              <a:t>BPES-2</a:t>
            </a:r>
          </a:p>
        </p:txBody>
      </p:sp>
      <p:sp>
        <p:nvSpPr>
          <p:cNvPr id="60420" name="Rectangle 4"/>
          <p:cNvSpPr>
            <a:spLocks noChangeArrowheads="1"/>
          </p:cNvSpPr>
          <p:nvPr/>
        </p:nvSpPr>
        <p:spPr bwMode="auto">
          <a:xfrm>
            <a:off x="808038" y="1631950"/>
            <a:ext cx="877887" cy="34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21" name="Rectangle 5"/>
          <p:cNvSpPr>
            <a:spLocks noChangeArrowheads="1"/>
          </p:cNvSpPr>
          <p:nvPr/>
        </p:nvSpPr>
        <p:spPr bwMode="auto">
          <a:xfrm>
            <a:off x="1997075" y="1552575"/>
            <a:ext cx="390525" cy="43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22" name="Rectangle 6"/>
          <p:cNvSpPr>
            <a:spLocks noChangeArrowheads="1"/>
          </p:cNvSpPr>
          <p:nvPr/>
        </p:nvSpPr>
        <p:spPr bwMode="auto">
          <a:xfrm>
            <a:off x="1631950" y="2598738"/>
            <a:ext cx="388938" cy="34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grpSp>
        <p:nvGrpSpPr>
          <p:cNvPr id="60423" name="Group 7"/>
          <p:cNvGrpSpPr>
            <a:grpSpLocks/>
          </p:cNvGrpSpPr>
          <p:nvPr/>
        </p:nvGrpSpPr>
        <p:grpSpPr bwMode="auto">
          <a:xfrm>
            <a:off x="5335588" y="1714500"/>
            <a:ext cx="3963987" cy="3840163"/>
            <a:chOff x="6861" y="1008"/>
            <a:chExt cx="6243" cy="6048"/>
          </a:xfrm>
        </p:grpSpPr>
        <p:sp>
          <p:nvSpPr>
            <p:cNvPr id="60446" name="Text Box 8"/>
            <p:cNvSpPr txBox="1">
              <a:spLocks noChangeArrowheads="1"/>
            </p:cNvSpPr>
            <p:nvPr/>
          </p:nvSpPr>
          <p:spPr bwMode="auto">
            <a:xfrm>
              <a:off x="6912" y="5475"/>
              <a:ext cx="72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endParaRPr lang="en-GB" sz="500">
                <a:latin typeface="Times New Roman" pitchFamily="18" charset="0"/>
              </a:endParaRPr>
            </a:p>
          </p:txBody>
        </p:sp>
        <p:grpSp>
          <p:nvGrpSpPr>
            <p:cNvPr id="60447" name="Group 9"/>
            <p:cNvGrpSpPr>
              <a:grpSpLocks/>
            </p:cNvGrpSpPr>
            <p:nvPr/>
          </p:nvGrpSpPr>
          <p:grpSpPr bwMode="auto">
            <a:xfrm>
              <a:off x="6861" y="1008"/>
              <a:ext cx="6243" cy="6048"/>
              <a:chOff x="7776" y="1008"/>
              <a:chExt cx="6243" cy="6048"/>
            </a:xfrm>
          </p:grpSpPr>
          <p:grpSp>
            <p:nvGrpSpPr>
              <p:cNvPr id="60448" name="Group 10"/>
              <p:cNvGrpSpPr>
                <a:grpSpLocks/>
              </p:cNvGrpSpPr>
              <p:nvPr/>
            </p:nvGrpSpPr>
            <p:grpSpPr bwMode="auto">
              <a:xfrm>
                <a:off x="7920" y="1008"/>
                <a:ext cx="6099" cy="6048"/>
                <a:chOff x="7920" y="1008"/>
                <a:chExt cx="6099" cy="6048"/>
              </a:xfrm>
            </p:grpSpPr>
            <p:grpSp>
              <p:nvGrpSpPr>
                <p:cNvPr id="60450" name="Group 11"/>
                <p:cNvGrpSpPr>
                  <a:grpSpLocks/>
                </p:cNvGrpSpPr>
                <p:nvPr/>
              </p:nvGrpSpPr>
              <p:grpSpPr bwMode="auto">
                <a:xfrm>
                  <a:off x="7920" y="1008"/>
                  <a:ext cx="6099" cy="6048"/>
                  <a:chOff x="7920" y="1008"/>
                  <a:chExt cx="6099" cy="6048"/>
                </a:xfrm>
              </p:grpSpPr>
              <p:grpSp>
                <p:nvGrpSpPr>
                  <p:cNvPr id="60452" name="Group 13"/>
                  <p:cNvGrpSpPr>
                    <a:grpSpLocks/>
                  </p:cNvGrpSpPr>
                  <p:nvPr/>
                </p:nvGrpSpPr>
                <p:grpSpPr bwMode="auto">
                  <a:xfrm>
                    <a:off x="8198" y="1008"/>
                    <a:ext cx="5821" cy="6048"/>
                    <a:chOff x="8352" y="288"/>
                    <a:chExt cx="5821" cy="6048"/>
                  </a:xfrm>
                </p:grpSpPr>
                <p:pic>
                  <p:nvPicPr>
                    <p:cNvPr id="60455" name="Picture 14" descr="RODRIGU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2" y="288"/>
                      <a:ext cx="5821" cy="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6" name="Rectangle 15"/>
                    <p:cNvSpPr>
                      <a:spLocks noChangeArrowheads="1"/>
                    </p:cNvSpPr>
                    <p:nvPr/>
                  </p:nvSpPr>
                  <p:spPr bwMode="auto">
                    <a:xfrm>
                      <a:off x="12960" y="2779"/>
                      <a:ext cx="864" cy="8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57" name="Rectangle 16"/>
                    <p:cNvSpPr>
                      <a:spLocks noChangeArrowheads="1"/>
                    </p:cNvSpPr>
                    <p:nvPr/>
                  </p:nvSpPr>
                  <p:spPr bwMode="auto">
                    <a:xfrm>
                      <a:off x="9504" y="1008"/>
                      <a:ext cx="1152" cy="8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58" name="Rectangle 17"/>
                    <p:cNvSpPr>
                      <a:spLocks noChangeArrowheads="1"/>
                    </p:cNvSpPr>
                    <p:nvPr/>
                  </p:nvSpPr>
                  <p:spPr bwMode="auto">
                    <a:xfrm>
                      <a:off x="10944" y="1152"/>
                      <a:ext cx="576"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59" name="Rectangle 18"/>
                    <p:cNvSpPr>
                      <a:spLocks noChangeArrowheads="1"/>
                    </p:cNvSpPr>
                    <p:nvPr/>
                  </p:nvSpPr>
                  <p:spPr bwMode="auto">
                    <a:xfrm>
                      <a:off x="9645" y="2880"/>
                      <a:ext cx="72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grpSp>
              <p:sp>
                <p:nvSpPr>
                  <p:cNvPr id="60453" name="Rectangle 20"/>
                  <p:cNvSpPr>
                    <a:spLocks noChangeArrowheads="1"/>
                  </p:cNvSpPr>
                  <p:nvPr/>
                </p:nvSpPr>
                <p:spPr bwMode="auto">
                  <a:xfrm>
                    <a:off x="9494" y="5328"/>
                    <a:ext cx="432" cy="8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54" name="Rectangle 21"/>
                  <p:cNvSpPr>
                    <a:spLocks noChangeArrowheads="1"/>
                  </p:cNvSpPr>
                  <p:nvPr/>
                </p:nvSpPr>
                <p:spPr bwMode="auto">
                  <a:xfrm>
                    <a:off x="7920" y="3600"/>
                    <a:ext cx="576" cy="27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grpSp>
            <p:sp>
              <p:nvSpPr>
                <p:cNvPr id="60451" name="Text Box 22"/>
                <p:cNvSpPr txBox="1">
                  <a:spLocks noChangeArrowheads="1"/>
                </p:cNvSpPr>
                <p:nvPr/>
              </p:nvSpPr>
              <p:spPr bwMode="auto">
                <a:xfrm>
                  <a:off x="8352" y="3681"/>
                  <a:ext cx="864"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US" sz="500">
                      <a:latin typeface="Arial" pitchFamily="34" charset="0"/>
                    </a:rPr>
                    <a:t>D3S1267</a:t>
                  </a:r>
                </a:p>
                <a:p>
                  <a:r>
                    <a:rPr lang="es-ES" sz="500">
                      <a:latin typeface="Arial" pitchFamily="34" charset="0"/>
                    </a:rPr>
                    <a:t>D3S1292</a:t>
                  </a:r>
                </a:p>
                <a:p>
                  <a:r>
                    <a:rPr lang="en-US" sz="500">
                      <a:latin typeface="Arial" pitchFamily="34" charset="0"/>
                    </a:rPr>
                    <a:t>D3S3637</a:t>
                  </a:r>
                </a:p>
                <a:p>
                  <a:r>
                    <a:rPr lang="en-US" sz="500">
                      <a:latin typeface="Arial" pitchFamily="34" charset="0"/>
                    </a:rPr>
                    <a:t>D3S1549</a:t>
                  </a:r>
                  <a:endParaRPr lang="en-US" sz="600" b="1">
                    <a:latin typeface="Arial" pitchFamily="34" charset="0"/>
                  </a:endParaRPr>
                </a:p>
              </p:txBody>
            </p:sp>
          </p:grpSp>
          <p:sp>
            <p:nvSpPr>
              <p:cNvPr id="60449" name="Text Box 23"/>
              <p:cNvSpPr txBox="1">
                <a:spLocks noChangeArrowheads="1"/>
              </p:cNvSpPr>
              <p:nvPr/>
            </p:nvSpPr>
            <p:spPr bwMode="auto">
              <a:xfrm>
                <a:off x="7776" y="5466"/>
                <a:ext cx="864"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endParaRPr lang="en-GB" sz="500">
                  <a:latin typeface="Times New Roman" pitchFamily="18" charset="0"/>
                </a:endParaRPr>
              </a:p>
            </p:txBody>
          </p:sp>
        </p:grpSp>
      </p:grpSp>
      <p:sp>
        <p:nvSpPr>
          <p:cNvPr id="60424" name="Rectangle 24"/>
          <p:cNvSpPr>
            <a:spLocks noChangeArrowheads="1"/>
          </p:cNvSpPr>
          <p:nvPr/>
        </p:nvSpPr>
        <p:spPr bwMode="auto">
          <a:xfrm>
            <a:off x="5213350" y="847725"/>
            <a:ext cx="1004888"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25" name="Text Box 25"/>
          <p:cNvSpPr txBox="1">
            <a:spLocks noChangeArrowheads="1"/>
          </p:cNvSpPr>
          <p:nvPr/>
        </p:nvSpPr>
        <p:spPr bwMode="auto">
          <a:xfrm>
            <a:off x="5891213" y="1912938"/>
            <a:ext cx="784225" cy="27463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US" sz="1200">
                <a:latin typeface="Times New Roman" pitchFamily="18" charset="0"/>
              </a:rPr>
              <a:t>BPES-3</a:t>
            </a:r>
          </a:p>
        </p:txBody>
      </p:sp>
      <p:grpSp>
        <p:nvGrpSpPr>
          <p:cNvPr id="60426" name="Group 26"/>
          <p:cNvGrpSpPr>
            <a:grpSpLocks/>
          </p:cNvGrpSpPr>
          <p:nvPr/>
        </p:nvGrpSpPr>
        <p:grpSpPr bwMode="auto">
          <a:xfrm>
            <a:off x="92075" y="3405188"/>
            <a:ext cx="7680325" cy="3452812"/>
            <a:chOff x="144" y="6458"/>
            <a:chExt cx="12096" cy="5436"/>
          </a:xfrm>
        </p:grpSpPr>
        <p:grpSp>
          <p:nvGrpSpPr>
            <p:cNvPr id="60429" name="Group 27"/>
            <p:cNvGrpSpPr>
              <a:grpSpLocks/>
            </p:cNvGrpSpPr>
            <p:nvPr/>
          </p:nvGrpSpPr>
          <p:grpSpPr bwMode="auto">
            <a:xfrm>
              <a:off x="576" y="6458"/>
              <a:ext cx="11664" cy="5436"/>
              <a:chOff x="144" y="4464"/>
              <a:chExt cx="11664" cy="6156"/>
            </a:xfrm>
          </p:grpSpPr>
          <p:grpSp>
            <p:nvGrpSpPr>
              <p:cNvPr id="60440" name="Group 28"/>
              <p:cNvGrpSpPr>
                <a:grpSpLocks/>
              </p:cNvGrpSpPr>
              <p:nvPr/>
            </p:nvGrpSpPr>
            <p:grpSpPr bwMode="auto">
              <a:xfrm>
                <a:off x="144" y="4464"/>
                <a:ext cx="11664" cy="6156"/>
                <a:chOff x="144" y="4464"/>
                <a:chExt cx="11664" cy="6156"/>
              </a:xfrm>
            </p:grpSpPr>
            <p:pic>
              <p:nvPicPr>
                <p:cNvPr id="60442" name="Picture 29" descr="BEDOYA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 y="4464"/>
                  <a:ext cx="11664" cy="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3" name="Rectangle 30"/>
                <p:cNvSpPr>
                  <a:spLocks noChangeArrowheads="1"/>
                </p:cNvSpPr>
                <p:nvPr/>
              </p:nvSpPr>
              <p:spPr bwMode="auto">
                <a:xfrm>
                  <a:off x="8352" y="8928"/>
                  <a:ext cx="720" cy="8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44" name="Rectangle 31"/>
                <p:cNvSpPr>
                  <a:spLocks noChangeArrowheads="1"/>
                </p:cNvSpPr>
                <p:nvPr/>
              </p:nvSpPr>
              <p:spPr bwMode="auto">
                <a:xfrm>
                  <a:off x="7056" y="7107"/>
                  <a:ext cx="720" cy="9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45" name="Rectangle 32"/>
                <p:cNvSpPr>
                  <a:spLocks noChangeArrowheads="1"/>
                </p:cNvSpPr>
                <p:nvPr/>
              </p:nvSpPr>
              <p:spPr bwMode="auto">
                <a:xfrm>
                  <a:off x="7056" y="8814"/>
                  <a:ext cx="576"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grpSp>
          <p:sp>
            <p:nvSpPr>
              <p:cNvPr id="60441" name="Rectangle 33"/>
              <p:cNvSpPr>
                <a:spLocks noChangeArrowheads="1"/>
              </p:cNvSpPr>
              <p:nvPr/>
            </p:nvSpPr>
            <p:spPr bwMode="auto">
              <a:xfrm>
                <a:off x="6336" y="8992"/>
                <a:ext cx="4896"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grpSp>
        <p:sp>
          <p:nvSpPr>
            <p:cNvPr id="60430" name="Rectangle 34"/>
            <p:cNvSpPr>
              <a:spLocks noChangeArrowheads="1"/>
            </p:cNvSpPr>
            <p:nvPr/>
          </p:nvSpPr>
          <p:spPr bwMode="auto">
            <a:xfrm>
              <a:off x="1296" y="10400"/>
              <a:ext cx="2160" cy="8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31" name="Rectangle 35"/>
            <p:cNvSpPr>
              <a:spLocks noChangeArrowheads="1"/>
            </p:cNvSpPr>
            <p:nvPr/>
          </p:nvSpPr>
          <p:spPr bwMode="auto">
            <a:xfrm>
              <a:off x="4608" y="10400"/>
              <a:ext cx="2016" cy="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32" name="Rectangle 36"/>
            <p:cNvSpPr>
              <a:spLocks noChangeArrowheads="1"/>
            </p:cNvSpPr>
            <p:nvPr/>
          </p:nvSpPr>
          <p:spPr bwMode="auto">
            <a:xfrm>
              <a:off x="5040" y="8838"/>
              <a:ext cx="576" cy="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grpSp>
          <p:nvGrpSpPr>
            <p:cNvPr id="60433" name="Group 37"/>
            <p:cNvGrpSpPr>
              <a:grpSpLocks/>
            </p:cNvGrpSpPr>
            <p:nvPr/>
          </p:nvGrpSpPr>
          <p:grpSpPr bwMode="auto">
            <a:xfrm>
              <a:off x="4608" y="7200"/>
              <a:ext cx="2880" cy="864"/>
              <a:chOff x="4608" y="7200"/>
              <a:chExt cx="2880" cy="864"/>
            </a:xfrm>
          </p:grpSpPr>
          <p:sp>
            <p:nvSpPr>
              <p:cNvPr id="60438" name="Rectangle 38"/>
              <p:cNvSpPr>
                <a:spLocks noChangeArrowheads="1"/>
              </p:cNvSpPr>
              <p:nvPr/>
            </p:nvSpPr>
            <p:spPr bwMode="auto">
              <a:xfrm>
                <a:off x="4608" y="7200"/>
                <a:ext cx="1728" cy="8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39" name="Rectangle 39"/>
              <p:cNvSpPr>
                <a:spLocks noChangeArrowheads="1"/>
              </p:cNvSpPr>
              <p:nvPr/>
            </p:nvSpPr>
            <p:spPr bwMode="auto">
              <a:xfrm>
                <a:off x="6624" y="7200"/>
                <a:ext cx="864"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grpSp>
        <p:sp>
          <p:nvSpPr>
            <p:cNvPr id="60434" name="Rectangle 40"/>
            <p:cNvSpPr>
              <a:spLocks noChangeArrowheads="1"/>
            </p:cNvSpPr>
            <p:nvPr/>
          </p:nvSpPr>
          <p:spPr bwMode="auto">
            <a:xfrm>
              <a:off x="3744" y="10458"/>
              <a:ext cx="576"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35" name="Rectangle 41"/>
            <p:cNvSpPr>
              <a:spLocks noChangeArrowheads="1"/>
            </p:cNvSpPr>
            <p:nvPr/>
          </p:nvSpPr>
          <p:spPr bwMode="auto">
            <a:xfrm>
              <a:off x="144" y="10582"/>
              <a:ext cx="2304" cy="10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36" name="Rectangle 42"/>
            <p:cNvSpPr>
              <a:spLocks noChangeArrowheads="1"/>
            </p:cNvSpPr>
            <p:nvPr/>
          </p:nvSpPr>
          <p:spPr bwMode="auto">
            <a:xfrm>
              <a:off x="5886" y="8838"/>
              <a:ext cx="1440"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sp>
          <p:nvSpPr>
            <p:cNvPr id="60437" name="Rectangle 43"/>
            <p:cNvSpPr>
              <a:spLocks noChangeArrowheads="1"/>
            </p:cNvSpPr>
            <p:nvPr/>
          </p:nvSpPr>
          <p:spPr bwMode="auto">
            <a:xfrm>
              <a:off x="8964" y="10504"/>
              <a:ext cx="576" cy="9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GB"/>
            </a:p>
          </p:txBody>
        </p:sp>
      </p:grpSp>
      <p:sp>
        <p:nvSpPr>
          <p:cNvPr id="60427" name="Rectangle 44"/>
          <p:cNvSpPr>
            <a:spLocks noGrp="1" noChangeArrowheads="1"/>
          </p:cNvSpPr>
          <p:nvPr>
            <p:ph type="title"/>
          </p:nvPr>
        </p:nvSpPr>
        <p:spPr>
          <a:xfrm>
            <a:off x="685800" y="127000"/>
            <a:ext cx="7772400" cy="1143000"/>
          </a:xfrm>
        </p:spPr>
        <p:txBody>
          <a:bodyPr/>
          <a:lstStyle/>
          <a:p>
            <a:r>
              <a:rPr lang="en-GB" sz="3600" dirty="0">
                <a:latin typeface="Calibri" pitchFamily="34" charset="0"/>
                <a:cs typeface="Calibri" pitchFamily="34" charset="0"/>
              </a:rPr>
              <a:t>Three families with BPES</a:t>
            </a:r>
          </a:p>
        </p:txBody>
      </p:sp>
      <p:sp>
        <p:nvSpPr>
          <p:cNvPr id="60428" name="Text Box 45"/>
          <p:cNvSpPr txBox="1">
            <a:spLocks noChangeArrowheads="1"/>
          </p:cNvSpPr>
          <p:nvPr/>
        </p:nvSpPr>
        <p:spPr bwMode="auto">
          <a:xfrm>
            <a:off x="3162300" y="4060825"/>
            <a:ext cx="808038" cy="26193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US" sz="1200">
                <a:latin typeface="Times New Roman" pitchFamily="18" charset="0"/>
              </a:rPr>
              <a:t>BPES-</a:t>
            </a:r>
            <a:r>
              <a:rPr lang="en-GB" sz="1200">
                <a:latin typeface="Times New Roman" pitchFamily="18" charset="0"/>
              </a:rPr>
              <a:t>4</a:t>
            </a:r>
            <a:endParaRPr lang="en-US" sz="1200">
              <a:latin typeface="Times New Roman" pitchFamily="18" charset="0"/>
            </a:endParaRPr>
          </a:p>
        </p:txBody>
      </p:sp>
      <p:pic>
        <p:nvPicPr>
          <p:cNvPr id="44" name="Picture 43"/>
          <p:cNvPicPr/>
          <p:nvPr/>
        </p:nvPicPr>
        <p:blipFill>
          <a:blip r:embed="rId6" cstate="print"/>
          <a:stretch>
            <a:fillRect/>
          </a:stretch>
        </p:blipFill>
        <p:spPr>
          <a:xfrm>
            <a:off x="3210738" y="1370686"/>
            <a:ext cx="2228040" cy="1667388"/>
          </a:xfrm>
          <a:prstGeom prst="rect">
            <a:avLst/>
          </a:prstGeom>
          <a:ln w="9360">
            <a:solidFill>
              <a:srgbClr val="009999"/>
            </a:solidFill>
            <a:miter/>
          </a:ln>
        </p:spPr>
      </p:pic>
      <p:sp>
        <p:nvSpPr>
          <p:cNvPr id="2" name="Rectangle 1"/>
          <p:cNvSpPr/>
          <p:nvPr/>
        </p:nvSpPr>
        <p:spPr>
          <a:xfrm>
            <a:off x="1872552" y="6532859"/>
            <a:ext cx="5790987" cy="276999"/>
          </a:xfrm>
          <a:prstGeom prst="rect">
            <a:avLst/>
          </a:prstGeom>
        </p:spPr>
        <p:txBody>
          <a:bodyPr wrap="square">
            <a:spAutoFit/>
          </a:bodyPr>
          <a:lstStyle/>
          <a:p>
            <a:r>
              <a:rPr lang="en-GB" sz="1200" dirty="0"/>
              <a:t>Data from American Journal of Medical Genetics 113:47–51 (2002)</a:t>
            </a:r>
          </a:p>
        </p:txBody>
      </p:sp>
      <p:sp>
        <p:nvSpPr>
          <p:cNvPr id="4" name="Slide Number Placeholder 3"/>
          <p:cNvSpPr>
            <a:spLocks noGrp="1"/>
          </p:cNvSpPr>
          <p:nvPr>
            <p:ph type="sldNum" sz="quarter" idx="12"/>
          </p:nvPr>
        </p:nvSpPr>
        <p:spPr/>
        <p:txBody>
          <a:bodyPr/>
          <a:lstStyle/>
          <a:p>
            <a:pPr>
              <a:defRPr/>
            </a:pPr>
            <a:fld id="{63058B0A-AB90-4899-9202-B6B325BA173A}"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2331894387"/>
              </p:ext>
            </p:extLst>
          </p:nvPr>
        </p:nvGraphicFramePr>
        <p:xfrm>
          <a:off x="704850" y="2324100"/>
          <a:ext cx="7800975" cy="3905250"/>
        </p:xfrm>
        <a:graphic>
          <a:graphicData uri="http://schemas.openxmlformats.org/presentationml/2006/ole">
            <mc:AlternateContent xmlns:mc="http://schemas.openxmlformats.org/markup-compatibility/2006">
              <mc:Choice xmlns:v="urn:schemas-microsoft-com:vml" Requires="v">
                <p:oleObj spid="_x0000_s2050" name="Document" r:id="rId4" imgW="7791342" imgH="3905067" progId="Word.Document.8">
                  <p:embed/>
                </p:oleObj>
              </mc:Choice>
              <mc:Fallback>
                <p:oleObj name="Document" r:id="rId4" imgW="7791342" imgH="3905067" progId="Word.Document.8">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2324100"/>
                        <a:ext cx="7800975"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685800" y="152400"/>
            <a:ext cx="7772400" cy="1143000"/>
          </a:xfrm>
        </p:spPr>
        <p:txBody>
          <a:bodyPr/>
          <a:lstStyle/>
          <a:p>
            <a:r>
              <a:rPr lang="en-GB" sz="4000">
                <a:latin typeface="Calibri" pitchFamily="34" charset="0"/>
                <a:cs typeface="Calibri" pitchFamily="34" charset="0"/>
              </a:rPr>
              <a:t>LOD score analysis of BPES families</a:t>
            </a:r>
            <a:endParaRPr lang="en-US" sz="400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spect="1" noChangeArrowheads="1"/>
          </p:cNvSpPr>
          <p:nvPr/>
        </p:nvSpPr>
        <p:spPr bwMode="auto">
          <a:xfrm>
            <a:off x="4914900" y="3967163"/>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   ?</a:t>
            </a:r>
          </a:p>
          <a:p>
            <a:pPr defTabSz="692150" eaLnBrk="0" hangingPunct="0"/>
            <a:r>
              <a:rPr lang="en-GB" sz="1200">
                <a:latin typeface="Arial Black" pitchFamily="34" charset="0"/>
              </a:rPr>
              <a:t>1   1</a:t>
            </a:r>
          </a:p>
        </p:txBody>
      </p:sp>
      <p:sp>
        <p:nvSpPr>
          <p:cNvPr id="62467" name="Rectangle 3"/>
          <p:cNvSpPr>
            <a:spLocks noChangeAspect="1" noChangeArrowheads="1"/>
          </p:cNvSpPr>
          <p:nvPr/>
        </p:nvSpPr>
        <p:spPr bwMode="auto">
          <a:xfrm>
            <a:off x="3006725" y="3967163"/>
            <a:ext cx="565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    ?</a:t>
            </a:r>
          </a:p>
          <a:p>
            <a:pPr defTabSz="692150" eaLnBrk="0" hangingPunct="0"/>
            <a:r>
              <a:rPr lang="en-GB" sz="1200">
                <a:latin typeface="Arial Black" pitchFamily="34" charset="0"/>
              </a:rPr>
              <a:t>1    1</a:t>
            </a:r>
          </a:p>
        </p:txBody>
      </p:sp>
      <p:sp>
        <p:nvSpPr>
          <p:cNvPr id="62468" name="Rectangle 4"/>
          <p:cNvSpPr>
            <a:spLocks noChangeAspect="1" noChangeArrowheads="1"/>
          </p:cNvSpPr>
          <p:nvPr/>
        </p:nvSpPr>
        <p:spPr bwMode="auto">
          <a:xfrm>
            <a:off x="6772275" y="3967163"/>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   ?</a:t>
            </a:r>
          </a:p>
          <a:p>
            <a:pPr defTabSz="692150" eaLnBrk="0" hangingPunct="0"/>
            <a:r>
              <a:rPr lang="en-GB" sz="1200">
                <a:latin typeface="Arial Black" pitchFamily="34" charset="0"/>
              </a:rPr>
              <a:t>1   1</a:t>
            </a:r>
          </a:p>
        </p:txBody>
      </p:sp>
      <p:sp>
        <p:nvSpPr>
          <p:cNvPr id="62469" name="Rectangle 5"/>
          <p:cNvSpPr>
            <a:spLocks noChangeAspect="1" noChangeArrowheads="1"/>
          </p:cNvSpPr>
          <p:nvPr/>
        </p:nvSpPr>
        <p:spPr bwMode="auto">
          <a:xfrm>
            <a:off x="7685088" y="3968750"/>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   ?</a:t>
            </a:r>
          </a:p>
          <a:p>
            <a:pPr defTabSz="692150" eaLnBrk="0" hangingPunct="0"/>
            <a:r>
              <a:rPr lang="en-GB" sz="1200">
                <a:latin typeface="Arial Black" pitchFamily="34" charset="0"/>
              </a:rPr>
              <a:t>1   1</a:t>
            </a:r>
          </a:p>
        </p:txBody>
      </p:sp>
      <p:sp>
        <p:nvSpPr>
          <p:cNvPr id="62470" name="Rectangle 6"/>
          <p:cNvSpPr>
            <a:spLocks noChangeAspect="1" noChangeArrowheads="1"/>
          </p:cNvSpPr>
          <p:nvPr/>
        </p:nvSpPr>
        <p:spPr bwMode="auto">
          <a:xfrm>
            <a:off x="1184275" y="3967163"/>
            <a:ext cx="549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   D</a:t>
            </a:r>
          </a:p>
          <a:p>
            <a:pPr defTabSz="692150" eaLnBrk="0" hangingPunct="0"/>
            <a:r>
              <a:rPr lang="en-GB" sz="1200">
                <a:latin typeface="Arial Black" pitchFamily="34" charset="0"/>
              </a:rPr>
              <a:t>1   2</a:t>
            </a:r>
          </a:p>
        </p:txBody>
      </p:sp>
      <p:sp>
        <p:nvSpPr>
          <p:cNvPr id="62471" name="Rectangle 7"/>
          <p:cNvSpPr>
            <a:spLocks noChangeAspect="1" noChangeArrowheads="1"/>
          </p:cNvSpPr>
          <p:nvPr/>
        </p:nvSpPr>
        <p:spPr bwMode="auto">
          <a:xfrm>
            <a:off x="3849688" y="1985963"/>
            <a:ext cx="4810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  d</a:t>
            </a:r>
          </a:p>
          <a:p>
            <a:pPr defTabSz="692150" eaLnBrk="0" hangingPunct="0"/>
            <a:r>
              <a:rPr lang="en-GB" sz="1200">
                <a:latin typeface="Arial Black" pitchFamily="34" charset="0"/>
              </a:rPr>
              <a:t>1  2</a:t>
            </a:r>
          </a:p>
        </p:txBody>
      </p:sp>
      <p:sp>
        <p:nvSpPr>
          <p:cNvPr id="62472" name="Rectangle 8"/>
          <p:cNvSpPr>
            <a:spLocks noChangeAspect="1" noChangeArrowheads="1"/>
          </p:cNvSpPr>
          <p:nvPr/>
        </p:nvSpPr>
        <p:spPr bwMode="auto">
          <a:xfrm>
            <a:off x="3927475" y="1581150"/>
            <a:ext cx="346075" cy="323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2473" name="Oval 9"/>
          <p:cNvSpPr>
            <a:spLocks noChangeAspect="1" noChangeArrowheads="1"/>
          </p:cNvSpPr>
          <p:nvPr/>
        </p:nvSpPr>
        <p:spPr bwMode="auto">
          <a:xfrm>
            <a:off x="4981575" y="1571625"/>
            <a:ext cx="339725" cy="349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2474" name="Line 10"/>
          <p:cNvSpPr>
            <a:spLocks noChangeAspect="1" noChangeShapeType="1"/>
          </p:cNvSpPr>
          <p:nvPr/>
        </p:nvSpPr>
        <p:spPr bwMode="auto">
          <a:xfrm>
            <a:off x="4286250" y="1733550"/>
            <a:ext cx="701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75" name="Line 11"/>
          <p:cNvSpPr>
            <a:spLocks noChangeAspect="1" noChangeShapeType="1"/>
          </p:cNvSpPr>
          <p:nvPr/>
        </p:nvSpPr>
        <p:spPr bwMode="auto">
          <a:xfrm>
            <a:off x="4643438" y="1720850"/>
            <a:ext cx="0" cy="15890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76" name="Rectangle 12"/>
          <p:cNvSpPr>
            <a:spLocks noChangeAspect="1" noChangeArrowheads="1"/>
          </p:cNvSpPr>
          <p:nvPr/>
        </p:nvSpPr>
        <p:spPr bwMode="auto">
          <a:xfrm>
            <a:off x="5843588" y="3968750"/>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   ?</a:t>
            </a:r>
          </a:p>
          <a:p>
            <a:pPr defTabSz="692150" eaLnBrk="0" hangingPunct="0"/>
            <a:r>
              <a:rPr lang="en-GB" sz="1200">
                <a:latin typeface="Arial Black" pitchFamily="34" charset="0"/>
              </a:rPr>
              <a:t>1   2</a:t>
            </a:r>
          </a:p>
        </p:txBody>
      </p:sp>
      <p:sp>
        <p:nvSpPr>
          <p:cNvPr id="62477" name="Rectangle 13"/>
          <p:cNvSpPr>
            <a:spLocks noChangeAspect="1" noChangeArrowheads="1"/>
          </p:cNvSpPr>
          <p:nvPr/>
        </p:nvSpPr>
        <p:spPr bwMode="auto">
          <a:xfrm>
            <a:off x="7691438" y="3525838"/>
            <a:ext cx="344487"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2478" name="Oval 14"/>
          <p:cNvSpPr>
            <a:spLocks noChangeAspect="1" noChangeArrowheads="1"/>
          </p:cNvSpPr>
          <p:nvPr/>
        </p:nvSpPr>
        <p:spPr bwMode="auto">
          <a:xfrm>
            <a:off x="6773863" y="3514725"/>
            <a:ext cx="339725" cy="3476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2479" name="Line 15"/>
          <p:cNvSpPr>
            <a:spLocks noChangeAspect="1" noChangeShapeType="1"/>
          </p:cNvSpPr>
          <p:nvPr/>
        </p:nvSpPr>
        <p:spPr bwMode="auto">
          <a:xfrm>
            <a:off x="1411288" y="3278188"/>
            <a:ext cx="6477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80" name="Line 16"/>
          <p:cNvSpPr>
            <a:spLocks noChangeAspect="1" noChangeShapeType="1"/>
          </p:cNvSpPr>
          <p:nvPr/>
        </p:nvSpPr>
        <p:spPr bwMode="auto">
          <a:xfrm flipH="1">
            <a:off x="6897688" y="3278188"/>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81" name="Line 17"/>
          <p:cNvSpPr>
            <a:spLocks noChangeAspect="1" noChangeShapeType="1"/>
          </p:cNvSpPr>
          <p:nvPr/>
        </p:nvSpPr>
        <p:spPr bwMode="auto">
          <a:xfrm flipH="1">
            <a:off x="7888288" y="327818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82" name="Rectangle 18"/>
          <p:cNvSpPr>
            <a:spLocks noChangeAspect="1" noChangeArrowheads="1"/>
          </p:cNvSpPr>
          <p:nvPr/>
        </p:nvSpPr>
        <p:spPr bwMode="auto">
          <a:xfrm>
            <a:off x="2176463" y="3525838"/>
            <a:ext cx="344487" cy="325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2483" name="Oval 19"/>
          <p:cNvSpPr>
            <a:spLocks noChangeAspect="1" noChangeArrowheads="1"/>
          </p:cNvSpPr>
          <p:nvPr/>
        </p:nvSpPr>
        <p:spPr bwMode="auto">
          <a:xfrm>
            <a:off x="3098800" y="3517900"/>
            <a:ext cx="338138" cy="3444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2484" name="Oval 20"/>
          <p:cNvSpPr>
            <a:spLocks noChangeAspect="1" noChangeArrowheads="1"/>
          </p:cNvSpPr>
          <p:nvPr/>
        </p:nvSpPr>
        <p:spPr bwMode="auto">
          <a:xfrm>
            <a:off x="4016375" y="3517900"/>
            <a:ext cx="338138" cy="344488"/>
          </a:xfrm>
          <a:prstGeom prst="ellipse">
            <a:avLst/>
          </a:prstGeom>
          <a:solidFill>
            <a:schemeClr val="tx1"/>
          </a:solidFill>
          <a:ln w="12700">
            <a:solidFill>
              <a:schemeClr val="tx1"/>
            </a:solidFill>
            <a:round/>
            <a:headEnd/>
            <a:tailEnd/>
          </a:ln>
        </p:spPr>
        <p:txBody>
          <a:bodyPr wrap="none" anchor="ctr"/>
          <a:lstStyle/>
          <a:p>
            <a:pPr eaLnBrk="0" hangingPunct="0"/>
            <a:endParaRPr lang="en-GB"/>
          </a:p>
        </p:txBody>
      </p:sp>
      <p:sp>
        <p:nvSpPr>
          <p:cNvPr id="62485" name="Oval 21"/>
          <p:cNvSpPr>
            <a:spLocks noChangeAspect="1" noChangeArrowheads="1"/>
          </p:cNvSpPr>
          <p:nvPr/>
        </p:nvSpPr>
        <p:spPr bwMode="auto">
          <a:xfrm>
            <a:off x="1258888" y="3514725"/>
            <a:ext cx="339725" cy="347663"/>
          </a:xfrm>
          <a:prstGeom prst="ellipse">
            <a:avLst/>
          </a:prstGeom>
          <a:solidFill>
            <a:schemeClr val="tx1"/>
          </a:solidFill>
          <a:ln w="12700">
            <a:solidFill>
              <a:schemeClr val="tx1"/>
            </a:solidFill>
            <a:round/>
            <a:headEnd/>
            <a:tailEnd/>
          </a:ln>
        </p:spPr>
        <p:txBody>
          <a:bodyPr wrap="none" anchor="ctr"/>
          <a:lstStyle/>
          <a:p>
            <a:pPr eaLnBrk="0" hangingPunct="0"/>
            <a:endParaRPr lang="en-GB"/>
          </a:p>
        </p:txBody>
      </p:sp>
      <p:sp>
        <p:nvSpPr>
          <p:cNvPr id="62486" name="Line 22"/>
          <p:cNvSpPr>
            <a:spLocks noChangeAspect="1" noChangeShapeType="1"/>
          </p:cNvSpPr>
          <p:nvPr/>
        </p:nvSpPr>
        <p:spPr bwMode="auto">
          <a:xfrm flipH="1">
            <a:off x="1411288" y="3278188"/>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87" name="Line 23"/>
          <p:cNvSpPr>
            <a:spLocks noChangeAspect="1" noChangeShapeType="1"/>
          </p:cNvSpPr>
          <p:nvPr/>
        </p:nvSpPr>
        <p:spPr bwMode="auto">
          <a:xfrm flipH="1">
            <a:off x="2325688" y="327818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88" name="Line 24"/>
          <p:cNvSpPr>
            <a:spLocks noChangeAspect="1" noChangeShapeType="1"/>
          </p:cNvSpPr>
          <p:nvPr/>
        </p:nvSpPr>
        <p:spPr bwMode="auto">
          <a:xfrm flipH="1">
            <a:off x="3240088" y="327818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89" name="Line 25"/>
          <p:cNvSpPr>
            <a:spLocks noChangeAspect="1" noChangeShapeType="1"/>
          </p:cNvSpPr>
          <p:nvPr/>
        </p:nvSpPr>
        <p:spPr bwMode="auto">
          <a:xfrm flipH="1">
            <a:off x="4154488" y="3278188"/>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90" name="Rectangle 26"/>
          <p:cNvSpPr>
            <a:spLocks noChangeAspect="1" noChangeArrowheads="1"/>
          </p:cNvSpPr>
          <p:nvPr/>
        </p:nvSpPr>
        <p:spPr bwMode="auto">
          <a:xfrm>
            <a:off x="5849938" y="3527425"/>
            <a:ext cx="344487" cy="325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2491" name="Oval 27"/>
          <p:cNvSpPr>
            <a:spLocks noChangeAspect="1" noChangeArrowheads="1"/>
          </p:cNvSpPr>
          <p:nvPr/>
        </p:nvSpPr>
        <p:spPr bwMode="auto">
          <a:xfrm>
            <a:off x="4932363" y="3516313"/>
            <a:ext cx="339725" cy="3476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2492" name="Line 28"/>
          <p:cNvSpPr>
            <a:spLocks noChangeAspect="1" noChangeShapeType="1"/>
          </p:cNvSpPr>
          <p:nvPr/>
        </p:nvSpPr>
        <p:spPr bwMode="auto">
          <a:xfrm flipH="1">
            <a:off x="5068888" y="3278188"/>
            <a:ext cx="3175"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93" name="Line 29"/>
          <p:cNvSpPr>
            <a:spLocks noChangeAspect="1" noChangeShapeType="1"/>
          </p:cNvSpPr>
          <p:nvPr/>
        </p:nvSpPr>
        <p:spPr bwMode="auto">
          <a:xfrm flipH="1">
            <a:off x="6059488" y="3278188"/>
            <a:ext cx="3175" cy="2889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494" name="Rectangle 30"/>
          <p:cNvSpPr>
            <a:spLocks noChangeAspect="1" noChangeArrowheads="1"/>
          </p:cNvSpPr>
          <p:nvPr/>
        </p:nvSpPr>
        <p:spPr bwMode="auto">
          <a:xfrm>
            <a:off x="4967288" y="1982788"/>
            <a:ext cx="4302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 D</a:t>
            </a:r>
          </a:p>
          <a:p>
            <a:pPr defTabSz="692150" eaLnBrk="0" hangingPunct="0"/>
            <a:r>
              <a:rPr lang="en-GB" sz="1200">
                <a:latin typeface="Arial Black" pitchFamily="34" charset="0"/>
              </a:rPr>
              <a:t>1 2</a:t>
            </a:r>
          </a:p>
        </p:txBody>
      </p:sp>
      <p:sp>
        <p:nvSpPr>
          <p:cNvPr id="62495" name="Rectangle 31"/>
          <p:cNvSpPr>
            <a:spLocks noChangeAspect="1" noChangeArrowheads="1"/>
          </p:cNvSpPr>
          <p:nvPr/>
        </p:nvSpPr>
        <p:spPr bwMode="auto">
          <a:xfrm>
            <a:off x="2095500" y="3967163"/>
            <a:ext cx="514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   ?</a:t>
            </a:r>
          </a:p>
          <a:p>
            <a:pPr defTabSz="692150" eaLnBrk="0" hangingPunct="0"/>
            <a:r>
              <a:rPr lang="en-GB" sz="1200">
                <a:latin typeface="Arial Black" pitchFamily="34" charset="0"/>
              </a:rPr>
              <a:t>1   2</a:t>
            </a:r>
          </a:p>
        </p:txBody>
      </p:sp>
      <p:sp>
        <p:nvSpPr>
          <p:cNvPr id="62496" name="Rectangle 32"/>
          <p:cNvSpPr>
            <a:spLocks noChangeAspect="1" noChangeArrowheads="1"/>
          </p:cNvSpPr>
          <p:nvPr/>
        </p:nvSpPr>
        <p:spPr bwMode="auto">
          <a:xfrm>
            <a:off x="3968750" y="3967163"/>
            <a:ext cx="549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   D</a:t>
            </a:r>
          </a:p>
          <a:p>
            <a:pPr defTabSz="692150" eaLnBrk="0" hangingPunct="0"/>
            <a:r>
              <a:rPr lang="en-GB" sz="1200">
                <a:latin typeface="Arial Black" pitchFamily="34" charset="0"/>
              </a:rPr>
              <a:t>1   2</a:t>
            </a:r>
          </a:p>
        </p:txBody>
      </p:sp>
      <p:sp>
        <p:nvSpPr>
          <p:cNvPr id="62497" name="Text Box 33"/>
          <p:cNvSpPr txBox="1">
            <a:spLocks noChangeArrowheads="1"/>
          </p:cNvSpPr>
          <p:nvPr/>
        </p:nvSpPr>
        <p:spPr bwMode="auto">
          <a:xfrm>
            <a:off x="2943225" y="53435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endParaRPr lang="en-GB" sz="2000" b="1">
              <a:latin typeface="GreekMathSymbols"/>
              <a:sym typeface="Symbol" pitchFamily="18" charset="2"/>
            </a:endParaRPr>
          </a:p>
        </p:txBody>
      </p:sp>
      <p:sp>
        <p:nvSpPr>
          <p:cNvPr id="410658" name="Text Box 34"/>
          <p:cNvSpPr txBox="1">
            <a:spLocks noChangeArrowheads="1"/>
          </p:cNvSpPr>
          <p:nvPr/>
        </p:nvSpPr>
        <p:spPr bwMode="auto">
          <a:xfrm>
            <a:off x="581025" y="5027613"/>
            <a:ext cx="7972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For calculation of Z: have to consider the two possible phases for each parent and the possible genotypes of unaffecteds at the disease locus.</a:t>
            </a:r>
            <a:endParaRPr lang="en-US">
              <a:latin typeface="Calibri" pitchFamily="34" charset="0"/>
              <a:cs typeface="Calibri" pitchFamily="34" charset="0"/>
            </a:endParaRPr>
          </a:p>
        </p:txBody>
      </p:sp>
      <p:sp>
        <p:nvSpPr>
          <p:cNvPr id="62499" name="Rectangle 35"/>
          <p:cNvSpPr>
            <a:spLocks noChangeArrowheads="1"/>
          </p:cNvSpPr>
          <p:nvPr/>
        </p:nvSpPr>
        <p:spPr bwMode="auto">
          <a:xfrm>
            <a:off x="274638" y="225425"/>
            <a:ext cx="8524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GB" sz="3200">
                <a:solidFill>
                  <a:schemeClr val="tx2"/>
                </a:solidFill>
                <a:latin typeface="Calibri" pitchFamily="34" charset="0"/>
                <a:cs typeface="Calibri" pitchFamily="34" charset="0"/>
              </a:rPr>
              <a:t>LOD score analysis of </a:t>
            </a:r>
            <a:r>
              <a:rPr lang="en-GB" sz="3200">
                <a:latin typeface="Calibri" pitchFamily="34" charset="0"/>
                <a:cs typeface="Calibri" pitchFamily="34" charset="0"/>
              </a:rPr>
              <a:t>an autosomal recessive disease</a:t>
            </a:r>
            <a:endParaRPr lang="en-US" sz="3200">
              <a:latin typeface="Calibri" pitchFamily="34" charset="0"/>
              <a:cs typeface="Calibri" pitchFamily="34" charset="0"/>
            </a:endParaRPr>
          </a:p>
        </p:txBody>
      </p:sp>
      <p:sp>
        <p:nvSpPr>
          <p:cNvPr id="410660" name="Text Box 36"/>
          <p:cNvSpPr txBox="1">
            <a:spLocks noChangeArrowheads="1"/>
          </p:cNvSpPr>
          <p:nvPr/>
        </p:nvSpPr>
        <p:spPr bwMode="auto">
          <a:xfrm>
            <a:off x="182563" y="1649413"/>
            <a:ext cx="3089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Problem of phase in </a:t>
            </a:r>
          </a:p>
          <a:p>
            <a:r>
              <a:rPr lang="en-GB">
                <a:latin typeface="Calibri" pitchFamily="34" charset="0"/>
                <a:cs typeface="Calibri" pitchFamily="34" charset="0"/>
              </a:rPr>
              <a:t>parents and genotype</a:t>
            </a:r>
          </a:p>
          <a:p>
            <a:r>
              <a:rPr lang="en-GB">
                <a:latin typeface="Calibri" pitchFamily="34" charset="0"/>
                <a:cs typeface="Calibri" pitchFamily="34" charset="0"/>
              </a:rPr>
              <a:t>in unaffected offspring.</a:t>
            </a:r>
            <a:endParaRPr lang="en-US">
              <a:latin typeface="Calibri" pitchFamily="34" charset="0"/>
              <a:cs typeface="Calibri" pitchFamily="34" charset="0"/>
            </a:endParaRPr>
          </a:p>
        </p:txBody>
      </p:sp>
      <p:sp>
        <p:nvSpPr>
          <p:cNvPr id="62501" name="Oval 39"/>
          <p:cNvSpPr>
            <a:spLocks noChangeArrowheads="1"/>
          </p:cNvSpPr>
          <p:nvPr/>
        </p:nvSpPr>
        <p:spPr bwMode="auto">
          <a:xfrm>
            <a:off x="4094163" y="1716088"/>
            <a:ext cx="46037" cy="46037"/>
          </a:xfrm>
          <a:prstGeom prst="ellipse">
            <a:avLst/>
          </a:prstGeom>
          <a:solidFill>
            <a:schemeClr val="tx1"/>
          </a:solidFill>
          <a:ln w="9525" algn="ctr">
            <a:solidFill>
              <a:schemeClr val="tx1"/>
            </a:solidFill>
            <a:round/>
            <a:headEnd/>
            <a:tailEnd/>
          </a:ln>
        </p:spPr>
        <p:txBody>
          <a:bodyPr/>
          <a:lstStyle/>
          <a:p>
            <a:pPr eaLnBrk="0" hangingPunct="0"/>
            <a:endParaRPr lang="en-GB"/>
          </a:p>
        </p:txBody>
      </p:sp>
      <p:sp>
        <p:nvSpPr>
          <p:cNvPr id="62502" name="Oval 40"/>
          <p:cNvSpPr>
            <a:spLocks noChangeArrowheads="1"/>
          </p:cNvSpPr>
          <p:nvPr/>
        </p:nvSpPr>
        <p:spPr bwMode="auto">
          <a:xfrm>
            <a:off x="5141913" y="1725613"/>
            <a:ext cx="46037" cy="46037"/>
          </a:xfrm>
          <a:prstGeom prst="ellipse">
            <a:avLst/>
          </a:prstGeom>
          <a:solidFill>
            <a:schemeClr val="tx1"/>
          </a:solidFill>
          <a:ln w="9525" algn="ctr">
            <a:solidFill>
              <a:schemeClr val="tx1"/>
            </a:solidFill>
            <a:round/>
            <a:headEnd/>
            <a:tailEnd/>
          </a:ln>
        </p:spPr>
        <p:txBody>
          <a:bodyPr/>
          <a:lstStyle/>
          <a:p>
            <a:pPr eaLnBrk="0" hangingPunct="0"/>
            <a:endParaRPr lang="en-GB"/>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660"/>
                                        </p:tgtEl>
                                        <p:attrNameLst>
                                          <p:attrName>style.visibility</p:attrName>
                                        </p:attrNameLst>
                                      </p:cBhvr>
                                      <p:to>
                                        <p:strVal val="visible"/>
                                      </p:to>
                                    </p:set>
                                    <p:animEffect transition="in" filter="blinds(horizontal)">
                                      <p:cBhvr>
                                        <p:cTn id="7" dur="500"/>
                                        <p:tgtEl>
                                          <p:spTgt spid="410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658"/>
                                        </p:tgtEl>
                                        <p:attrNameLst>
                                          <p:attrName>style.visibility</p:attrName>
                                        </p:attrNameLst>
                                      </p:cBhvr>
                                      <p:to>
                                        <p:strVal val="visible"/>
                                      </p:to>
                                    </p:set>
                                    <p:animEffect transition="in" filter="blinds(horizontal)">
                                      <p:cBhvr>
                                        <p:cTn id="12" dur="500"/>
                                        <p:tgtEl>
                                          <p:spTgt spid="41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58" grpId="0"/>
      <p:bldP spid="41066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4479925" y="1755775"/>
          <a:ext cx="4664075" cy="3382963"/>
        </p:xfrm>
        <a:graphic>
          <a:graphicData uri="http://schemas.openxmlformats.org/presentationml/2006/ole">
            <mc:AlternateContent xmlns:mc="http://schemas.openxmlformats.org/markup-compatibility/2006">
              <mc:Choice xmlns:v="urn:schemas-microsoft-com:vml" Requires="v">
                <p:oleObj spid="_x0000_s3074" name="Picture" r:id="rId4" imgW="3291840" imgH="2448306" progId="Word.Picture.8">
                  <p:embed/>
                </p:oleObj>
              </mc:Choice>
              <mc:Fallback>
                <p:oleObj name="Picture" r:id="rId4" imgW="3291840" imgH="2448306" progId="Word.Picture.8">
                  <p:embed/>
                  <p:pic>
                    <p:nvPicPr>
                      <p:cNvPr id="634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1755775"/>
                        <a:ext cx="4664075"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1" name="Object 3"/>
          <p:cNvGraphicFramePr>
            <a:graphicFrameLocks noChangeAspect="1"/>
          </p:cNvGraphicFramePr>
          <p:nvPr/>
        </p:nvGraphicFramePr>
        <p:xfrm>
          <a:off x="547688" y="2451100"/>
          <a:ext cx="3475037" cy="2709863"/>
        </p:xfrm>
        <a:graphic>
          <a:graphicData uri="http://schemas.openxmlformats.org/presentationml/2006/ole">
            <mc:AlternateContent xmlns:mc="http://schemas.openxmlformats.org/markup-compatibility/2006">
              <mc:Choice xmlns:v="urn:schemas-microsoft-com:vml" Requires="v">
                <p:oleObj spid="_x0000_s3075" name="Picture" r:id="rId6" imgW="3474720" imgH="2708910" progId="Word.Picture.8">
                  <p:embed/>
                </p:oleObj>
              </mc:Choice>
              <mc:Fallback>
                <p:oleObj name="Picture" r:id="rId6" imgW="3474720" imgH="2708910" progId="Word.Picture.8">
                  <p:embed/>
                  <p:pic>
                    <p:nvPicPr>
                      <p:cNvPr id="6349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8" y="2451100"/>
                        <a:ext cx="3475037" cy="270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2" name="Object 4"/>
          <p:cNvGraphicFramePr>
            <a:graphicFrameLocks noChangeAspect="1"/>
          </p:cNvGraphicFramePr>
          <p:nvPr/>
        </p:nvGraphicFramePr>
        <p:xfrm>
          <a:off x="5140325" y="4681538"/>
          <a:ext cx="2895600" cy="1922462"/>
        </p:xfrm>
        <a:graphic>
          <a:graphicData uri="http://schemas.openxmlformats.org/presentationml/2006/ole">
            <mc:AlternateContent xmlns:mc="http://schemas.openxmlformats.org/markup-compatibility/2006">
              <mc:Choice xmlns:v="urn:schemas-microsoft-com:vml" Requires="v">
                <p:oleObj spid="_x0000_s3076" name="Picture" r:id="rId8" imgW="2209800" imgH="1466850" progId="Word.Picture.8">
                  <p:embed/>
                </p:oleObj>
              </mc:Choice>
              <mc:Fallback>
                <p:oleObj name="Picture" r:id="rId8" imgW="2209800" imgH="1466850" progId="Word.Picture.8">
                  <p:embed/>
                  <p:pic>
                    <p:nvPicPr>
                      <p:cNvPr id="6349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0325" y="4681538"/>
                        <a:ext cx="2895600" cy="1922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3" name="Rectangle 5"/>
          <p:cNvSpPr>
            <a:spLocks noGrp="1" noChangeArrowheads="1"/>
          </p:cNvSpPr>
          <p:nvPr>
            <p:ph type="title"/>
          </p:nvPr>
        </p:nvSpPr>
        <p:spPr>
          <a:xfrm>
            <a:off x="685800" y="127000"/>
            <a:ext cx="7772400" cy="1143000"/>
          </a:xfrm>
        </p:spPr>
        <p:txBody>
          <a:bodyPr/>
          <a:lstStyle/>
          <a:p>
            <a:r>
              <a:rPr lang="en-GB" sz="2800">
                <a:latin typeface="Calibri" pitchFamily="34" charset="0"/>
                <a:cs typeface="Calibri" pitchFamily="34" charset="0"/>
              </a:rPr>
              <a:t>Three families with juvenile Parkinson’s Disease</a:t>
            </a:r>
          </a:p>
        </p:txBody>
      </p:sp>
      <p:sp>
        <p:nvSpPr>
          <p:cNvPr id="2" name="Rectangle 1"/>
          <p:cNvSpPr/>
          <p:nvPr/>
        </p:nvSpPr>
        <p:spPr>
          <a:xfrm>
            <a:off x="4205659" y="3992846"/>
            <a:ext cx="506870" cy="307777"/>
          </a:xfrm>
          <a:prstGeom prst="rect">
            <a:avLst/>
          </a:prstGeom>
        </p:spPr>
        <p:txBody>
          <a:bodyPr wrap="none">
            <a:spAutoFit/>
          </a:bodyPr>
          <a:lstStyle/>
          <a:p>
            <a:r>
              <a:rPr lang="en-GB" sz="700" dirty="0"/>
              <a:t>D6S305</a:t>
            </a:r>
          </a:p>
          <a:p>
            <a:r>
              <a:rPr lang="en-GB" sz="700" dirty="0"/>
              <a:t>D6S264</a:t>
            </a:r>
          </a:p>
        </p:txBody>
      </p:sp>
      <p:sp>
        <p:nvSpPr>
          <p:cNvPr id="7" name="Rectangle 6"/>
          <p:cNvSpPr/>
          <p:nvPr/>
        </p:nvSpPr>
        <p:spPr>
          <a:xfrm>
            <a:off x="4847929" y="6300674"/>
            <a:ext cx="506870" cy="307777"/>
          </a:xfrm>
          <a:prstGeom prst="rect">
            <a:avLst/>
          </a:prstGeom>
        </p:spPr>
        <p:txBody>
          <a:bodyPr wrap="none">
            <a:spAutoFit/>
          </a:bodyPr>
          <a:lstStyle/>
          <a:p>
            <a:r>
              <a:rPr lang="en-GB" sz="700" dirty="0"/>
              <a:t>D6S305</a:t>
            </a:r>
          </a:p>
          <a:p>
            <a:r>
              <a:rPr lang="en-GB" sz="700" dirty="0"/>
              <a:t>D6S264</a:t>
            </a:r>
          </a:p>
        </p:txBody>
      </p:sp>
      <p:sp>
        <p:nvSpPr>
          <p:cNvPr id="8" name="Rectangle 7"/>
          <p:cNvSpPr/>
          <p:nvPr/>
        </p:nvSpPr>
        <p:spPr>
          <a:xfrm>
            <a:off x="403113" y="4077835"/>
            <a:ext cx="506870" cy="307777"/>
          </a:xfrm>
          <a:prstGeom prst="rect">
            <a:avLst/>
          </a:prstGeom>
        </p:spPr>
        <p:txBody>
          <a:bodyPr wrap="none">
            <a:spAutoFit/>
          </a:bodyPr>
          <a:lstStyle/>
          <a:p>
            <a:r>
              <a:rPr lang="en-GB" sz="700" dirty="0"/>
              <a:t>D6S305</a:t>
            </a:r>
          </a:p>
          <a:p>
            <a:r>
              <a:rPr lang="en-GB" sz="700" dirty="0"/>
              <a:t>D6S264</a:t>
            </a:r>
          </a:p>
        </p:txBody>
      </p:sp>
      <p:sp>
        <p:nvSpPr>
          <p:cNvPr id="3" name="Rectangle 2"/>
          <p:cNvSpPr/>
          <p:nvPr/>
        </p:nvSpPr>
        <p:spPr>
          <a:xfrm>
            <a:off x="340611" y="5839009"/>
            <a:ext cx="3111749" cy="276999"/>
          </a:xfrm>
          <a:prstGeom prst="rect">
            <a:avLst/>
          </a:prstGeom>
        </p:spPr>
        <p:txBody>
          <a:bodyPr wrap="none">
            <a:spAutoFit/>
          </a:bodyPr>
          <a:lstStyle/>
          <a:p>
            <a:r>
              <a:rPr lang="en-GB" sz="1200" dirty="0"/>
              <a:t>Data from </a:t>
            </a:r>
            <a:r>
              <a:rPr lang="en-GB" sz="1200" dirty="0" err="1"/>
              <a:t>Neurosci.Lett</a:t>
            </a:r>
            <a:r>
              <a:rPr lang="en-GB" sz="1200" dirty="0"/>
              <a:t>. 298, 87-90 (2001)</a:t>
            </a:r>
            <a:endParaRPr lang="en-GB" sz="1800" dirty="0"/>
          </a:p>
        </p:txBody>
      </p:sp>
      <p:sp>
        <p:nvSpPr>
          <p:cNvPr id="5" name="Slide Number Placeholder 4"/>
          <p:cNvSpPr>
            <a:spLocks noGrp="1"/>
          </p:cNvSpPr>
          <p:nvPr>
            <p:ph type="sldNum" sz="quarter" idx="12"/>
          </p:nvPr>
        </p:nvSpPr>
        <p:spPr/>
        <p:txBody>
          <a:bodyPr/>
          <a:lstStyle/>
          <a:p>
            <a:pPr>
              <a:defRPr/>
            </a:pPr>
            <a:fld id="{63058B0A-AB90-4899-9202-B6B325BA173A}"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285750"/>
            <a:ext cx="7772400" cy="1143000"/>
          </a:xfrm>
        </p:spPr>
        <p:txBody>
          <a:bodyPr/>
          <a:lstStyle/>
          <a:p>
            <a:r>
              <a:rPr lang="en-GB" sz="4000">
                <a:latin typeface="Calibri" pitchFamily="34" charset="0"/>
                <a:cs typeface="Calibri" pitchFamily="34" charset="0"/>
              </a:rPr>
              <a:t>LOD score analysis of JPD fami</a:t>
            </a:r>
            <a:r>
              <a:rPr lang="en-GB" sz="4000"/>
              <a:t>lies</a:t>
            </a:r>
            <a:endParaRPr lang="en-US" sz="4000"/>
          </a:p>
        </p:txBody>
      </p:sp>
      <p:graphicFrame>
        <p:nvGraphicFramePr>
          <p:cNvPr id="64515" name="Object 3"/>
          <p:cNvGraphicFramePr>
            <a:graphicFrameLocks noChangeAspect="1"/>
          </p:cNvGraphicFramePr>
          <p:nvPr/>
        </p:nvGraphicFramePr>
        <p:xfrm>
          <a:off x="685800" y="1752600"/>
          <a:ext cx="7870825" cy="5657850"/>
        </p:xfrm>
        <a:graphic>
          <a:graphicData uri="http://schemas.openxmlformats.org/presentationml/2006/ole">
            <mc:AlternateContent xmlns:mc="http://schemas.openxmlformats.org/markup-compatibility/2006">
              <mc:Choice xmlns:v="urn:schemas-microsoft-com:vml" Requires="v">
                <p:oleObj spid="_x0000_s4098" name="Document" r:id="rId4" imgW="7871460" imgH="5657088" progId="Word.Document.8">
                  <p:embed/>
                </p:oleObj>
              </mc:Choice>
              <mc:Fallback>
                <p:oleObj name="Document" r:id="rId4" imgW="7871460" imgH="5657088" progId="Word.Document.8">
                  <p:embed/>
                  <p:pic>
                    <p:nvPicPr>
                      <p:cNvPr id="645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52600"/>
                        <a:ext cx="7870825"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700" name="Line 4"/>
          <p:cNvSpPr>
            <a:spLocks noChangeShapeType="1"/>
          </p:cNvSpPr>
          <p:nvPr/>
        </p:nvSpPr>
        <p:spPr bwMode="auto">
          <a:xfrm flipV="1">
            <a:off x="685800" y="4038600"/>
            <a:ext cx="1676400" cy="4000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3701" name="Text Box 5"/>
          <p:cNvSpPr txBox="1">
            <a:spLocks noChangeArrowheads="1"/>
          </p:cNvSpPr>
          <p:nvPr/>
        </p:nvSpPr>
        <p:spPr bwMode="auto">
          <a:xfrm>
            <a:off x="307975" y="4216400"/>
            <a:ext cx="43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t>!!!</a:t>
            </a:r>
            <a:endParaRPr lang="en-US"/>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3701"/>
                                        </p:tgtEl>
                                        <p:attrNameLst>
                                          <p:attrName>style.visibility</p:attrName>
                                        </p:attrNameLst>
                                      </p:cBhvr>
                                      <p:to>
                                        <p:strVal val="visible"/>
                                      </p:to>
                                    </p:set>
                                    <p:animEffect transition="in" filter="blinds(horizontal)">
                                      <p:cBhvr>
                                        <p:cTn id="7" dur="500"/>
                                        <p:tgtEl>
                                          <p:spTgt spid="41370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3700"/>
                                        </p:tgtEl>
                                        <p:attrNameLst>
                                          <p:attrName>style.visibility</p:attrName>
                                        </p:attrNameLst>
                                      </p:cBhvr>
                                      <p:to>
                                        <p:strVal val="visible"/>
                                      </p:to>
                                    </p:set>
                                    <p:animEffect transition="in" filter="blinds(horizontal)">
                                      <p:cBhvr>
                                        <p:cTn id="10" dur="500"/>
                                        <p:tgtEl>
                                          <p:spTgt spid="413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0" grpId="0" animBg="1"/>
      <p:bldP spid="41370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p:txBody>
          <a:bodyPr/>
          <a:lstStyle/>
          <a:p>
            <a:r>
              <a:rPr lang="en-GB">
                <a:latin typeface="Calibri" pitchFamily="34" charset="0"/>
                <a:cs typeface="Calibri" pitchFamily="34" charset="0"/>
              </a:rPr>
              <a:t>Whole Genome Screen</a:t>
            </a:r>
          </a:p>
        </p:txBody>
      </p:sp>
      <p:sp>
        <p:nvSpPr>
          <p:cNvPr id="66563" name="Rectangle 2"/>
          <p:cNvSpPr>
            <a:spLocks noGrp="1" noChangeArrowheads="1"/>
          </p:cNvSpPr>
          <p:nvPr>
            <p:ph type="body" idx="4294967295"/>
          </p:nvPr>
        </p:nvSpPr>
        <p:spPr>
          <a:xfrm>
            <a:off x="285750" y="1581150"/>
            <a:ext cx="8591550" cy="4114800"/>
          </a:xfrm>
        </p:spPr>
        <p:txBody>
          <a:bodyPr/>
          <a:lstStyle/>
          <a:p>
            <a:pPr>
              <a:lnSpc>
                <a:spcPct val="90000"/>
              </a:lnSpc>
              <a:spcBef>
                <a:spcPct val="0"/>
              </a:spcBef>
              <a:buFontTx/>
              <a:buNone/>
            </a:pPr>
            <a:endParaRPr lang="en-GB" sz="2800">
              <a:latin typeface="Calibri" pitchFamily="34" charset="0"/>
              <a:cs typeface="Calibri" pitchFamily="34" charset="0"/>
            </a:endParaRPr>
          </a:p>
          <a:p>
            <a:pPr>
              <a:lnSpc>
                <a:spcPct val="90000"/>
              </a:lnSpc>
              <a:spcBef>
                <a:spcPct val="0"/>
              </a:spcBef>
            </a:pPr>
            <a:r>
              <a:rPr lang="en-GB" sz="2800">
                <a:latin typeface="Calibri" pitchFamily="34" charset="0"/>
                <a:cs typeface="Calibri" pitchFamily="34" charset="0"/>
              </a:rPr>
              <a:t>~ 400 STR markers (about 1 marker every 10 cM)</a:t>
            </a:r>
          </a:p>
          <a:p>
            <a:pPr>
              <a:lnSpc>
                <a:spcPct val="90000"/>
              </a:lnSpc>
              <a:spcBef>
                <a:spcPct val="0"/>
              </a:spcBef>
            </a:pPr>
            <a:r>
              <a:rPr lang="en-GB" sz="2800">
                <a:latin typeface="Calibri" pitchFamily="34" charset="0"/>
                <a:cs typeface="Calibri" pitchFamily="34" charset="0"/>
              </a:rPr>
              <a:t>Selected from Genethon/Decode map.</a:t>
            </a:r>
          </a:p>
          <a:p>
            <a:pPr>
              <a:lnSpc>
                <a:spcPct val="90000"/>
              </a:lnSpc>
              <a:spcBef>
                <a:spcPct val="0"/>
              </a:spcBef>
            </a:pPr>
            <a:r>
              <a:rPr lang="en-GB" sz="2800">
                <a:latin typeface="Calibri" pitchFamily="34" charset="0"/>
                <a:cs typeface="Calibri" pitchFamily="34" charset="0"/>
              </a:rPr>
              <a:t>Commercial marker panels: e.g. AppliedBiosystems, Marshfield Foundation</a:t>
            </a:r>
          </a:p>
          <a:p>
            <a:pPr>
              <a:lnSpc>
                <a:spcPct val="90000"/>
              </a:lnSpc>
              <a:spcBef>
                <a:spcPct val="0"/>
              </a:spcBef>
            </a:pPr>
            <a:endParaRPr lang="en-GB" sz="2800">
              <a:latin typeface="Calibri" pitchFamily="34" charset="0"/>
              <a:cs typeface="Calibri" pitchFamily="34" charset="0"/>
            </a:endParaRPr>
          </a:p>
          <a:p>
            <a:pPr>
              <a:lnSpc>
                <a:spcPct val="90000"/>
              </a:lnSpc>
            </a:pPr>
            <a:r>
              <a:rPr lang="en-GB" sz="2800">
                <a:latin typeface="Calibri" pitchFamily="34" charset="0"/>
                <a:cs typeface="Calibri" pitchFamily="34" charset="0"/>
              </a:rPr>
              <a:t>More recently: linkage analysis with SNP chips (~10,000 SNPs).</a:t>
            </a: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150"/>
          <p:cNvSpPr>
            <a:spLocks noChangeArrowheads="1"/>
          </p:cNvSpPr>
          <p:nvPr/>
        </p:nvSpPr>
        <p:spPr bwMode="auto">
          <a:xfrm>
            <a:off x="0" y="9258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GB">
              <a:latin typeface="Times New Roman" pitchFamily="18" charset="0"/>
            </a:endParaRPr>
          </a:p>
        </p:txBody>
      </p:sp>
      <p:graphicFrame>
        <p:nvGraphicFramePr>
          <p:cNvPr id="460423" name="Group 4743"/>
          <p:cNvGraphicFramePr>
            <a:graphicFrameLocks noGrp="1"/>
          </p:cNvGraphicFramePr>
          <p:nvPr/>
        </p:nvGraphicFramePr>
        <p:xfrm>
          <a:off x="1355725" y="190500"/>
          <a:ext cx="6213475" cy="6153150"/>
        </p:xfrm>
        <a:graphic>
          <a:graphicData uri="http://schemas.openxmlformats.org/drawingml/2006/table">
            <a:tbl>
              <a:tblPr/>
              <a:tblGrid>
                <a:gridCol w="504825">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gridCol w="315913">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60375">
                  <a:extLst>
                    <a:ext uri="{9D8B030D-6E8A-4147-A177-3AD203B41FA5}">
                      <a16:colId xmlns:a16="http://schemas.microsoft.com/office/drawing/2014/main" val="20004"/>
                    </a:ext>
                  </a:extLst>
                </a:gridCol>
                <a:gridCol w="503237">
                  <a:extLst>
                    <a:ext uri="{9D8B030D-6E8A-4147-A177-3AD203B41FA5}">
                      <a16:colId xmlns:a16="http://schemas.microsoft.com/office/drawing/2014/main" val="20005"/>
                    </a:ext>
                  </a:extLst>
                </a:gridCol>
                <a:gridCol w="822325">
                  <a:extLst>
                    <a:ext uri="{9D8B030D-6E8A-4147-A177-3AD203B41FA5}">
                      <a16:colId xmlns:a16="http://schemas.microsoft.com/office/drawing/2014/main" val="20006"/>
                    </a:ext>
                  </a:extLst>
                </a:gridCol>
                <a:gridCol w="731838">
                  <a:extLst>
                    <a:ext uri="{9D8B030D-6E8A-4147-A177-3AD203B41FA5}">
                      <a16:colId xmlns:a16="http://schemas.microsoft.com/office/drawing/2014/main" val="20007"/>
                    </a:ext>
                  </a:extLst>
                </a:gridCol>
                <a:gridCol w="617537">
                  <a:extLst>
                    <a:ext uri="{9D8B030D-6E8A-4147-A177-3AD203B41FA5}">
                      <a16:colId xmlns:a16="http://schemas.microsoft.com/office/drawing/2014/main" val="20008"/>
                    </a:ext>
                  </a:extLst>
                </a:gridCol>
                <a:gridCol w="993775">
                  <a:extLst>
                    <a:ext uri="{9D8B030D-6E8A-4147-A177-3AD203B41FA5}">
                      <a16:colId xmlns:a16="http://schemas.microsoft.com/office/drawing/2014/main" val="20009"/>
                    </a:ext>
                  </a:extLst>
                </a:gridCol>
              </a:tblGrid>
              <a:tr h="161925">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Locus</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Marker</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Chr</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Genetic position (cM)</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Cytogenetic band</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Repeat type</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Physical Position (Mb)</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92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Marshfield</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Decode</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Distance</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a:ln>
                            <a:noFill/>
                          </a:ln>
                          <a:solidFill>
                            <a:schemeClr val="tx1"/>
                          </a:solidFill>
                          <a:effectLst/>
                          <a:latin typeface="Arial" pitchFamily="34" charset="0"/>
                          <a:ea typeface="Times New Roman" pitchFamily="18" charset="0"/>
                          <a:cs typeface="Arial" pitchFamily="34" charset="0"/>
                        </a:rPr>
                        <a:t>Heterozygosity</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D2S323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AFM263WB5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4.61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0</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p25.3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59.88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2.65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D2S319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AFM108XH8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7.81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3.2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p25.2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74.27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5.04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D2S2211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AFMA272YC5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15.61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18.24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10.42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p25.1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76.32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7.48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D2S398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AFMA127XB9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23.57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28.03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9.79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p25.1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69.57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10.55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D2S168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AFM240VF6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27.06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29.73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p25.1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83.1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11.45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D2S305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AFM073YA5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38.87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42.8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13.07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p24.1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75.72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19.39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D2S146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AFM198WC5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49.04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52.91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10.12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p23.2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50.93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29.55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D2S2328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AFMC014YC1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66.77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13.85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p22.1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89.12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40.64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D2S2156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AFMA119YE5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73.61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78.42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11.65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p16.3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74.39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51.22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D2S1364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GATA23H01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77.97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82.83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4.41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p16.1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61.32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57.54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D2S337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AFM275ZA9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80.69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86.05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3.22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p15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87.96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61.63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D2S2152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AFMA111YA9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87.62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94.62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8.57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p13.3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53.63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69.67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D2S2110</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AFMA116ZH9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90.82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99.58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4.96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p13.2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78.05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73.03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D2S2116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AFMB313XD5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95.67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103.5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3.93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p12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71.66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76.61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D2S388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AFM333VH5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107.46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112.75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9.25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p11.2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74.38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86.03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D2S293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AFM205XA1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118.16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122.55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9.8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q12.2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83.49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106.88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D2S363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AFM303WC5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125.18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130.95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q14.1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67.79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117.3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D2S347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AFM289XB1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131.51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138.31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7.36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q14.3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77.04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124.16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D2S2271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AFMB285YH5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133.65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143.62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5.31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q14.3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80.92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128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D2S2256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AFM205xd4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141.62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149.54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5.92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q21.2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69.18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133.88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D2S2324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AFMC010ZA5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153.66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164.37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14.83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q23.3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68.83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150.72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D2S1353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ATA27H09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164.51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171.63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7.25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q24.1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82.78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159.52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D2S2330</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AFMC015YD9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169.41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174.85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3.22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q24.3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83.89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166.66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D2S2188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AFMA203YE5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180.79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186.25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11.4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q31.1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73.75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175.57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D2S118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AFM066XC1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190</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195.34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9.09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q32.2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78.74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191.57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D2S2321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AFMC009WH1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205.06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209.45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14.11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q33.3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74.21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208.24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D2S317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AFM094XF11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208.58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213.81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4.36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58.97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213.47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D2S2361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AFMA052TC1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210.43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216.94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3.13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73.85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216.44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9"/>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D2S2382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AFMA082XC5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213.49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218.52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1.59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80.79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217.01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0"/>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D2S163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AFM234WA9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218.45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226.25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7.72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80.73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220.76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1"/>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D2S133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AFM165ZH8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224.33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232.12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5.88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q36.1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62.59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224.6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2"/>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D2S427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GATA12H10</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236.7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243.39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11.27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q37.1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72.98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232.17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3"/>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D2S2202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AFMA239YC5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249.22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253.23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9.84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q37.2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68.46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236.65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4"/>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D2S338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AFM276ZF5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250.54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253.84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0.61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q37.2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81.75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237.25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5"/>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D2S395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AFM356TE5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261.34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262.12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8.28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q37.3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80.57</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241.26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6"/>
                  </a:ext>
                </a:extLst>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D2S140</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AFM182YA5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263.56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265.28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3.16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q37.3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75.3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ea typeface="Times New Roman" pitchFamily="18" charset="0"/>
                          <a:cs typeface="Arial" pitchFamily="34" charset="0"/>
                        </a:rPr>
                        <a:t>241.76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txBody>
                  <a:tcPr marL="90000" marR="9000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7"/>
                  </a:ext>
                </a:extLst>
              </a:tr>
            </a:tbl>
          </a:graphicData>
        </a:graphic>
      </p:graphicFrame>
      <p:sp>
        <p:nvSpPr>
          <p:cNvPr id="68010" name="Rectangle 4742"/>
          <p:cNvSpPr>
            <a:spLocks noChangeArrowheads="1"/>
          </p:cNvSpPr>
          <p:nvPr/>
        </p:nvSpPr>
        <p:spPr bwMode="auto">
          <a:xfrm>
            <a:off x="0" y="6897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GB">
              <a:latin typeface="Times New Roman" pitchFamily="18" charset="0"/>
            </a:endParaRPr>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5"/>
          <p:cNvGraphicFramePr>
            <a:graphicFrameLocks noChangeAspect="1"/>
          </p:cNvGraphicFramePr>
          <p:nvPr/>
        </p:nvGraphicFramePr>
        <p:xfrm>
          <a:off x="1333500" y="2381250"/>
          <a:ext cx="6419850" cy="3048000"/>
        </p:xfrm>
        <a:graphic>
          <a:graphicData uri="http://schemas.openxmlformats.org/presentationml/2006/ole">
            <mc:AlternateContent xmlns:mc="http://schemas.openxmlformats.org/markup-compatibility/2006">
              <mc:Choice xmlns:v="urn:schemas-microsoft-com:vml" Requires="v">
                <p:oleObj spid="_x0000_s5122" name="Chart" r:id="rId4" imgW="4667402" imgH="2295449" progId="Excel.Sheet.8">
                  <p:embed/>
                </p:oleObj>
              </mc:Choice>
              <mc:Fallback>
                <p:oleObj name="Chart" r:id="rId4" imgW="4667402" imgH="2295449" progId="Excel.Sheet.8">
                  <p:embed/>
                  <p:pic>
                    <p:nvPicPr>
                      <p:cNvPr id="68610" name="Object 5"/>
                      <p:cNvPicPr>
                        <a:picLocks noChangeAspect="1" noChangeArrowheads="1"/>
                      </p:cNvPicPr>
                      <p:nvPr/>
                    </p:nvPicPr>
                    <p:blipFill>
                      <a:blip r:embed="rId5">
                        <a:extLst>
                          <a:ext uri="{28A0092B-C50C-407E-A947-70E740481C1C}">
                            <a14:useLocalDpi xmlns:a14="http://schemas.microsoft.com/office/drawing/2010/main" val="0"/>
                          </a:ext>
                        </a:extLst>
                      </a:blip>
                      <a:srcRect l="2881" t="20462" r="20470" b="5550"/>
                      <a:stretch>
                        <a:fillRect/>
                      </a:stretch>
                    </p:blipFill>
                    <p:spPr bwMode="auto">
                      <a:xfrm>
                        <a:off x="1333500" y="2381250"/>
                        <a:ext cx="641985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1" name="Text Box 6"/>
          <p:cNvSpPr txBox="1">
            <a:spLocks noChangeArrowheads="1"/>
          </p:cNvSpPr>
          <p:nvPr/>
        </p:nvSpPr>
        <p:spPr bwMode="auto">
          <a:xfrm>
            <a:off x="3851275" y="5565775"/>
            <a:ext cx="186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Position (cM)</a:t>
            </a:r>
          </a:p>
        </p:txBody>
      </p:sp>
      <p:sp>
        <p:nvSpPr>
          <p:cNvPr id="68612" name="Text Box 7"/>
          <p:cNvSpPr txBox="1">
            <a:spLocks noChangeArrowheads="1"/>
          </p:cNvSpPr>
          <p:nvPr/>
        </p:nvSpPr>
        <p:spPr bwMode="auto">
          <a:xfrm>
            <a:off x="136525" y="3413125"/>
            <a:ext cx="85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Zmax</a:t>
            </a:r>
          </a:p>
        </p:txBody>
      </p:sp>
      <p:sp>
        <p:nvSpPr>
          <p:cNvPr id="68613" name="Rectangle 8"/>
          <p:cNvSpPr>
            <a:spLocks noGrp="1" noChangeArrowheads="1"/>
          </p:cNvSpPr>
          <p:nvPr>
            <p:ph type="title"/>
          </p:nvPr>
        </p:nvSpPr>
        <p:spPr/>
        <p:txBody>
          <a:bodyPr/>
          <a:lstStyle/>
          <a:p>
            <a:r>
              <a:rPr lang="en-GB" sz="4000" b="1" i="1">
                <a:latin typeface="Calibri" pitchFamily="34" charset="0"/>
                <a:cs typeface="Calibri" pitchFamily="34" charset="0"/>
              </a:rPr>
              <a:t>Two-point </a:t>
            </a:r>
            <a:r>
              <a:rPr lang="en-GB" sz="4000">
                <a:latin typeface="Calibri" pitchFamily="34" charset="0"/>
                <a:cs typeface="Calibri" pitchFamily="34" charset="0"/>
              </a:rPr>
              <a:t>maximum lod-scores for genome screen</a:t>
            </a:r>
          </a:p>
        </p:txBody>
      </p:sp>
      <p:sp>
        <p:nvSpPr>
          <p:cNvPr id="68614" name="Text Box 9"/>
          <p:cNvSpPr txBox="1">
            <a:spLocks noChangeArrowheads="1"/>
          </p:cNvSpPr>
          <p:nvPr/>
        </p:nvSpPr>
        <p:spPr bwMode="auto">
          <a:xfrm>
            <a:off x="3203575" y="2041525"/>
            <a:ext cx="208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solidFill>
                  <a:schemeClr val="tx2"/>
                </a:solidFill>
                <a:latin typeface="Calibri" pitchFamily="34" charset="0"/>
                <a:cs typeface="Calibri" pitchFamily="34" charset="0"/>
              </a:rPr>
              <a:t>Chromosome 2</a:t>
            </a: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b="1" i="1">
                <a:latin typeface="Calibri" pitchFamily="34" charset="0"/>
                <a:cs typeface="Calibri" pitchFamily="34" charset="0"/>
              </a:rPr>
              <a:t>Fine-mapping</a:t>
            </a:r>
          </a:p>
        </p:txBody>
      </p:sp>
      <p:sp>
        <p:nvSpPr>
          <p:cNvPr id="70659" name="Rectangle 3"/>
          <p:cNvSpPr>
            <a:spLocks noGrp="1" noChangeArrowheads="1"/>
          </p:cNvSpPr>
          <p:nvPr>
            <p:ph type="body" idx="1"/>
          </p:nvPr>
        </p:nvSpPr>
        <p:spPr/>
        <p:txBody>
          <a:bodyPr/>
          <a:lstStyle/>
          <a:p>
            <a:r>
              <a:rPr lang="en-GB" dirty="0">
                <a:latin typeface="Calibri" pitchFamily="34" charset="0"/>
                <a:cs typeface="Calibri" pitchFamily="34" charset="0"/>
              </a:rPr>
              <a:t>Linkage analysis usually defines a candidate region of several </a:t>
            </a:r>
            <a:r>
              <a:rPr lang="en-GB" dirty="0" err="1">
                <a:latin typeface="Calibri" pitchFamily="34" charset="0"/>
                <a:cs typeface="Calibri" pitchFamily="34" charset="0"/>
              </a:rPr>
              <a:t>cM</a:t>
            </a:r>
            <a:r>
              <a:rPr lang="en-GB" dirty="0">
                <a:latin typeface="Calibri" pitchFamily="34" charset="0"/>
                <a:cs typeface="Calibri" pitchFamily="34" charset="0"/>
              </a:rPr>
              <a:t> (often tens of </a:t>
            </a:r>
            <a:r>
              <a:rPr lang="en-GB" dirty="0" err="1">
                <a:latin typeface="Calibri" pitchFamily="34" charset="0"/>
                <a:cs typeface="Calibri" pitchFamily="34" charset="0"/>
              </a:rPr>
              <a:t>cM</a:t>
            </a:r>
            <a:r>
              <a:rPr lang="en-GB" dirty="0">
                <a:latin typeface="Calibri" pitchFamily="34" charset="0"/>
                <a:cs typeface="Calibri" pitchFamily="34" charset="0"/>
              </a:rPr>
              <a:t>).</a:t>
            </a:r>
          </a:p>
          <a:p>
            <a:endParaRPr lang="en-GB" dirty="0">
              <a:latin typeface="Calibri" pitchFamily="34" charset="0"/>
              <a:cs typeface="Calibri" pitchFamily="34" charset="0"/>
            </a:endParaRPr>
          </a:p>
          <a:p>
            <a:r>
              <a:rPr lang="en-GB" dirty="0">
                <a:latin typeface="Calibri" pitchFamily="34" charset="0"/>
                <a:cs typeface="Calibri" pitchFamily="34" charset="0"/>
              </a:rPr>
              <a:t>Since 1cM~1Mb: many possible candidate genes could be mutated.</a:t>
            </a: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4567238" y="609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1" name="Line 3"/>
          <p:cNvSpPr>
            <a:spLocks noChangeShapeType="1"/>
          </p:cNvSpPr>
          <p:nvPr/>
        </p:nvSpPr>
        <p:spPr bwMode="auto">
          <a:xfrm>
            <a:off x="4567238" y="762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2" name="Line 4"/>
          <p:cNvSpPr>
            <a:spLocks noChangeShapeType="1"/>
          </p:cNvSpPr>
          <p:nvPr/>
        </p:nvSpPr>
        <p:spPr bwMode="auto">
          <a:xfrm>
            <a:off x="4567238" y="914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3" name="Line 5"/>
          <p:cNvSpPr>
            <a:spLocks noChangeShapeType="1"/>
          </p:cNvSpPr>
          <p:nvPr/>
        </p:nvSpPr>
        <p:spPr bwMode="auto">
          <a:xfrm>
            <a:off x="4567238" y="1066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4" name="Line 6"/>
          <p:cNvSpPr>
            <a:spLocks noChangeShapeType="1"/>
          </p:cNvSpPr>
          <p:nvPr/>
        </p:nvSpPr>
        <p:spPr bwMode="auto">
          <a:xfrm>
            <a:off x="4567238" y="1219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5" name="Line 7"/>
          <p:cNvSpPr>
            <a:spLocks noChangeShapeType="1"/>
          </p:cNvSpPr>
          <p:nvPr/>
        </p:nvSpPr>
        <p:spPr bwMode="auto">
          <a:xfrm>
            <a:off x="4567238" y="1371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6" name="Line 8"/>
          <p:cNvSpPr>
            <a:spLocks noChangeShapeType="1"/>
          </p:cNvSpPr>
          <p:nvPr/>
        </p:nvSpPr>
        <p:spPr bwMode="auto">
          <a:xfrm>
            <a:off x="4567238" y="1524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7" name="Line 9"/>
          <p:cNvSpPr>
            <a:spLocks noChangeShapeType="1"/>
          </p:cNvSpPr>
          <p:nvPr/>
        </p:nvSpPr>
        <p:spPr bwMode="auto">
          <a:xfrm>
            <a:off x="4567238" y="1676400"/>
            <a:ext cx="406400" cy="0"/>
          </a:xfrm>
          <a:prstGeom prst="line">
            <a:avLst/>
          </a:prstGeom>
          <a:noFill/>
          <a:ln w="57150">
            <a:solidFill>
              <a:srgbClr val="1F2CE4"/>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8" name="Line 10"/>
          <p:cNvSpPr>
            <a:spLocks noChangeShapeType="1"/>
          </p:cNvSpPr>
          <p:nvPr/>
        </p:nvSpPr>
        <p:spPr bwMode="auto">
          <a:xfrm>
            <a:off x="4567238" y="1828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9" name="Line 11"/>
          <p:cNvSpPr>
            <a:spLocks noChangeShapeType="1"/>
          </p:cNvSpPr>
          <p:nvPr/>
        </p:nvSpPr>
        <p:spPr bwMode="auto">
          <a:xfrm>
            <a:off x="4567238" y="1981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0" name="Line 12"/>
          <p:cNvSpPr>
            <a:spLocks noChangeShapeType="1"/>
          </p:cNvSpPr>
          <p:nvPr/>
        </p:nvSpPr>
        <p:spPr bwMode="auto">
          <a:xfrm>
            <a:off x="4567238" y="2133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1" name="Line 13"/>
          <p:cNvSpPr>
            <a:spLocks noChangeShapeType="1"/>
          </p:cNvSpPr>
          <p:nvPr/>
        </p:nvSpPr>
        <p:spPr bwMode="auto">
          <a:xfrm>
            <a:off x="4567238" y="2286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2" name="Line 14"/>
          <p:cNvSpPr>
            <a:spLocks noChangeShapeType="1"/>
          </p:cNvSpPr>
          <p:nvPr/>
        </p:nvSpPr>
        <p:spPr bwMode="auto">
          <a:xfrm>
            <a:off x="4567238" y="2438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3" name="Line 15"/>
          <p:cNvSpPr>
            <a:spLocks noChangeShapeType="1"/>
          </p:cNvSpPr>
          <p:nvPr/>
        </p:nvSpPr>
        <p:spPr bwMode="auto">
          <a:xfrm>
            <a:off x="4567238" y="2590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4" name="Line 16"/>
          <p:cNvSpPr>
            <a:spLocks noChangeShapeType="1"/>
          </p:cNvSpPr>
          <p:nvPr/>
        </p:nvSpPr>
        <p:spPr bwMode="auto">
          <a:xfrm>
            <a:off x="4567238" y="2743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5" name="Line 17"/>
          <p:cNvSpPr>
            <a:spLocks noChangeShapeType="1"/>
          </p:cNvSpPr>
          <p:nvPr/>
        </p:nvSpPr>
        <p:spPr bwMode="auto">
          <a:xfrm>
            <a:off x="4567238" y="2895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6" name="Line 18"/>
          <p:cNvSpPr>
            <a:spLocks noChangeShapeType="1"/>
          </p:cNvSpPr>
          <p:nvPr/>
        </p:nvSpPr>
        <p:spPr bwMode="auto">
          <a:xfrm>
            <a:off x="4567238" y="3048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7" name="Line 19"/>
          <p:cNvSpPr>
            <a:spLocks noChangeShapeType="1"/>
          </p:cNvSpPr>
          <p:nvPr/>
        </p:nvSpPr>
        <p:spPr bwMode="auto">
          <a:xfrm>
            <a:off x="4567238" y="3200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8" name="Freeform 20"/>
          <p:cNvSpPr>
            <a:spLocks/>
          </p:cNvSpPr>
          <p:nvPr/>
        </p:nvSpPr>
        <p:spPr bwMode="auto">
          <a:xfrm rot="128408" flipV="1">
            <a:off x="5057775" y="342900"/>
            <a:ext cx="395288" cy="3060700"/>
          </a:xfrm>
          <a:custGeom>
            <a:avLst/>
            <a:gdLst>
              <a:gd name="T0" fmla="*/ 2147483647 w 287"/>
              <a:gd name="T1" fmla="*/ 2147483647 h 1227"/>
              <a:gd name="T2" fmla="*/ 2147483647 w 287"/>
              <a:gd name="T3" fmla="*/ 2147483647 h 1227"/>
              <a:gd name="T4" fmla="*/ 2147483647 w 287"/>
              <a:gd name="T5" fmla="*/ 2147483647 h 1227"/>
              <a:gd name="T6" fmla="*/ 2147483647 w 287"/>
              <a:gd name="T7" fmla="*/ 2147483647 h 1227"/>
              <a:gd name="T8" fmla="*/ 2147483647 w 287"/>
              <a:gd name="T9" fmla="*/ 2147483647 h 1227"/>
              <a:gd name="T10" fmla="*/ 2147483647 w 287"/>
              <a:gd name="T11" fmla="*/ 2147483647 h 1227"/>
              <a:gd name="T12" fmla="*/ 2147483647 w 287"/>
              <a:gd name="T13" fmla="*/ 2147483647 h 1227"/>
              <a:gd name="T14" fmla="*/ 2147483647 w 287"/>
              <a:gd name="T15" fmla="*/ 2147483647 h 1227"/>
              <a:gd name="T16" fmla="*/ 2147483647 w 287"/>
              <a:gd name="T17" fmla="*/ 2147483647 h 1227"/>
              <a:gd name="T18" fmla="*/ 2147483647 w 287"/>
              <a:gd name="T19" fmla="*/ 2147483647 h 1227"/>
              <a:gd name="T20" fmla="*/ 2147483647 w 287"/>
              <a:gd name="T21" fmla="*/ 2147483647 h 1227"/>
              <a:gd name="T22" fmla="*/ 2147483647 w 287"/>
              <a:gd name="T23" fmla="*/ 2147483647 h 1227"/>
              <a:gd name="T24" fmla="*/ 2147483647 w 287"/>
              <a:gd name="T25" fmla="*/ 2147483647 h 1227"/>
              <a:gd name="T26" fmla="*/ 2147483647 w 287"/>
              <a:gd name="T27" fmla="*/ 2147483647 h 1227"/>
              <a:gd name="T28" fmla="*/ 2147483647 w 287"/>
              <a:gd name="T29" fmla="*/ 2147483647 h 1227"/>
              <a:gd name="T30" fmla="*/ 2147483647 w 287"/>
              <a:gd name="T31" fmla="*/ 2147483647 h 1227"/>
              <a:gd name="T32" fmla="*/ 2147483647 w 287"/>
              <a:gd name="T33" fmla="*/ 2147483647 h 1227"/>
              <a:gd name="T34" fmla="*/ 2147483647 w 287"/>
              <a:gd name="T35" fmla="*/ 2147483647 h 1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1227"/>
              <a:gd name="T56" fmla="*/ 287 w 287"/>
              <a:gd name="T57" fmla="*/ 1227 h 1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1227">
                <a:moveTo>
                  <a:pt x="174" y="37"/>
                </a:moveTo>
                <a:cubicBezTo>
                  <a:pt x="145" y="40"/>
                  <a:pt x="111" y="31"/>
                  <a:pt x="88" y="48"/>
                </a:cubicBezTo>
                <a:cubicBezTo>
                  <a:pt x="69" y="60"/>
                  <a:pt x="67" y="112"/>
                  <a:pt x="67" y="112"/>
                </a:cubicBezTo>
                <a:cubicBezTo>
                  <a:pt x="54" y="229"/>
                  <a:pt x="38" y="309"/>
                  <a:pt x="56" y="432"/>
                </a:cubicBezTo>
                <a:cubicBezTo>
                  <a:pt x="60" y="465"/>
                  <a:pt x="77" y="495"/>
                  <a:pt x="88" y="528"/>
                </a:cubicBezTo>
                <a:cubicBezTo>
                  <a:pt x="76" y="575"/>
                  <a:pt x="60" y="619"/>
                  <a:pt x="46" y="666"/>
                </a:cubicBezTo>
                <a:cubicBezTo>
                  <a:pt x="33" y="813"/>
                  <a:pt x="20" y="900"/>
                  <a:pt x="14" y="1061"/>
                </a:cubicBezTo>
                <a:cubicBezTo>
                  <a:pt x="17" y="1095"/>
                  <a:pt x="0" y="1166"/>
                  <a:pt x="46" y="1189"/>
                </a:cubicBezTo>
                <a:cubicBezTo>
                  <a:pt x="66" y="1198"/>
                  <a:pt x="88" y="1202"/>
                  <a:pt x="110" y="1210"/>
                </a:cubicBezTo>
                <a:cubicBezTo>
                  <a:pt x="120" y="1213"/>
                  <a:pt x="142" y="1221"/>
                  <a:pt x="142" y="1221"/>
                </a:cubicBezTo>
                <a:cubicBezTo>
                  <a:pt x="253" y="1184"/>
                  <a:pt x="180" y="1227"/>
                  <a:pt x="216" y="1168"/>
                </a:cubicBezTo>
                <a:cubicBezTo>
                  <a:pt x="221" y="1159"/>
                  <a:pt x="230" y="1153"/>
                  <a:pt x="238" y="1146"/>
                </a:cubicBezTo>
                <a:cubicBezTo>
                  <a:pt x="279" y="935"/>
                  <a:pt x="266" y="1042"/>
                  <a:pt x="248" y="688"/>
                </a:cubicBezTo>
                <a:cubicBezTo>
                  <a:pt x="246" y="650"/>
                  <a:pt x="216" y="581"/>
                  <a:pt x="216" y="581"/>
                </a:cubicBezTo>
                <a:cubicBezTo>
                  <a:pt x="226" y="528"/>
                  <a:pt x="242" y="482"/>
                  <a:pt x="259" y="432"/>
                </a:cubicBezTo>
                <a:cubicBezTo>
                  <a:pt x="262" y="421"/>
                  <a:pt x="270" y="400"/>
                  <a:pt x="270" y="400"/>
                </a:cubicBezTo>
                <a:cubicBezTo>
                  <a:pt x="278" y="260"/>
                  <a:pt x="287" y="237"/>
                  <a:pt x="270" y="112"/>
                </a:cubicBezTo>
                <a:cubicBezTo>
                  <a:pt x="265" y="80"/>
                  <a:pt x="207" y="0"/>
                  <a:pt x="174" y="37"/>
                </a:cubicBezTo>
                <a:close/>
              </a:path>
            </a:pathLst>
          </a:custGeom>
          <a:solidFill>
            <a:srgbClr val="1F2CE4"/>
          </a:solidFill>
          <a:ln w="9525">
            <a:solidFill>
              <a:schemeClr val="tx1"/>
            </a:solidFill>
            <a:round/>
            <a:headEnd/>
            <a:tailEnd/>
          </a:ln>
        </p:spPr>
        <p:txBody>
          <a:bodyPr wrap="none" anchor="ctr"/>
          <a:lstStyle/>
          <a:p>
            <a:endParaRPr lang="en-GB"/>
          </a:p>
        </p:txBody>
      </p:sp>
      <p:sp>
        <p:nvSpPr>
          <p:cNvPr id="7189" name="Line 21"/>
          <p:cNvSpPr>
            <a:spLocks noChangeShapeType="1"/>
          </p:cNvSpPr>
          <p:nvPr/>
        </p:nvSpPr>
        <p:spPr bwMode="auto">
          <a:xfrm>
            <a:off x="4562475" y="465138"/>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90" name="Line 23"/>
          <p:cNvSpPr>
            <a:spLocks noChangeShapeType="1"/>
          </p:cNvSpPr>
          <p:nvPr/>
        </p:nvSpPr>
        <p:spPr bwMode="auto">
          <a:xfrm>
            <a:off x="5480050" y="2606675"/>
            <a:ext cx="779463" cy="0"/>
          </a:xfrm>
          <a:prstGeom prst="line">
            <a:avLst/>
          </a:prstGeom>
          <a:noFill/>
          <a:ln w="47625">
            <a:solidFill>
              <a:srgbClr val="FF1919"/>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7672" name="Text Box 24"/>
          <p:cNvSpPr txBox="1">
            <a:spLocks noChangeArrowheads="1"/>
          </p:cNvSpPr>
          <p:nvPr/>
        </p:nvSpPr>
        <p:spPr bwMode="auto">
          <a:xfrm>
            <a:off x="6284913" y="2382838"/>
            <a:ext cx="1851025"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Disease gene</a:t>
            </a:r>
          </a:p>
        </p:txBody>
      </p:sp>
      <p:sp>
        <p:nvSpPr>
          <p:cNvPr id="7192" name="Rectangle 26"/>
          <p:cNvSpPr>
            <a:spLocks noChangeArrowheads="1"/>
          </p:cNvSpPr>
          <p:nvPr/>
        </p:nvSpPr>
        <p:spPr bwMode="auto">
          <a:xfrm>
            <a:off x="4545013" y="3903663"/>
            <a:ext cx="228600" cy="228600"/>
          </a:xfrm>
          <a:prstGeom prst="rect">
            <a:avLst/>
          </a:prstGeom>
          <a:solidFill>
            <a:schemeClr val="tx1"/>
          </a:solidFill>
          <a:ln w="28575">
            <a:solidFill>
              <a:schemeClr val="tx1"/>
            </a:solidFill>
            <a:miter lim="800000"/>
            <a:headEnd/>
            <a:tailEnd/>
          </a:ln>
        </p:spPr>
        <p:txBody>
          <a:bodyPr wrap="none" anchor="ctr"/>
          <a:lstStyle/>
          <a:p>
            <a:pPr algn="ctr"/>
            <a:endParaRPr lang="en-US">
              <a:solidFill>
                <a:schemeClr val="bg2"/>
              </a:solidFill>
              <a:latin typeface="Calibri" pitchFamily="34" charset="0"/>
              <a:cs typeface="Calibri" pitchFamily="34" charset="0"/>
            </a:endParaRPr>
          </a:p>
        </p:txBody>
      </p:sp>
      <p:sp>
        <p:nvSpPr>
          <p:cNvPr id="7193" name="Oval 27"/>
          <p:cNvSpPr>
            <a:spLocks noChangeArrowheads="1"/>
          </p:cNvSpPr>
          <p:nvPr/>
        </p:nvSpPr>
        <p:spPr bwMode="auto">
          <a:xfrm>
            <a:off x="5156200" y="39036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194" name="Line 28"/>
          <p:cNvSpPr>
            <a:spLocks noChangeShapeType="1"/>
          </p:cNvSpPr>
          <p:nvPr/>
        </p:nvSpPr>
        <p:spPr bwMode="auto">
          <a:xfrm flipV="1">
            <a:off x="2474913" y="4322763"/>
            <a:ext cx="4376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95" name="Line 29"/>
          <p:cNvSpPr>
            <a:spLocks noChangeShapeType="1"/>
          </p:cNvSpPr>
          <p:nvPr/>
        </p:nvSpPr>
        <p:spPr bwMode="auto">
          <a:xfrm>
            <a:off x="4773613" y="40179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96" name="Line 30"/>
          <p:cNvSpPr>
            <a:spLocks noChangeShapeType="1"/>
          </p:cNvSpPr>
          <p:nvPr/>
        </p:nvSpPr>
        <p:spPr bwMode="auto">
          <a:xfrm>
            <a:off x="4951413" y="40179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97" name="Line 31"/>
          <p:cNvSpPr>
            <a:spLocks noChangeShapeType="1"/>
          </p:cNvSpPr>
          <p:nvPr/>
        </p:nvSpPr>
        <p:spPr bwMode="auto">
          <a:xfrm>
            <a:off x="2474913"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98" name="Line 32"/>
          <p:cNvSpPr>
            <a:spLocks noChangeShapeType="1"/>
          </p:cNvSpPr>
          <p:nvPr/>
        </p:nvSpPr>
        <p:spPr bwMode="auto">
          <a:xfrm>
            <a:off x="353060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99" name="Line 33"/>
          <p:cNvSpPr>
            <a:spLocks noChangeShapeType="1"/>
          </p:cNvSpPr>
          <p:nvPr/>
        </p:nvSpPr>
        <p:spPr bwMode="auto">
          <a:xfrm>
            <a:off x="5303838"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00" name="Line 34"/>
          <p:cNvSpPr>
            <a:spLocks noChangeShapeType="1"/>
          </p:cNvSpPr>
          <p:nvPr/>
        </p:nvSpPr>
        <p:spPr bwMode="auto">
          <a:xfrm>
            <a:off x="469265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01" name="Rectangle 35"/>
          <p:cNvSpPr>
            <a:spLocks noChangeArrowheads="1"/>
          </p:cNvSpPr>
          <p:nvPr/>
        </p:nvSpPr>
        <p:spPr bwMode="auto">
          <a:xfrm>
            <a:off x="1763713"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02" name="Oval 36"/>
          <p:cNvSpPr>
            <a:spLocks noChangeArrowheads="1"/>
          </p:cNvSpPr>
          <p:nvPr/>
        </p:nvSpPr>
        <p:spPr bwMode="auto">
          <a:xfrm>
            <a:off x="342900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03" name="Rectangle 37"/>
          <p:cNvSpPr>
            <a:spLocks noChangeArrowheads="1"/>
          </p:cNvSpPr>
          <p:nvPr/>
        </p:nvSpPr>
        <p:spPr bwMode="auto">
          <a:xfrm>
            <a:off x="4578350" y="46148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7204" name="Line 38"/>
          <p:cNvSpPr>
            <a:spLocks noChangeShapeType="1"/>
          </p:cNvSpPr>
          <p:nvPr/>
        </p:nvSpPr>
        <p:spPr bwMode="auto">
          <a:xfrm>
            <a:off x="5418138"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05" name="Oval 39"/>
          <p:cNvSpPr>
            <a:spLocks noChangeArrowheads="1"/>
          </p:cNvSpPr>
          <p:nvPr/>
        </p:nvSpPr>
        <p:spPr bwMode="auto">
          <a:xfrm>
            <a:off x="5811838"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06" name="Oval 40"/>
          <p:cNvSpPr>
            <a:spLocks noChangeArrowheads="1"/>
          </p:cNvSpPr>
          <p:nvPr/>
        </p:nvSpPr>
        <p:spPr bwMode="auto">
          <a:xfrm>
            <a:off x="2373313" y="46275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7207" name="Rectangle 41"/>
          <p:cNvSpPr>
            <a:spLocks noChangeArrowheads="1"/>
          </p:cNvSpPr>
          <p:nvPr/>
        </p:nvSpPr>
        <p:spPr bwMode="auto">
          <a:xfrm>
            <a:off x="2819400"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08" name="Oval 42"/>
          <p:cNvSpPr>
            <a:spLocks noChangeArrowheads="1"/>
          </p:cNvSpPr>
          <p:nvPr/>
        </p:nvSpPr>
        <p:spPr bwMode="auto">
          <a:xfrm>
            <a:off x="396875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09" name="Line 43"/>
          <p:cNvSpPr>
            <a:spLocks noChangeShapeType="1"/>
          </p:cNvSpPr>
          <p:nvPr/>
        </p:nvSpPr>
        <p:spPr bwMode="auto">
          <a:xfrm>
            <a:off x="1992313"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0" name="Line 44"/>
          <p:cNvSpPr>
            <a:spLocks noChangeShapeType="1"/>
          </p:cNvSpPr>
          <p:nvPr/>
        </p:nvSpPr>
        <p:spPr bwMode="auto">
          <a:xfrm>
            <a:off x="304800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1" name="Line 45"/>
          <p:cNvSpPr>
            <a:spLocks noChangeShapeType="1"/>
          </p:cNvSpPr>
          <p:nvPr/>
        </p:nvSpPr>
        <p:spPr bwMode="auto">
          <a:xfrm>
            <a:off x="419735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2" name="Line 46"/>
          <p:cNvSpPr>
            <a:spLocks noChangeShapeType="1"/>
          </p:cNvSpPr>
          <p:nvPr/>
        </p:nvSpPr>
        <p:spPr bwMode="auto">
          <a:xfrm>
            <a:off x="2182813"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3" name="Line 47"/>
          <p:cNvSpPr>
            <a:spLocks noChangeShapeType="1"/>
          </p:cNvSpPr>
          <p:nvPr/>
        </p:nvSpPr>
        <p:spPr bwMode="auto">
          <a:xfrm>
            <a:off x="438785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4" name="Line 48"/>
          <p:cNvSpPr>
            <a:spLocks noChangeShapeType="1"/>
          </p:cNvSpPr>
          <p:nvPr/>
        </p:nvSpPr>
        <p:spPr bwMode="auto">
          <a:xfrm>
            <a:off x="322580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5" name="Line 49"/>
          <p:cNvSpPr>
            <a:spLocks noChangeShapeType="1"/>
          </p:cNvSpPr>
          <p:nvPr/>
        </p:nvSpPr>
        <p:spPr bwMode="auto">
          <a:xfrm>
            <a:off x="5595938" y="4729163"/>
            <a:ext cx="0" cy="841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6" name="Line 50"/>
          <p:cNvSpPr>
            <a:spLocks noChangeShapeType="1"/>
          </p:cNvSpPr>
          <p:nvPr/>
        </p:nvSpPr>
        <p:spPr bwMode="auto">
          <a:xfrm>
            <a:off x="1865313" y="52498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7" name="Line 51"/>
          <p:cNvSpPr>
            <a:spLocks noChangeShapeType="1"/>
          </p:cNvSpPr>
          <p:nvPr/>
        </p:nvSpPr>
        <p:spPr bwMode="auto">
          <a:xfrm>
            <a:off x="405765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8" name="Line 52"/>
          <p:cNvSpPr>
            <a:spLocks noChangeShapeType="1"/>
          </p:cNvSpPr>
          <p:nvPr/>
        </p:nvSpPr>
        <p:spPr bwMode="auto">
          <a:xfrm>
            <a:off x="292100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19" name="Line 53"/>
          <p:cNvSpPr>
            <a:spLocks noChangeShapeType="1"/>
          </p:cNvSpPr>
          <p:nvPr/>
        </p:nvSpPr>
        <p:spPr bwMode="auto">
          <a:xfrm>
            <a:off x="187325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20" name="Line 54"/>
          <p:cNvSpPr>
            <a:spLocks noChangeShapeType="1"/>
          </p:cNvSpPr>
          <p:nvPr/>
        </p:nvSpPr>
        <p:spPr bwMode="auto">
          <a:xfrm>
            <a:off x="248920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21" name="Line 55"/>
          <p:cNvSpPr>
            <a:spLocks noChangeShapeType="1"/>
          </p:cNvSpPr>
          <p:nvPr/>
        </p:nvSpPr>
        <p:spPr bwMode="auto">
          <a:xfrm>
            <a:off x="29210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22" name="Line 56"/>
          <p:cNvSpPr>
            <a:spLocks noChangeShapeType="1"/>
          </p:cNvSpPr>
          <p:nvPr/>
        </p:nvSpPr>
        <p:spPr bwMode="auto">
          <a:xfrm>
            <a:off x="35306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23" name="Line 57"/>
          <p:cNvSpPr>
            <a:spLocks noChangeShapeType="1"/>
          </p:cNvSpPr>
          <p:nvPr/>
        </p:nvSpPr>
        <p:spPr bwMode="auto">
          <a:xfrm>
            <a:off x="405765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24" name="Line 58"/>
          <p:cNvSpPr>
            <a:spLocks noChangeShapeType="1"/>
          </p:cNvSpPr>
          <p:nvPr/>
        </p:nvSpPr>
        <p:spPr bwMode="auto">
          <a:xfrm>
            <a:off x="4672013"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25" name="Rectangle 59"/>
          <p:cNvSpPr>
            <a:spLocks noChangeArrowheads="1"/>
          </p:cNvSpPr>
          <p:nvPr/>
        </p:nvSpPr>
        <p:spPr bwMode="auto">
          <a:xfrm>
            <a:off x="1763713" y="55546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7226" name="Rectangle 60"/>
          <p:cNvSpPr>
            <a:spLocks noChangeArrowheads="1"/>
          </p:cNvSpPr>
          <p:nvPr/>
        </p:nvSpPr>
        <p:spPr bwMode="auto">
          <a:xfrm>
            <a:off x="2382838" y="55546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27" name="Oval 61"/>
          <p:cNvSpPr>
            <a:spLocks noChangeArrowheads="1"/>
          </p:cNvSpPr>
          <p:nvPr/>
        </p:nvSpPr>
        <p:spPr bwMode="auto">
          <a:xfrm>
            <a:off x="2806700" y="55895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28" name="Oval 62"/>
          <p:cNvSpPr>
            <a:spLocks noChangeArrowheads="1"/>
          </p:cNvSpPr>
          <p:nvPr/>
        </p:nvSpPr>
        <p:spPr bwMode="auto">
          <a:xfrm>
            <a:off x="4562475" y="5581650"/>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7229" name="Rectangle 63"/>
          <p:cNvSpPr>
            <a:spLocks noChangeArrowheads="1"/>
          </p:cNvSpPr>
          <p:nvPr/>
        </p:nvSpPr>
        <p:spPr bwMode="auto">
          <a:xfrm>
            <a:off x="3943350"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30" name="Oval 64"/>
          <p:cNvSpPr>
            <a:spLocks noChangeArrowheads="1"/>
          </p:cNvSpPr>
          <p:nvPr/>
        </p:nvSpPr>
        <p:spPr bwMode="auto">
          <a:xfrm>
            <a:off x="5491163" y="55641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31" name="Rectangle 65"/>
          <p:cNvSpPr>
            <a:spLocks noChangeArrowheads="1"/>
          </p:cNvSpPr>
          <p:nvPr/>
        </p:nvSpPr>
        <p:spPr bwMode="auto">
          <a:xfrm>
            <a:off x="3419475"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32" name="Rectangle 66"/>
          <p:cNvSpPr>
            <a:spLocks noChangeArrowheads="1"/>
          </p:cNvSpPr>
          <p:nvPr/>
        </p:nvSpPr>
        <p:spPr bwMode="auto">
          <a:xfrm>
            <a:off x="5195888" y="46228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33" name="Line 67"/>
          <p:cNvSpPr>
            <a:spLocks noChangeShapeType="1"/>
          </p:cNvSpPr>
          <p:nvPr/>
        </p:nvSpPr>
        <p:spPr bwMode="auto">
          <a:xfrm>
            <a:off x="6843713" y="43402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34" name="Rectangle 68"/>
          <p:cNvSpPr>
            <a:spLocks noChangeArrowheads="1"/>
          </p:cNvSpPr>
          <p:nvPr/>
        </p:nvSpPr>
        <p:spPr bwMode="auto">
          <a:xfrm>
            <a:off x="6721475" y="46497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7235" name="Oval 69"/>
          <p:cNvSpPr>
            <a:spLocks noChangeArrowheads="1"/>
          </p:cNvSpPr>
          <p:nvPr/>
        </p:nvSpPr>
        <p:spPr bwMode="auto">
          <a:xfrm>
            <a:off x="7331075" y="46624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36" name="Line 70"/>
          <p:cNvSpPr>
            <a:spLocks noChangeShapeType="1"/>
          </p:cNvSpPr>
          <p:nvPr/>
        </p:nvSpPr>
        <p:spPr bwMode="auto">
          <a:xfrm>
            <a:off x="6950075" y="4764088"/>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37" name="Line 71"/>
          <p:cNvSpPr>
            <a:spLocks noChangeShapeType="1"/>
          </p:cNvSpPr>
          <p:nvPr/>
        </p:nvSpPr>
        <p:spPr bwMode="auto">
          <a:xfrm>
            <a:off x="7140575" y="4764088"/>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38" name="Line 72"/>
          <p:cNvSpPr>
            <a:spLocks noChangeShapeType="1"/>
          </p:cNvSpPr>
          <p:nvPr/>
        </p:nvSpPr>
        <p:spPr bwMode="auto">
          <a:xfrm>
            <a:off x="6334125" y="5284788"/>
            <a:ext cx="1655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39" name="Line 73"/>
          <p:cNvSpPr>
            <a:spLocks noChangeShapeType="1"/>
          </p:cNvSpPr>
          <p:nvPr/>
        </p:nvSpPr>
        <p:spPr bwMode="auto">
          <a:xfrm>
            <a:off x="6342063"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40" name="Line 74"/>
          <p:cNvSpPr>
            <a:spLocks noChangeShapeType="1"/>
          </p:cNvSpPr>
          <p:nvPr/>
        </p:nvSpPr>
        <p:spPr bwMode="auto">
          <a:xfrm>
            <a:off x="6940550"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41" name="Rectangle 75"/>
          <p:cNvSpPr>
            <a:spLocks noChangeArrowheads="1"/>
          </p:cNvSpPr>
          <p:nvPr/>
        </p:nvSpPr>
        <p:spPr bwMode="auto">
          <a:xfrm>
            <a:off x="6232525" y="55895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7242" name="Rectangle 76"/>
          <p:cNvSpPr>
            <a:spLocks noChangeArrowheads="1"/>
          </p:cNvSpPr>
          <p:nvPr/>
        </p:nvSpPr>
        <p:spPr bwMode="auto">
          <a:xfrm>
            <a:off x="6834188" y="558958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7243" name="Line 77"/>
          <p:cNvSpPr>
            <a:spLocks noChangeShapeType="1"/>
          </p:cNvSpPr>
          <p:nvPr/>
        </p:nvSpPr>
        <p:spPr bwMode="auto">
          <a:xfrm>
            <a:off x="7443788" y="53006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44" name="Line 78"/>
          <p:cNvSpPr>
            <a:spLocks noChangeShapeType="1"/>
          </p:cNvSpPr>
          <p:nvPr/>
        </p:nvSpPr>
        <p:spPr bwMode="auto">
          <a:xfrm>
            <a:off x="7988300" y="52832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245" name="Oval 79"/>
          <p:cNvSpPr>
            <a:spLocks noChangeArrowheads="1"/>
          </p:cNvSpPr>
          <p:nvPr/>
        </p:nvSpPr>
        <p:spPr bwMode="auto">
          <a:xfrm>
            <a:off x="7878763" y="5597525"/>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7246" name="Rectangle 80"/>
          <p:cNvSpPr>
            <a:spLocks noChangeArrowheads="1"/>
          </p:cNvSpPr>
          <p:nvPr/>
        </p:nvSpPr>
        <p:spPr bwMode="auto">
          <a:xfrm>
            <a:off x="7329488" y="56054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27729" name="Text Box 81"/>
          <p:cNvSpPr txBox="1">
            <a:spLocks noChangeArrowheads="1"/>
          </p:cNvSpPr>
          <p:nvPr/>
        </p:nvSpPr>
        <p:spPr bwMode="auto">
          <a:xfrm>
            <a:off x="1566863"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2 3</a:t>
            </a:r>
          </a:p>
        </p:txBody>
      </p:sp>
      <p:sp>
        <p:nvSpPr>
          <p:cNvPr id="27730" name="Text Box 82"/>
          <p:cNvSpPr txBox="1">
            <a:spLocks noChangeArrowheads="1"/>
          </p:cNvSpPr>
          <p:nvPr/>
        </p:nvSpPr>
        <p:spPr bwMode="auto">
          <a:xfrm>
            <a:off x="4343400"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1 5</a:t>
            </a:r>
          </a:p>
        </p:txBody>
      </p:sp>
      <p:sp>
        <p:nvSpPr>
          <p:cNvPr id="27731" name="Text Box 83"/>
          <p:cNvSpPr txBox="1">
            <a:spLocks noChangeArrowheads="1"/>
          </p:cNvSpPr>
          <p:nvPr/>
        </p:nvSpPr>
        <p:spPr bwMode="auto">
          <a:xfrm>
            <a:off x="6021388"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4 4</a:t>
            </a:r>
          </a:p>
        </p:txBody>
      </p:sp>
      <p:sp>
        <p:nvSpPr>
          <p:cNvPr id="27732" name="Text Box 84"/>
          <p:cNvSpPr txBox="1">
            <a:spLocks noChangeArrowheads="1"/>
          </p:cNvSpPr>
          <p:nvPr/>
        </p:nvSpPr>
        <p:spPr bwMode="auto">
          <a:xfrm>
            <a:off x="382588" y="1419225"/>
            <a:ext cx="214153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Marker studied</a:t>
            </a:r>
          </a:p>
        </p:txBody>
      </p:sp>
      <p:sp>
        <p:nvSpPr>
          <p:cNvPr id="7251" name="Line 85"/>
          <p:cNvSpPr>
            <a:spLocks noChangeShapeType="1"/>
          </p:cNvSpPr>
          <p:nvPr/>
        </p:nvSpPr>
        <p:spPr bwMode="auto">
          <a:xfrm flipV="1">
            <a:off x="3121025" y="1693863"/>
            <a:ext cx="13192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b="1" i="1">
                <a:latin typeface="Calibri" pitchFamily="34" charset="0"/>
                <a:cs typeface="Calibri" pitchFamily="34" charset="0"/>
              </a:rPr>
              <a:t>Fine-mapping</a:t>
            </a:r>
          </a:p>
        </p:txBody>
      </p:sp>
      <p:sp>
        <p:nvSpPr>
          <p:cNvPr id="71683" name="Rectangle 3"/>
          <p:cNvSpPr>
            <a:spLocks noGrp="1" noChangeArrowheads="1"/>
          </p:cNvSpPr>
          <p:nvPr>
            <p:ph type="body" idx="1"/>
          </p:nvPr>
        </p:nvSpPr>
        <p:spPr/>
        <p:txBody>
          <a:bodyPr/>
          <a:lstStyle/>
          <a:p>
            <a:r>
              <a:rPr lang="en-GB">
                <a:latin typeface="Calibri" pitchFamily="34" charset="0"/>
                <a:cs typeface="Calibri" pitchFamily="34" charset="0"/>
              </a:rPr>
              <a:t>To narrow-down the region:</a:t>
            </a:r>
          </a:p>
          <a:p>
            <a:pPr lvl="1"/>
            <a:r>
              <a:rPr lang="en-GB" b="1" i="1">
                <a:latin typeface="Calibri" pitchFamily="34" charset="0"/>
                <a:cs typeface="Calibri" pitchFamily="34" charset="0"/>
              </a:rPr>
              <a:t>Haplotype analysis:</a:t>
            </a:r>
            <a:r>
              <a:rPr lang="en-GB">
                <a:latin typeface="Calibri" pitchFamily="34" charset="0"/>
                <a:cs typeface="Calibri" pitchFamily="34" charset="0"/>
              </a:rPr>
              <a:t> extend pedigree, type more markers and search for recombinants: minimum shared haplotype between affecteds defines candidate region.</a:t>
            </a:r>
          </a:p>
          <a:p>
            <a:pPr lvl="1"/>
            <a:endParaRPr lang="en-GB">
              <a:latin typeface="Calibri" pitchFamily="34" charset="0"/>
              <a:cs typeface="Calibri" pitchFamily="34" charset="0"/>
            </a:endParaRPr>
          </a:p>
          <a:p>
            <a:pPr lvl="1"/>
            <a:r>
              <a:rPr lang="en-GB" b="1" i="1">
                <a:latin typeface="Calibri" pitchFamily="34" charset="0"/>
                <a:cs typeface="Calibri" pitchFamily="34" charset="0"/>
              </a:rPr>
              <a:t>Linkage disequilibrium (LD) analysis</a:t>
            </a:r>
            <a:r>
              <a:rPr lang="en-GB">
                <a:latin typeface="Calibri" pitchFamily="34" charset="0"/>
                <a:cs typeface="Calibri" pitchFamily="34" charset="0"/>
              </a:rPr>
              <a:t>.</a:t>
            </a: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38"/>
          <p:cNvGrpSpPr>
            <a:grpSpLocks/>
          </p:cNvGrpSpPr>
          <p:nvPr/>
        </p:nvGrpSpPr>
        <p:grpSpPr bwMode="auto">
          <a:xfrm>
            <a:off x="990600" y="223838"/>
            <a:ext cx="5637213" cy="6786562"/>
            <a:chOff x="624" y="141"/>
            <a:chExt cx="3551" cy="4275"/>
          </a:xfrm>
        </p:grpSpPr>
        <p:sp>
          <p:nvSpPr>
            <p:cNvPr id="72708" name="Rectangle 2"/>
            <p:cNvSpPr>
              <a:spLocks noChangeAspect="1" noChangeArrowheads="1"/>
            </p:cNvSpPr>
            <p:nvPr/>
          </p:nvSpPr>
          <p:spPr bwMode="auto">
            <a:xfrm flipH="1">
              <a:off x="2631" y="429"/>
              <a:ext cx="26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4 4</a:t>
              </a:r>
            </a:p>
            <a:p>
              <a:pPr defTabSz="692150" eaLnBrk="0" hangingPunct="0"/>
              <a:r>
                <a:rPr lang="en-GB" sz="1200">
                  <a:latin typeface="Arial Black" pitchFamily="34" charset="0"/>
                </a:rPr>
                <a:t>4 4</a:t>
              </a:r>
            </a:p>
            <a:p>
              <a:pPr defTabSz="692150" eaLnBrk="0" hangingPunct="0"/>
              <a:r>
                <a:rPr lang="en-GB" sz="1200">
                  <a:latin typeface="Arial Black" pitchFamily="34" charset="0"/>
                </a:rPr>
                <a:t>2 2</a:t>
              </a:r>
            </a:p>
            <a:p>
              <a:pPr defTabSz="692150" eaLnBrk="0" hangingPunct="0"/>
              <a:r>
                <a:rPr lang="en-GB" sz="1200">
                  <a:latin typeface="Arial Black" pitchFamily="34" charset="0"/>
                </a:rPr>
                <a:t>3 8</a:t>
              </a:r>
            </a:p>
            <a:p>
              <a:pPr defTabSz="692150" eaLnBrk="0" hangingPunct="0"/>
              <a:r>
                <a:rPr lang="en-GB" sz="1200">
                  <a:latin typeface="Arial Black" pitchFamily="34" charset="0"/>
                </a:rPr>
                <a:t>2 6</a:t>
              </a:r>
            </a:p>
            <a:p>
              <a:pPr defTabSz="692150" eaLnBrk="0" hangingPunct="0"/>
              <a:r>
                <a:rPr lang="en-GB" sz="1200">
                  <a:latin typeface="Arial Black" pitchFamily="34" charset="0"/>
                </a:rPr>
                <a:t>1 1</a:t>
              </a:r>
            </a:p>
            <a:p>
              <a:pPr defTabSz="692150" eaLnBrk="0" hangingPunct="0"/>
              <a:r>
                <a:rPr lang="en-GB" sz="1200">
                  <a:latin typeface="Arial Black" pitchFamily="34" charset="0"/>
                </a:rPr>
                <a:t>3 3</a:t>
              </a:r>
            </a:p>
          </p:txBody>
        </p:sp>
        <p:sp>
          <p:nvSpPr>
            <p:cNvPr id="72709" name="Rectangle 3"/>
            <p:cNvSpPr>
              <a:spLocks noChangeAspect="1" noChangeArrowheads="1"/>
            </p:cNvSpPr>
            <p:nvPr/>
          </p:nvSpPr>
          <p:spPr bwMode="auto">
            <a:xfrm flipH="1">
              <a:off x="3437" y="147"/>
              <a:ext cx="219" cy="203"/>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72710" name="Oval 4"/>
            <p:cNvSpPr>
              <a:spLocks noChangeAspect="1" noChangeArrowheads="1"/>
            </p:cNvSpPr>
            <p:nvPr/>
          </p:nvSpPr>
          <p:spPr bwMode="auto">
            <a:xfrm flipH="1">
              <a:off x="2779" y="141"/>
              <a:ext cx="213"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2711" name="Line 5"/>
            <p:cNvSpPr>
              <a:spLocks noChangeAspect="1" noChangeShapeType="1"/>
            </p:cNvSpPr>
            <p:nvPr/>
          </p:nvSpPr>
          <p:spPr bwMode="auto">
            <a:xfrm flipH="1">
              <a:off x="2988" y="243"/>
              <a:ext cx="44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12" name="Rectangle 6"/>
            <p:cNvSpPr>
              <a:spLocks noChangeAspect="1" noChangeArrowheads="1"/>
            </p:cNvSpPr>
            <p:nvPr/>
          </p:nvSpPr>
          <p:spPr bwMode="auto">
            <a:xfrm flipH="1">
              <a:off x="3087" y="1476"/>
              <a:ext cx="218" cy="204"/>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72713" name="Oval 7"/>
            <p:cNvSpPr>
              <a:spLocks noChangeAspect="1" noChangeArrowheads="1"/>
            </p:cNvSpPr>
            <p:nvPr/>
          </p:nvSpPr>
          <p:spPr bwMode="auto">
            <a:xfrm flipH="1">
              <a:off x="2456" y="1476"/>
              <a:ext cx="214" cy="2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2714" name="Line 8"/>
            <p:cNvSpPr>
              <a:spLocks noChangeAspect="1" noChangeShapeType="1"/>
            </p:cNvSpPr>
            <p:nvPr/>
          </p:nvSpPr>
          <p:spPr bwMode="auto">
            <a:xfrm flipH="1">
              <a:off x="2670" y="1554"/>
              <a:ext cx="44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15" name="Line 9"/>
            <p:cNvSpPr>
              <a:spLocks noChangeAspect="1" noChangeShapeType="1"/>
            </p:cNvSpPr>
            <p:nvPr/>
          </p:nvSpPr>
          <p:spPr bwMode="auto">
            <a:xfrm flipH="1">
              <a:off x="3196" y="229"/>
              <a:ext cx="0" cy="124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16" name="Line 10"/>
            <p:cNvSpPr>
              <a:spLocks noChangeAspect="1" noChangeShapeType="1"/>
            </p:cNvSpPr>
            <p:nvPr/>
          </p:nvSpPr>
          <p:spPr bwMode="auto">
            <a:xfrm flipH="1">
              <a:off x="2817" y="1554"/>
              <a:ext cx="0" cy="131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17" name="Rectangle 11"/>
            <p:cNvSpPr>
              <a:spLocks noChangeAspect="1" noChangeArrowheads="1"/>
            </p:cNvSpPr>
            <p:nvPr/>
          </p:nvSpPr>
          <p:spPr bwMode="auto">
            <a:xfrm flipH="1">
              <a:off x="3448" y="414"/>
              <a:ext cx="26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1 5</a:t>
              </a:r>
            </a:p>
            <a:p>
              <a:pPr defTabSz="692150" eaLnBrk="0" hangingPunct="0"/>
              <a:r>
                <a:rPr lang="en-GB" sz="1200">
                  <a:latin typeface="Arial Black" pitchFamily="34" charset="0"/>
                </a:rPr>
                <a:t>1 5</a:t>
              </a:r>
            </a:p>
            <a:p>
              <a:pPr defTabSz="692150" eaLnBrk="0" hangingPunct="0"/>
              <a:r>
                <a:rPr lang="en-GB" sz="1200">
                  <a:latin typeface="Arial Black" pitchFamily="34" charset="0"/>
                </a:rPr>
                <a:t>3 4</a:t>
              </a:r>
            </a:p>
            <a:p>
              <a:pPr defTabSz="692150" eaLnBrk="0" hangingPunct="0"/>
              <a:r>
                <a:rPr lang="en-GB" sz="1200">
                  <a:latin typeface="Arial Black" pitchFamily="34" charset="0"/>
                </a:rPr>
                <a:t>1 6</a:t>
              </a:r>
            </a:p>
            <a:p>
              <a:pPr defTabSz="692150" eaLnBrk="0" hangingPunct="0"/>
              <a:r>
                <a:rPr lang="en-GB" sz="1200">
                  <a:latin typeface="Arial Black" pitchFamily="34" charset="0"/>
                </a:rPr>
                <a:t>3 5</a:t>
              </a:r>
            </a:p>
            <a:p>
              <a:pPr defTabSz="692150" eaLnBrk="0" hangingPunct="0"/>
              <a:r>
                <a:rPr lang="en-GB" sz="1200">
                  <a:latin typeface="Arial Black" pitchFamily="34" charset="0"/>
                </a:rPr>
                <a:t>1 4</a:t>
              </a:r>
            </a:p>
            <a:p>
              <a:pPr defTabSz="692150" eaLnBrk="0" hangingPunct="0"/>
              <a:r>
                <a:rPr lang="en-GB" sz="1200">
                  <a:latin typeface="Arial Black" pitchFamily="34" charset="0"/>
                </a:rPr>
                <a:t>3 1</a:t>
              </a:r>
            </a:p>
          </p:txBody>
        </p:sp>
        <p:sp>
          <p:nvSpPr>
            <p:cNvPr id="72718" name="Rectangle 12"/>
            <p:cNvSpPr>
              <a:spLocks noChangeAspect="1" noChangeArrowheads="1"/>
            </p:cNvSpPr>
            <p:nvPr/>
          </p:nvSpPr>
          <p:spPr bwMode="auto">
            <a:xfrm flipH="1">
              <a:off x="2729" y="2877"/>
              <a:ext cx="217" cy="205"/>
            </a:xfrm>
            <a:prstGeom prst="rect">
              <a:avLst/>
            </a:prstGeom>
            <a:solidFill>
              <a:schemeClr val="tx1"/>
            </a:solidFill>
            <a:ln w="12700">
              <a:solidFill>
                <a:schemeClr val="tx1"/>
              </a:solidFill>
              <a:miter lim="800000"/>
              <a:headEnd/>
              <a:tailEnd/>
            </a:ln>
          </p:spPr>
          <p:txBody>
            <a:bodyPr wrap="none" anchor="ctr"/>
            <a:lstStyle/>
            <a:p>
              <a:pPr eaLnBrk="0" hangingPunct="0"/>
              <a:endParaRPr lang="en-GB"/>
            </a:p>
          </p:txBody>
        </p:sp>
        <p:sp>
          <p:nvSpPr>
            <p:cNvPr id="72719" name="Oval 13"/>
            <p:cNvSpPr>
              <a:spLocks noChangeAspect="1" noChangeArrowheads="1"/>
            </p:cNvSpPr>
            <p:nvPr/>
          </p:nvSpPr>
          <p:spPr bwMode="auto">
            <a:xfrm flipH="1">
              <a:off x="2152" y="2872"/>
              <a:ext cx="213" cy="217"/>
            </a:xfrm>
            <a:prstGeom prst="ellipse">
              <a:avLst/>
            </a:prstGeom>
            <a:solidFill>
              <a:schemeClr val="tx1"/>
            </a:solidFill>
            <a:ln w="12700">
              <a:solidFill>
                <a:schemeClr val="tx1"/>
              </a:solidFill>
              <a:round/>
              <a:headEnd/>
              <a:tailEnd/>
            </a:ln>
          </p:spPr>
          <p:txBody>
            <a:bodyPr wrap="none" anchor="ctr"/>
            <a:lstStyle/>
            <a:p>
              <a:pPr eaLnBrk="0" hangingPunct="0"/>
              <a:endParaRPr lang="en-GB"/>
            </a:p>
          </p:txBody>
        </p:sp>
        <p:sp>
          <p:nvSpPr>
            <p:cNvPr id="72720" name="Oval 14"/>
            <p:cNvSpPr>
              <a:spLocks noChangeAspect="1" noChangeArrowheads="1"/>
            </p:cNvSpPr>
            <p:nvPr/>
          </p:nvSpPr>
          <p:spPr bwMode="auto">
            <a:xfrm flipH="1">
              <a:off x="1574" y="2872"/>
              <a:ext cx="213"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2721" name="Oval 15"/>
            <p:cNvSpPr>
              <a:spLocks noChangeAspect="1" noChangeArrowheads="1"/>
            </p:cNvSpPr>
            <p:nvPr/>
          </p:nvSpPr>
          <p:spPr bwMode="auto">
            <a:xfrm flipH="1">
              <a:off x="3310" y="2870"/>
              <a:ext cx="214" cy="21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2722" name="Line 16"/>
            <p:cNvSpPr>
              <a:spLocks noChangeAspect="1" noChangeShapeType="1"/>
            </p:cNvSpPr>
            <p:nvPr/>
          </p:nvSpPr>
          <p:spPr bwMode="auto">
            <a:xfrm flipH="1">
              <a:off x="1670" y="2721"/>
              <a:ext cx="230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23" name="Line 17"/>
            <p:cNvSpPr>
              <a:spLocks noChangeAspect="1" noChangeShapeType="1"/>
            </p:cNvSpPr>
            <p:nvPr/>
          </p:nvSpPr>
          <p:spPr bwMode="auto">
            <a:xfrm>
              <a:off x="3444" y="2721"/>
              <a:ext cx="2" cy="1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24" name="Line 18"/>
            <p:cNvSpPr>
              <a:spLocks noChangeAspect="1" noChangeShapeType="1"/>
            </p:cNvSpPr>
            <p:nvPr/>
          </p:nvSpPr>
          <p:spPr bwMode="auto">
            <a:xfrm>
              <a:off x="2820" y="2721"/>
              <a:ext cx="2" cy="1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25" name="Line 19"/>
            <p:cNvSpPr>
              <a:spLocks noChangeAspect="1" noChangeShapeType="1"/>
            </p:cNvSpPr>
            <p:nvPr/>
          </p:nvSpPr>
          <p:spPr bwMode="auto">
            <a:xfrm>
              <a:off x="2244" y="2721"/>
              <a:ext cx="2" cy="1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26" name="Line 20"/>
            <p:cNvSpPr>
              <a:spLocks noChangeAspect="1" noChangeShapeType="1"/>
            </p:cNvSpPr>
            <p:nvPr/>
          </p:nvSpPr>
          <p:spPr bwMode="auto">
            <a:xfrm>
              <a:off x="1668" y="2721"/>
              <a:ext cx="2" cy="1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27" name="Rectangle 21"/>
            <p:cNvSpPr>
              <a:spLocks noChangeAspect="1" noChangeArrowheads="1"/>
            </p:cNvSpPr>
            <p:nvPr/>
          </p:nvSpPr>
          <p:spPr bwMode="auto">
            <a:xfrm flipH="1">
              <a:off x="3889" y="2878"/>
              <a:ext cx="217" cy="20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2728" name="Line 22"/>
            <p:cNvSpPr>
              <a:spLocks noChangeAspect="1" noChangeShapeType="1"/>
            </p:cNvSpPr>
            <p:nvPr/>
          </p:nvSpPr>
          <p:spPr bwMode="auto">
            <a:xfrm>
              <a:off x="3972" y="2721"/>
              <a:ext cx="2" cy="1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2729" name="Text Box 23"/>
            <p:cNvSpPr txBox="1">
              <a:spLocks noChangeArrowheads="1"/>
            </p:cNvSpPr>
            <p:nvPr/>
          </p:nvSpPr>
          <p:spPr bwMode="auto">
            <a:xfrm>
              <a:off x="1862" y="416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endParaRPr lang="en-GB" sz="2000" b="1">
                <a:latin typeface="GreekMathSymbols"/>
                <a:sym typeface="Symbol" pitchFamily="18" charset="2"/>
              </a:endParaRPr>
            </a:p>
          </p:txBody>
        </p:sp>
        <p:sp>
          <p:nvSpPr>
            <p:cNvPr id="72730" name="Rectangle 24"/>
            <p:cNvSpPr>
              <a:spLocks noChangeAspect="1" noChangeArrowheads="1"/>
            </p:cNvSpPr>
            <p:nvPr/>
          </p:nvSpPr>
          <p:spPr bwMode="auto">
            <a:xfrm flipH="1">
              <a:off x="3087" y="1743"/>
              <a:ext cx="26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4 5</a:t>
              </a:r>
            </a:p>
            <a:p>
              <a:pPr defTabSz="692150" eaLnBrk="0" hangingPunct="0"/>
              <a:r>
                <a:rPr lang="en-GB" sz="1200">
                  <a:latin typeface="Arial Black" pitchFamily="34" charset="0"/>
                </a:rPr>
                <a:t>4 5</a:t>
              </a:r>
            </a:p>
            <a:p>
              <a:pPr defTabSz="692150" eaLnBrk="0" hangingPunct="0"/>
              <a:r>
                <a:rPr lang="en-GB" sz="1200">
                  <a:latin typeface="Arial Black" pitchFamily="34" charset="0"/>
                </a:rPr>
                <a:t>2 4</a:t>
              </a:r>
            </a:p>
            <a:p>
              <a:pPr defTabSz="692150" eaLnBrk="0" hangingPunct="0"/>
              <a:r>
                <a:rPr lang="en-GB" sz="1200">
                  <a:latin typeface="Arial Black" pitchFamily="34" charset="0"/>
                </a:rPr>
                <a:t>8 1</a:t>
              </a:r>
            </a:p>
            <a:p>
              <a:pPr defTabSz="692150" eaLnBrk="0" hangingPunct="0"/>
              <a:r>
                <a:rPr lang="en-GB" sz="1200">
                  <a:latin typeface="Arial Black" pitchFamily="34" charset="0"/>
                </a:rPr>
                <a:t>2 5</a:t>
              </a:r>
            </a:p>
            <a:p>
              <a:pPr defTabSz="692150" eaLnBrk="0" hangingPunct="0"/>
              <a:r>
                <a:rPr lang="en-GB" sz="1200">
                  <a:latin typeface="Arial Black" pitchFamily="34" charset="0"/>
                </a:rPr>
                <a:t>1 4</a:t>
              </a:r>
            </a:p>
            <a:p>
              <a:pPr defTabSz="692150" eaLnBrk="0" hangingPunct="0"/>
              <a:r>
                <a:rPr lang="en-GB" sz="1200">
                  <a:latin typeface="Arial Black" pitchFamily="34" charset="0"/>
                </a:rPr>
                <a:t>3 1</a:t>
              </a:r>
            </a:p>
          </p:txBody>
        </p:sp>
        <p:sp>
          <p:nvSpPr>
            <p:cNvPr id="72731" name="Rectangle 25"/>
            <p:cNvSpPr>
              <a:spLocks noChangeAspect="1" noChangeArrowheads="1"/>
            </p:cNvSpPr>
            <p:nvPr/>
          </p:nvSpPr>
          <p:spPr bwMode="auto">
            <a:xfrm flipH="1">
              <a:off x="2379" y="1743"/>
              <a:ext cx="26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1 4</a:t>
              </a:r>
            </a:p>
            <a:p>
              <a:pPr defTabSz="692150" eaLnBrk="0" hangingPunct="0"/>
              <a:r>
                <a:rPr lang="en-GB" sz="1200">
                  <a:latin typeface="Arial Black" pitchFamily="34" charset="0"/>
                </a:rPr>
                <a:t>3 5</a:t>
              </a:r>
            </a:p>
            <a:p>
              <a:pPr defTabSz="692150" eaLnBrk="0" hangingPunct="0"/>
              <a:r>
                <a:rPr lang="en-GB" sz="1200">
                  <a:latin typeface="Arial Black" pitchFamily="34" charset="0"/>
                </a:rPr>
                <a:t>4 2</a:t>
              </a:r>
            </a:p>
            <a:p>
              <a:pPr defTabSz="692150" eaLnBrk="0" hangingPunct="0"/>
              <a:r>
                <a:rPr lang="en-GB" sz="1200">
                  <a:latin typeface="Arial Black" pitchFamily="34" charset="0"/>
                </a:rPr>
                <a:t>2 3</a:t>
              </a:r>
            </a:p>
            <a:p>
              <a:pPr defTabSz="692150" eaLnBrk="0" hangingPunct="0"/>
              <a:r>
                <a:rPr lang="en-GB" sz="1200">
                  <a:latin typeface="Arial Black" pitchFamily="34" charset="0"/>
                </a:rPr>
                <a:t>7 6</a:t>
              </a:r>
            </a:p>
            <a:p>
              <a:pPr defTabSz="692150" eaLnBrk="0" hangingPunct="0"/>
              <a:r>
                <a:rPr lang="en-GB" sz="1200">
                  <a:latin typeface="Arial Black" pitchFamily="34" charset="0"/>
                </a:rPr>
                <a:t>7 2</a:t>
              </a:r>
            </a:p>
            <a:p>
              <a:pPr defTabSz="692150" eaLnBrk="0" hangingPunct="0"/>
              <a:r>
                <a:rPr lang="en-GB" sz="1200">
                  <a:latin typeface="Arial Black" pitchFamily="34" charset="0"/>
                </a:rPr>
                <a:t>3 3</a:t>
              </a:r>
            </a:p>
          </p:txBody>
        </p:sp>
        <p:sp>
          <p:nvSpPr>
            <p:cNvPr id="72732" name="Rectangle 26"/>
            <p:cNvSpPr>
              <a:spLocks noChangeAspect="1" noChangeArrowheads="1"/>
            </p:cNvSpPr>
            <p:nvPr/>
          </p:nvSpPr>
          <p:spPr bwMode="auto">
            <a:xfrm flipH="1">
              <a:off x="1551" y="3249"/>
              <a:ext cx="26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4 4</a:t>
              </a:r>
            </a:p>
            <a:p>
              <a:pPr defTabSz="692150" eaLnBrk="0" hangingPunct="0"/>
              <a:r>
                <a:rPr lang="en-GB" sz="1200">
                  <a:latin typeface="Arial Black" pitchFamily="34" charset="0"/>
                </a:rPr>
                <a:t>5 4</a:t>
              </a:r>
            </a:p>
            <a:p>
              <a:pPr defTabSz="692150" eaLnBrk="0" hangingPunct="0"/>
              <a:r>
                <a:rPr lang="en-GB" sz="1200">
                  <a:latin typeface="Arial Black" pitchFamily="34" charset="0"/>
                </a:rPr>
                <a:t>2 2</a:t>
              </a:r>
            </a:p>
            <a:p>
              <a:pPr defTabSz="692150" eaLnBrk="0" hangingPunct="0"/>
              <a:r>
                <a:rPr lang="en-GB" sz="1200">
                  <a:latin typeface="Arial Black" pitchFamily="34" charset="0"/>
                </a:rPr>
                <a:t>3 8</a:t>
              </a:r>
            </a:p>
            <a:p>
              <a:pPr defTabSz="692150" eaLnBrk="0" hangingPunct="0"/>
              <a:r>
                <a:rPr lang="en-GB" sz="1200">
                  <a:latin typeface="Arial Black" pitchFamily="34" charset="0"/>
                </a:rPr>
                <a:t>6 2</a:t>
              </a:r>
            </a:p>
            <a:p>
              <a:pPr defTabSz="692150" eaLnBrk="0" hangingPunct="0"/>
              <a:r>
                <a:rPr lang="en-GB" sz="1200">
                  <a:latin typeface="Arial Black" pitchFamily="34" charset="0"/>
                </a:rPr>
                <a:t>2 1</a:t>
              </a:r>
            </a:p>
            <a:p>
              <a:pPr defTabSz="692150" eaLnBrk="0" hangingPunct="0"/>
              <a:r>
                <a:rPr lang="en-GB" sz="1200">
                  <a:latin typeface="Arial Black" pitchFamily="34" charset="0"/>
                </a:rPr>
                <a:t>3 3</a:t>
              </a:r>
            </a:p>
          </p:txBody>
        </p:sp>
        <p:sp>
          <p:nvSpPr>
            <p:cNvPr id="72733" name="Rectangle 27"/>
            <p:cNvSpPr>
              <a:spLocks noChangeAspect="1" noChangeArrowheads="1"/>
            </p:cNvSpPr>
            <p:nvPr/>
          </p:nvSpPr>
          <p:spPr bwMode="auto">
            <a:xfrm flipH="1">
              <a:off x="3291" y="3249"/>
              <a:ext cx="26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4 4</a:t>
              </a:r>
            </a:p>
            <a:p>
              <a:pPr defTabSz="692150" eaLnBrk="0" hangingPunct="0"/>
              <a:r>
                <a:rPr lang="en-GB" sz="1200">
                  <a:latin typeface="Arial Black" pitchFamily="34" charset="0"/>
                </a:rPr>
                <a:t>5 4</a:t>
              </a:r>
            </a:p>
            <a:p>
              <a:pPr defTabSz="692150" eaLnBrk="0" hangingPunct="0"/>
              <a:r>
                <a:rPr lang="en-GB" sz="1200">
                  <a:latin typeface="Arial Black" pitchFamily="34" charset="0"/>
                </a:rPr>
                <a:t>2 2</a:t>
              </a:r>
            </a:p>
            <a:p>
              <a:pPr defTabSz="692150" eaLnBrk="0" hangingPunct="0"/>
              <a:r>
                <a:rPr lang="en-GB" sz="1200">
                  <a:latin typeface="Arial Black" pitchFamily="34" charset="0"/>
                </a:rPr>
                <a:t>3 8</a:t>
              </a:r>
            </a:p>
            <a:p>
              <a:pPr defTabSz="692150" eaLnBrk="0" hangingPunct="0"/>
              <a:r>
                <a:rPr lang="en-GB" sz="1200">
                  <a:latin typeface="Arial Black" pitchFamily="34" charset="0"/>
                </a:rPr>
                <a:t>6 2</a:t>
              </a:r>
            </a:p>
            <a:p>
              <a:pPr defTabSz="692150" eaLnBrk="0" hangingPunct="0"/>
              <a:r>
                <a:rPr lang="en-GB" sz="1200">
                  <a:latin typeface="Arial Black" pitchFamily="34" charset="0"/>
                </a:rPr>
                <a:t>2 1</a:t>
              </a:r>
            </a:p>
            <a:p>
              <a:pPr defTabSz="692150" eaLnBrk="0" hangingPunct="0"/>
              <a:r>
                <a:rPr lang="en-GB" sz="1200">
                  <a:latin typeface="Arial Black" pitchFamily="34" charset="0"/>
                </a:rPr>
                <a:t>3 3</a:t>
              </a:r>
            </a:p>
          </p:txBody>
        </p:sp>
        <p:sp>
          <p:nvSpPr>
            <p:cNvPr id="72734" name="Rectangle 28"/>
            <p:cNvSpPr>
              <a:spLocks noChangeAspect="1" noChangeArrowheads="1"/>
            </p:cNvSpPr>
            <p:nvPr/>
          </p:nvSpPr>
          <p:spPr bwMode="auto">
            <a:xfrm flipH="1">
              <a:off x="2127" y="3249"/>
              <a:ext cx="26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4 5</a:t>
              </a:r>
            </a:p>
            <a:p>
              <a:pPr defTabSz="692150" eaLnBrk="0" hangingPunct="0"/>
              <a:r>
                <a:rPr lang="en-GB" sz="1200">
                  <a:latin typeface="Arial Black" pitchFamily="34" charset="0"/>
                </a:rPr>
                <a:t>5 5</a:t>
              </a:r>
            </a:p>
            <a:p>
              <a:pPr defTabSz="692150" eaLnBrk="0" hangingPunct="0"/>
              <a:r>
                <a:rPr lang="en-GB" sz="1200">
                  <a:latin typeface="Arial Black" pitchFamily="34" charset="0"/>
                </a:rPr>
                <a:t>2 4</a:t>
              </a:r>
            </a:p>
            <a:p>
              <a:pPr defTabSz="692150" eaLnBrk="0" hangingPunct="0"/>
              <a:r>
                <a:rPr lang="en-GB" sz="1200">
                  <a:latin typeface="Arial Black" pitchFamily="34" charset="0"/>
                </a:rPr>
                <a:t>3 1</a:t>
              </a:r>
            </a:p>
            <a:p>
              <a:pPr defTabSz="692150" eaLnBrk="0" hangingPunct="0"/>
              <a:r>
                <a:rPr lang="en-GB" sz="1200">
                  <a:latin typeface="Arial Black" pitchFamily="34" charset="0"/>
                </a:rPr>
                <a:t>6 5</a:t>
              </a:r>
            </a:p>
            <a:p>
              <a:pPr defTabSz="692150" eaLnBrk="0" hangingPunct="0"/>
              <a:r>
                <a:rPr lang="en-GB" sz="1200">
                  <a:latin typeface="Arial Black" pitchFamily="34" charset="0"/>
                </a:rPr>
                <a:t>2 4</a:t>
              </a:r>
            </a:p>
            <a:p>
              <a:pPr defTabSz="692150" eaLnBrk="0" hangingPunct="0"/>
              <a:r>
                <a:rPr lang="en-GB" sz="1200">
                  <a:latin typeface="Arial Black" pitchFamily="34" charset="0"/>
                </a:rPr>
                <a:t>3 1</a:t>
              </a:r>
            </a:p>
          </p:txBody>
        </p:sp>
        <p:sp>
          <p:nvSpPr>
            <p:cNvPr id="72735" name="Rectangle 29"/>
            <p:cNvSpPr>
              <a:spLocks noChangeAspect="1" noChangeArrowheads="1"/>
            </p:cNvSpPr>
            <p:nvPr/>
          </p:nvSpPr>
          <p:spPr bwMode="auto">
            <a:xfrm flipH="1">
              <a:off x="2691" y="3237"/>
              <a:ext cx="26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4 4</a:t>
              </a:r>
            </a:p>
            <a:p>
              <a:pPr defTabSz="692150" eaLnBrk="0" hangingPunct="0"/>
              <a:r>
                <a:rPr lang="en-GB" sz="1200">
                  <a:latin typeface="Arial Black" pitchFamily="34" charset="0"/>
                </a:rPr>
                <a:t>5 4</a:t>
              </a:r>
            </a:p>
            <a:p>
              <a:pPr defTabSz="692150" eaLnBrk="0" hangingPunct="0"/>
              <a:r>
                <a:rPr lang="en-GB" sz="1200">
                  <a:latin typeface="Arial Black" pitchFamily="34" charset="0"/>
                </a:rPr>
                <a:t>2 4</a:t>
              </a:r>
            </a:p>
            <a:p>
              <a:pPr defTabSz="692150" eaLnBrk="0" hangingPunct="0"/>
              <a:r>
                <a:rPr lang="en-GB" sz="1200">
                  <a:latin typeface="Arial Black" pitchFamily="34" charset="0"/>
                </a:rPr>
                <a:t>3 1</a:t>
              </a:r>
            </a:p>
            <a:p>
              <a:pPr defTabSz="692150" eaLnBrk="0" hangingPunct="0"/>
              <a:r>
                <a:rPr lang="en-GB" sz="1200">
                  <a:latin typeface="Arial Black" pitchFamily="34" charset="0"/>
                </a:rPr>
                <a:t>6 5</a:t>
              </a:r>
            </a:p>
            <a:p>
              <a:pPr defTabSz="692150" eaLnBrk="0" hangingPunct="0"/>
              <a:r>
                <a:rPr lang="en-GB" sz="1200">
                  <a:latin typeface="Arial Black" pitchFamily="34" charset="0"/>
                </a:rPr>
                <a:t>2 4</a:t>
              </a:r>
            </a:p>
            <a:p>
              <a:pPr defTabSz="692150" eaLnBrk="0" hangingPunct="0"/>
              <a:r>
                <a:rPr lang="en-GB" sz="1200">
                  <a:latin typeface="Arial Black" pitchFamily="34" charset="0"/>
                </a:rPr>
                <a:t>3 1</a:t>
              </a:r>
            </a:p>
          </p:txBody>
        </p:sp>
        <p:sp>
          <p:nvSpPr>
            <p:cNvPr id="72736" name="Rectangle 30"/>
            <p:cNvSpPr>
              <a:spLocks noChangeAspect="1" noChangeArrowheads="1"/>
            </p:cNvSpPr>
            <p:nvPr/>
          </p:nvSpPr>
          <p:spPr bwMode="auto">
            <a:xfrm flipH="1">
              <a:off x="3915" y="3237"/>
              <a:ext cx="26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1 4</a:t>
              </a:r>
            </a:p>
            <a:p>
              <a:pPr defTabSz="692150" eaLnBrk="0" hangingPunct="0"/>
              <a:r>
                <a:rPr lang="en-GB" sz="1200">
                  <a:latin typeface="Arial Black" pitchFamily="34" charset="0"/>
                </a:rPr>
                <a:t>3 4</a:t>
              </a:r>
            </a:p>
            <a:p>
              <a:pPr defTabSz="692150" eaLnBrk="0" hangingPunct="0"/>
              <a:r>
                <a:rPr lang="en-GB" sz="1200">
                  <a:latin typeface="Arial Black" pitchFamily="34" charset="0"/>
                </a:rPr>
                <a:t>4 2</a:t>
              </a:r>
            </a:p>
            <a:p>
              <a:pPr defTabSz="692150" eaLnBrk="0" hangingPunct="0"/>
              <a:r>
                <a:rPr lang="en-GB" sz="1200">
                  <a:latin typeface="Arial Black" pitchFamily="34" charset="0"/>
                </a:rPr>
                <a:t>2 8</a:t>
              </a:r>
            </a:p>
            <a:p>
              <a:pPr defTabSz="692150" eaLnBrk="0" hangingPunct="0"/>
              <a:r>
                <a:rPr lang="en-GB" sz="1200">
                  <a:latin typeface="Arial Black" pitchFamily="34" charset="0"/>
                </a:rPr>
                <a:t>7 5</a:t>
              </a:r>
            </a:p>
            <a:p>
              <a:pPr defTabSz="692150" eaLnBrk="0" hangingPunct="0"/>
              <a:r>
                <a:rPr lang="en-GB" sz="1200">
                  <a:latin typeface="Arial Black" pitchFamily="34" charset="0"/>
                </a:rPr>
                <a:t>7 4</a:t>
              </a:r>
            </a:p>
            <a:p>
              <a:pPr defTabSz="692150" eaLnBrk="0" hangingPunct="0"/>
              <a:r>
                <a:rPr lang="en-GB" sz="1200">
                  <a:latin typeface="Arial Black" pitchFamily="34" charset="0"/>
                </a:rPr>
                <a:t>3 1</a:t>
              </a:r>
            </a:p>
          </p:txBody>
        </p:sp>
        <p:sp>
          <p:nvSpPr>
            <p:cNvPr id="72737" name="Rectangle 31"/>
            <p:cNvSpPr>
              <a:spLocks noChangeAspect="1" noChangeArrowheads="1"/>
            </p:cNvSpPr>
            <p:nvPr/>
          </p:nvSpPr>
          <p:spPr bwMode="auto">
            <a:xfrm flipH="1">
              <a:off x="687" y="3243"/>
              <a:ext cx="56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p>
              <a:pPr defTabSz="692150" eaLnBrk="0" hangingPunct="0"/>
              <a:r>
                <a:rPr lang="en-GB" sz="1200">
                  <a:latin typeface="Arial Black" pitchFamily="34" charset="0"/>
                </a:rPr>
                <a:t>D14S35</a:t>
              </a:r>
            </a:p>
            <a:p>
              <a:pPr defTabSz="692150" eaLnBrk="0" hangingPunct="0"/>
              <a:r>
                <a:rPr lang="en-GB" sz="1200">
                  <a:latin typeface="Arial Black" pitchFamily="34" charset="0"/>
                </a:rPr>
                <a:t>D14s354</a:t>
              </a:r>
            </a:p>
            <a:p>
              <a:pPr defTabSz="692150" eaLnBrk="0" hangingPunct="0"/>
              <a:r>
                <a:rPr lang="en-GB" sz="1200">
                  <a:latin typeface="Arial Black" pitchFamily="34" charset="0"/>
                </a:rPr>
                <a:t>D14S78</a:t>
              </a:r>
            </a:p>
            <a:p>
              <a:pPr defTabSz="692150" eaLnBrk="0" hangingPunct="0"/>
              <a:r>
                <a:rPr lang="en-GB" sz="1200">
                  <a:latin typeface="Arial Black" pitchFamily="34" charset="0"/>
                </a:rPr>
                <a:t>D14S789</a:t>
              </a:r>
            </a:p>
            <a:p>
              <a:pPr defTabSz="692150" eaLnBrk="0" hangingPunct="0"/>
              <a:r>
                <a:rPr lang="en-GB" sz="1200">
                  <a:latin typeface="Arial Black" pitchFamily="34" charset="0"/>
                </a:rPr>
                <a:t>D14S23</a:t>
              </a:r>
            </a:p>
            <a:p>
              <a:pPr defTabSz="692150" eaLnBrk="0" hangingPunct="0"/>
              <a:r>
                <a:rPr lang="en-GB" sz="1200">
                  <a:latin typeface="Arial Black" pitchFamily="34" charset="0"/>
                </a:rPr>
                <a:t>D14S89</a:t>
              </a:r>
            </a:p>
            <a:p>
              <a:pPr defTabSz="692150" eaLnBrk="0" hangingPunct="0"/>
              <a:r>
                <a:rPr lang="en-GB" sz="1200">
                  <a:latin typeface="Arial Black" pitchFamily="34" charset="0"/>
                </a:rPr>
                <a:t>D14S33</a:t>
              </a:r>
            </a:p>
          </p:txBody>
        </p:sp>
        <p:sp>
          <p:nvSpPr>
            <p:cNvPr id="72738" name="Rectangle 32"/>
            <p:cNvSpPr>
              <a:spLocks noChangeArrowheads="1"/>
            </p:cNvSpPr>
            <p:nvPr/>
          </p:nvSpPr>
          <p:spPr bwMode="auto">
            <a:xfrm>
              <a:off x="3208" y="1743"/>
              <a:ext cx="151" cy="8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2739" name="Rectangle 33"/>
            <p:cNvSpPr>
              <a:spLocks noChangeArrowheads="1"/>
            </p:cNvSpPr>
            <p:nvPr/>
          </p:nvSpPr>
          <p:spPr bwMode="auto">
            <a:xfrm>
              <a:off x="2246" y="3249"/>
              <a:ext cx="133" cy="8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2740" name="Rectangle 34"/>
            <p:cNvSpPr>
              <a:spLocks noChangeArrowheads="1"/>
            </p:cNvSpPr>
            <p:nvPr/>
          </p:nvSpPr>
          <p:spPr bwMode="auto">
            <a:xfrm>
              <a:off x="2822" y="3498"/>
              <a:ext cx="129" cy="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2741" name="Rectangle 35"/>
            <p:cNvSpPr>
              <a:spLocks noChangeArrowheads="1"/>
            </p:cNvSpPr>
            <p:nvPr/>
          </p:nvSpPr>
          <p:spPr bwMode="auto">
            <a:xfrm>
              <a:off x="4046" y="3714"/>
              <a:ext cx="129" cy="3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2742" name="AutoShape 36"/>
            <p:cNvSpPr>
              <a:spLocks/>
            </p:cNvSpPr>
            <p:nvPr/>
          </p:nvSpPr>
          <p:spPr bwMode="auto">
            <a:xfrm>
              <a:off x="624" y="3396"/>
              <a:ext cx="90" cy="444"/>
            </a:xfrm>
            <a:prstGeom prst="leftBracket">
              <a:avLst>
                <a:gd name="adj" fmla="val 4111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72707" name="Text Box 37"/>
          <p:cNvSpPr txBox="1">
            <a:spLocks noChangeArrowheads="1"/>
          </p:cNvSpPr>
          <p:nvPr/>
        </p:nvSpPr>
        <p:spPr bwMode="auto">
          <a:xfrm>
            <a:off x="422275" y="1222375"/>
            <a:ext cx="3465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a:latin typeface="Calibri" pitchFamily="34" charset="0"/>
                <a:cs typeface="Calibri" pitchFamily="34" charset="0"/>
              </a:rPr>
              <a:t>Identifying </a:t>
            </a:r>
          </a:p>
          <a:p>
            <a:r>
              <a:rPr lang="en-GB">
                <a:latin typeface="Calibri" pitchFamily="34" charset="0"/>
                <a:cs typeface="Calibri" pitchFamily="34" charset="0"/>
              </a:rPr>
              <a:t>flanking markers</a:t>
            </a:r>
          </a:p>
          <a:p>
            <a:r>
              <a:rPr lang="en-GB">
                <a:latin typeface="Calibri" pitchFamily="34" charset="0"/>
                <a:cs typeface="Calibri" pitchFamily="34" charset="0"/>
              </a:rPr>
              <a:t>Fully penetrant autosomal</a:t>
            </a:r>
          </a:p>
          <a:p>
            <a:r>
              <a:rPr lang="en-GB">
                <a:latin typeface="Calibri" pitchFamily="34" charset="0"/>
                <a:cs typeface="Calibri" pitchFamily="34" charset="0"/>
              </a:rPr>
              <a:t>dominant disease.</a:t>
            </a:r>
            <a:endParaRPr lang="en-US">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epileps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487363"/>
            <a:ext cx="8255000"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Grp="1" noChangeArrowheads="1"/>
          </p:cNvSpPr>
          <p:nvPr>
            <p:ph type="title"/>
          </p:nvPr>
        </p:nvSpPr>
        <p:spPr>
          <a:xfrm>
            <a:off x="685800" y="19050"/>
            <a:ext cx="7772400" cy="1143000"/>
          </a:xfrm>
        </p:spPr>
        <p:txBody>
          <a:bodyPr/>
          <a:lstStyle/>
          <a:p>
            <a:r>
              <a:rPr lang="en-GB">
                <a:latin typeface="Calibri" pitchFamily="34" charset="0"/>
                <a:cs typeface="Calibri" pitchFamily="34" charset="0"/>
              </a:rPr>
              <a:t>Extend pedigree</a:t>
            </a:r>
            <a:endParaRPr lang="en-US">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688" y="1512888"/>
            <a:ext cx="50022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Grp="1" noChangeArrowheads="1"/>
          </p:cNvSpPr>
          <p:nvPr>
            <p:ph type="title"/>
          </p:nvPr>
        </p:nvSpPr>
        <p:spPr>
          <a:xfrm>
            <a:off x="685800" y="228600"/>
            <a:ext cx="7772400" cy="1143000"/>
          </a:xfrm>
        </p:spPr>
        <p:txBody>
          <a:bodyPr/>
          <a:lstStyle/>
          <a:p>
            <a:r>
              <a:rPr lang="en-GB">
                <a:latin typeface="Calibri" pitchFamily="34" charset="0"/>
                <a:cs typeface="Calibri" pitchFamily="34" charset="0"/>
              </a:rPr>
              <a:t>Extend even further</a:t>
            </a:r>
            <a:endParaRPr lang="en-US">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776538" y="2119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GB"/>
          </a:p>
        </p:txBody>
      </p:sp>
      <p:pic>
        <p:nvPicPr>
          <p:cNvPr id="757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749425"/>
            <a:ext cx="653573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4"/>
          <p:cNvSpPr>
            <a:spLocks noGrp="1" noChangeArrowheads="1"/>
          </p:cNvSpPr>
          <p:nvPr>
            <p:ph type="title"/>
          </p:nvPr>
        </p:nvSpPr>
        <p:spPr>
          <a:xfrm>
            <a:off x="685800" y="342900"/>
            <a:ext cx="7772400" cy="1143000"/>
          </a:xfrm>
        </p:spPr>
        <p:txBody>
          <a:bodyPr/>
          <a:lstStyle/>
          <a:p>
            <a:r>
              <a:rPr lang="en-GB">
                <a:latin typeface="Calibri" pitchFamily="34" charset="0"/>
                <a:cs typeface="Calibri" pitchFamily="34" charset="0"/>
              </a:rPr>
              <a:t>And further … a population!</a:t>
            </a:r>
            <a:endParaRPr lang="en-US">
              <a:latin typeface="Calibri" pitchFamily="34" charset="0"/>
              <a:cs typeface="Calibri" pitchFamily="34" charset="0"/>
            </a:endParaRPr>
          </a:p>
        </p:txBody>
      </p:sp>
      <p:sp>
        <p:nvSpPr>
          <p:cNvPr id="75781" name="Text Box 5"/>
          <p:cNvSpPr txBox="1">
            <a:spLocks noChangeArrowheads="1"/>
          </p:cNvSpPr>
          <p:nvPr/>
        </p:nvSpPr>
        <p:spPr bwMode="auto">
          <a:xfrm>
            <a:off x="5356225" y="6015038"/>
            <a:ext cx="264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cs typeface="Arial" pitchFamily="34" charset="0"/>
              </a:defRPr>
            </a:lvl1pPr>
            <a:lvl2pPr marL="742950" indent="-285750" eaLnBrk="0" hangingPunct="0">
              <a:defRPr sz="2400">
                <a:solidFill>
                  <a:schemeClr val="tx1"/>
                </a:solidFill>
                <a:latin typeface="Arial Unicode MS" pitchFamily="34" charset="-128"/>
                <a:cs typeface="Arial" pitchFamily="34" charset="0"/>
              </a:defRPr>
            </a:lvl2pPr>
            <a:lvl3pPr marL="1143000" indent="-228600" eaLnBrk="0" hangingPunct="0">
              <a:defRPr sz="2400">
                <a:solidFill>
                  <a:schemeClr val="tx1"/>
                </a:solidFill>
                <a:latin typeface="Arial Unicode MS" pitchFamily="34" charset="-128"/>
                <a:cs typeface="Arial" pitchFamily="34" charset="0"/>
              </a:defRPr>
            </a:lvl3pPr>
            <a:lvl4pPr marL="1600200" indent="-228600" eaLnBrk="0" hangingPunct="0">
              <a:defRPr sz="2400">
                <a:solidFill>
                  <a:schemeClr val="tx1"/>
                </a:solidFill>
                <a:latin typeface="Arial Unicode MS" pitchFamily="34" charset="-128"/>
                <a:cs typeface="Arial" pitchFamily="34" charset="0"/>
              </a:defRPr>
            </a:lvl4pPr>
            <a:lvl5pPr marL="2057400" indent="-228600" eaLnBrk="0" hangingPunct="0">
              <a:defRPr sz="24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24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24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24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2400">
                <a:solidFill>
                  <a:schemeClr val="tx1"/>
                </a:solidFill>
                <a:latin typeface="Arial Unicode MS" pitchFamily="34" charset="-128"/>
                <a:cs typeface="Arial" pitchFamily="34" charset="0"/>
              </a:defRPr>
            </a:lvl9pPr>
          </a:lstStyle>
          <a:p>
            <a:r>
              <a:rPr lang="en-GB" sz="2000">
                <a:latin typeface="Times New Roman" pitchFamily="18" charset="0"/>
              </a:rPr>
              <a:t>Linkage disequilibrium!</a:t>
            </a:r>
            <a:endParaRPr lang="en-US" sz="2000">
              <a:latin typeface="Times New Roman" pitchFamily="18" charset="0"/>
            </a:endParaRPr>
          </a:p>
        </p:txBody>
      </p:sp>
      <p:sp>
        <p:nvSpPr>
          <p:cNvPr id="3" name="Slide Number Placeholder 2"/>
          <p:cNvSpPr>
            <a:spLocks noGrp="1"/>
          </p:cNvSpPr>
          <p:nvPr>
            <p:ph type="sldNum" sz="quarter" idx="12"/>
          </p:nvPr>
        </p:nvSpPr>
        <p:spPr/>
        <p:txBody>
          <a:bodyPr/>
          <a:lstStyle/>
          <a:p>
            <a:pPr>
              <a:defRPr/>
            </a:pPr>
            <a:fld id="{63058B0A-AB90-4899-9202-B6B325BA173A}"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522288"/>
            <a:ext cx="7772400" cy="1143000"/>
          </a:xfrm>
        </p:spPr>
        <p:txBody>
          <a:bodyPr/>
          <a:lstStyle/>
          <a:p>
            <a:r>
              <a:rPr lang="en-GB">
                <a:latin typeface="Calibri" pitchFamily="34" charset="0"/>
                <a:cs typeface="Calibri" pitchFamily="34" charset="0"/>
              </a:rPr>
              <a:t>Linkage Disequilibrium (LD)</a:t>
            </a:r>
            <a:endParaRPr lang="en-US">
              <a:latin typeface="Calibri" pitchFamily="34" charset="0"/>
              <a:cs typeface="Calibri" pitchFamily="34" charset="0"/>
            </a:endParaRPr>
          </a:p>
        </p:txBody>
      </p:sp>
      <p:sp>
        <p:nvSpPr>
          <p:cNvPr id="77827" name="Rectangle 3"/>
          <p:cNvSpPr>
            <a:spLocks noGrp="1" noChangeArrowheads="1"/>
          </p:cNvSpPr>
          <p:nvPr>
            <p:ph type="body" idx="1"/>
          </p:nvPr>
        </p:nvSpPr>
        <p:spPr>
          <a:xfrm>
            <a:off x="685800" y="1676400"/>
            <a:ext cx="7772400" cy="4114800"/>
          </a:xfrm>
        </p:spPr>
        <p:txBody>
          <a:bodyPr/>
          <a:lstStyle/>
          <a:p>
            <a:r>
              <a:rPr lang="en-GB" sz="2800" dirty="0">
                <a:latin typeface="Calibri" pitchFamily="34" charset="0"/>
                <a:cs typeface="Calibri" pitchFamily="34" charset="0"/>
              </a:rPr>
              <a:t>Certain marker alleles are more common on mutant vs. non-mutant chromosomes.</a:t>
            </a:r>
            <a:endParaRPr lang="en-GB" sz="2400" dirty="0">
              <a:latin typeface="Calibri" pitchFamily="34" charset="0"/>
              <a:cs typeface="Calibri" pitchFamily="34" charset="0"/>
            </a:endParaRPr>
          </a:p>
          <a:p>
            <a:pPr lvl="1"/>
            <a:r>
              <a:rPr lang="en-GB" sz="2400" dirty="0">
                <a:latin typeface="Calibri" pitchFamily="34" charset="0"/>
                <a:cs typeface="Calibri" pitchFamily="34" charset="0"/>
              </a:rPr>
              <a:t>Tests of marker-disease association in population samples (e.g. mapping of Cystic Fibrosis CF).</a:t>
            </a:r>
          </a:p>
          <a:p>
            <a:endParaRPr lang="en-US" sz="2800" dirty="0">
              <a:latin typeface="Calibri" pitchFamily="34" charset="0"/>
              <a:cs typeface="Calibri" pitchFamily="34" charset="0"/>
            </a:endParaRPr>
          </a:p>
        </p:txBody>
      </p:sp>
      <p:graphicFrame>
        <p:nvGraphicFramePr>
          <p:cNvPr id="5" name="Group 64"/>
          <p:cNvGraphicFramePr>
            <a:graphicFrameLocks noGrp="1"/>
          </p:cNvGraphicFramePr>
          <p:nvPr>
            <p:extLst>
              <p:ext uri="{D42A27DB-BD31-4B8C-83A1-F6EECF244321}">
                <p14:modId xmlns:p14="http://schemas.microsoft.com/office/powerpoint/2010/main" val="3654622100"/>
              </p:ext>
            </p:extLst>
          </p:nvPr>
        </p:nvGraphicFramePr>
        <p:xfrm>
          <a:off x="3000830" y="3526964"/>
          <a:ext cx="3009900" cy="2701924"/>
        </p:xfrm>
        <a:graphic>
          <a:graphicData uri="http://schemas.openxmlformats.org/drawingml/2006/table">
            <a:tbl>
              <a:tblPr/>
              <a:tblGrid>
                <a:gridCol w="1003300">
                  <a:extLst>
                    <a:ext uri="{9D8B030D-6E8A-4147-A177-3AD203B41FA5}">
                      <a16:colId xmlns:a16="http://schemas.microsoft.com/office/drawing/2014/main" val="20000"/>
                    </a:ext>
                  </a:extLst>
                </a:gridCol>
                <a:gridCol w="1003300">
                  <a:extLst>
                    <a:ext uri="{9D8B030D-6E8A-4147-A177-3AD203B41FA5}">
                      <a16:colId xmlns:a16="http://schemas.microsoft.com/office/drawing/2014/main" val="20001"/>
                    </a:ext>
                  </a:extLst>
                </a:gridCol>
                <a:gridCol w="1003300">
                  <a:extLst>
                    <a:ext uri="{9D8B030D-6E8A-4147-A177-3AD203B41FA5}">
                      <a16:colId xmlns:a16="http://schemas.microsoft.com/office/drawing/2014/main" val="20002"/>
                    </a:ext>
                  </a:extLst>
                </a:gridCol>
              </a:tblGrid>
              <a:tr h="10060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Marker Alleles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CF chromosomes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Non CF chromosomes</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396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A</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Times New Roman" pitchFamily="18" charset="0"/>
                        </a:rPr>
                        <a:t>0.90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rPr>
                        <a:t>0.42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a</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0.10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Times New Roman" pitchFamily="18" charset="0"/>
                        </a:rPr>
                        <a:t>0.58</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96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B</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0.07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Times New Roman" pitchFamily="18" charset="0"/>
                        </a:rPr>
                        <a:t>0.73</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37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b</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Times New Roman" pitchFamily="18" charset="0"/>
                        </a:rPr>
                        <a:t>0.93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0.27</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468086" y="6477002"/>
            <a:ext cx="4182555" cy="338554"/>
          </a:xfrm>
          <a:prstGeom prst="rect">
            <a:avLst/>
          </a:prstGeom>
          <a:noFill/>
        </p:spPr>
        <p:txBody>
          <a:bodyPr wrap="none" rtlCol="0">
            <a:spAutoFit/>
          </a:bodyPr>
          <a:lstStyle/>
          <a:p>
            <a:r>
              <a:rPr lang="en-GB" sz="1600" dirty="0"/>
              <a:t>Data from J Med Genet. 26, 426-430 (1989)</a:t>
            </a:r>
          </a:p>
        </p:txBody>
      </p:sp>
      <p:sp>
        <p:nvSpPr>
          <p:cNvPr id="4" name="Slide Number Placeholder 3"/>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CF_LD"/>
          <p:cNvPicPr>
            <a:picLocks noChangeAspect="1" noChangeArrowheads="1"/>
          </p:cNvPicPr>
          <p:nvPr/>
        </p:nvPicPr>
        <p:blipFill>
          <a:blip r:embed="rId3" cstate="print">
            <a:extLst>
              <a:ext uri="{28A0092B-C50C-407E-A947-70E740481C1C}">
                <a14:useLocalDpi xmlns:a14="http://schemas.microsoft.com/office/drawing/2010/main" val="0"/>
              </a:ext>
            </a:extLst>
          </a:blip>
          <a:srcRect b="8591"/>
          <a:stretch>
            <a:fillRect/>
          </a:stretch>
        </p:blipFill>
        <p:spPr bwMode="auto">
          <a:xfrm>
            <a:off x="209550" y="107950"/>
            <a:ext cx="8591550"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591015" y="609600"/>
            <a:ext cx="7961970" cy="1143000"/>
          </a:xfrm>
        </p:spPr>
        <p:txBody>
          <a:bodyPr/>
          <a:lstStyle/>
          <a:p>
            <a:r>
              <a:rPr lang="en-GB" dirty="0">
                <a:latin typeface="Calibri" pitchFamily="34" charset="0"/>
                <a:cs typeface="Calibri" pitchFamily="34" charset="0"/>
              </a:rPr>
              <a:t>Linkage vs. Linkage Disequilibrium</a:t>
            </a:r>
          </a:p>
        </p:txBody>
      </p:sp>
      <p:sp>
        <p:nvSpPr>
          <p:cNvPr id="79875" name="Content Placeholder 2"/>
          <p:cNvSpPr>
            <a:spLocks noGrp="1"/>
          </p:cNvSpPr>
          <p:nvPr>
            <p:ph idx="1"/>
          </p:nvPr>
        </p:nvSpPr>
        <p:spPr>
          <a:xfrm>
            <a:off x="685800" y="1981200"/>
            <a:ext cx="7772400" cy="4531112"/>
          </a:xfrm>
        </p:spPr>
        <p:txBody>
          <a:bodyPr/>
          <a:lstStyle/>
          <a:p>
            <a:r>
              <a:rPr lang="en-US" sz="2800" dirty="0">
                <a:latin typeface="Calibri" pitchFamily="34" charset="0"/>
                <a:cs typeface="Calibri" pitchFamily="34" charset="0"/>
              </a:rPr>
              <a:t>Linkage is co-segregation of two </a:t>
            </a:r>
            <a:r>
              <a:rPr lang="en-US" sz="2800" i="1" dirty="0">
                <a:latin typeface="Calibri" pitchFamily="34" charset="0"/>
                <a:cs typeface="Calibri" pitchFamily="34" charset="0"/>
              </a:rPr>
              <a:t>loci</a:t>
            </a:r>
            <a:r>
              <a:rPr lang="en-US" sz="2800" dirty="0">
                <a:latin typeface="Calibri" pitchFamily="34" charset="0"/>
                <a:cs typeface="Calibri" pitchFamily="34" charset="0"/>
              </a:rPr>
              <a:t>,</a:t>
            </a:r>
          </a:p>
          <a:p>
            <a:r>
              <a:rPr lang="en-US" sz="2800" dirty="0">
                <a:latin typeface="Calibri" pitchFamily="34" charset="0"/>
                <a:cs typeface="Calibri" pitchFamily="34" charset="0"/>
              </a:rPr>
              <a:t>Linkage Disequilibrium is co-segregation of two </a:t>
            </a:r>
            <a:r>
              <a:rPr lang="en-US" sz="2800" i="1" dirty="0">
                <a:latin typeface="Calibri" pitchFamily="34" charset="0"/>
                <a:cs typeface="Calibri" pitchFamily="34" charset="0"/>
              </a:rPr>
              <a:t>alleles</a:t>
            </a:r>
            <a:r>
              <a:rPr lang="en-US" sz="2800" dirty="0">
                <a:latin typeface="Calibri" pitchFamily="34" charset="0"/>
                <a:cs typeface="Calibri" pitchFamily="34" charset="0"/>
              </a:rPr>
              <a:t>.</a:t>
            </a:r>
          </a:p>
          <a:p>
            <a:endParaRPr lang="en-US" sz="2800" dirty="0">
              <a:latin typeface="Calibri" pitchFamily="34" charset="0"/>
              <a:cs typeface="Calibri" pitchFamily="34" charset="0"/>
            </a:endParaRPr>
          </a:p>
          <a:p>
            <a:pPr marL="0" indent="0">
              <a:buNone/>
            </a:pPr>
            <a:r>
              <a:rPr lang="en-US" sz="2800" dirty="0">
                <a:latin typeface="Calibri" pitchFamily="34" charset="0"/>
                <a:cs typeface="Calibri" pitchFamily="34" charset="0"/>
              </a:rPr>
              <a:t>LD is more strict.</a:t>
            </a:r>
          </a:p>
          <a:p>
            <a:pPr marL="0" indent="0">
              <a:buNone/>
            </a:pPr>
            <a:r>
              <a:rPr lang="en-US" sz="2800" dirty="0">
                <a:latin typeface="Calibri" pitchFamily="34" charset="0"/>
                <a:cs typeface="Calibri" pitchFamily="34" charset="0"/>
              </a:rPr>
              <a:t>It is okay for linkage if at the marker locus different alleles are inherited with the disease allele in different families.</a:t>
            </a:r>
          </a:p>
          <a:p>
            <a:pPr marL="0" indent="0">
              <a:buNone/>
            </a:pPr>
            <a:endParaRPr lang="en-GB" sz="2800" dirty="0">
              <a:latin typeface="Calibri" pitchFamily="34" charset="0"/>
              <a:cs typeface="Calibri" pitchFamily="34" charset="0"/>
            </a:endParaRP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77</a:t>
            </a:fld>
            <a:endParaRPr lang="en-US"/>
          </a:p>
        </p:txBody>
      </p:sp>
    </p:spTree>
    <p:extLst>
      <p:ext uri="{BB962C8B-B14F-4D97-AF65-F5344CB8AC3E}">
        <p14:creationId xmlns:p14="http://schemas.microsoft.com/office/powerpoint/2010/main" val="20821494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GB">
                <a:latin typeface="Calibri" pitchFamily="34" charset="0"/>
                <a:cs typeface="Calibri" pitchFamily="34" charset="0"/>
              </a:rPr>
              <a:t>References</a:t>
            </a:r>
          </a:p>
        </p:txBody>
      </p:sp>
      <p:sp>
        <p:nvSpPr>
          <p:cNvPr id="79875" name="Content Placeholder 2"/>
          <p:cNvSpPr>
            <a:spLocks noGrp="1"/>
          </p:cNvSpPr>
          <p:nvPr>
            <p:ph idx="1"/>
          </p:nvPr>
        </p:nvSpPr>
        <p:spPr>
          <a:xfrm>
            <a:off x="685800" y="1981200"/>
            <a:ext cx="7772400" cy="4531112"/>
          </a:xfrm>
        </p:spPr>
        <p:txBody>
          <a:bodyPr/>
          <a:lstStyle/>
          <a:p>
            <a:r>
              <a:rPr lang="en-GB" sz="2800" i="1" dirty="0">
                <a:latin typeface="Calibri" pitchFamily="34" charset="0"/>
                <a:cs typeface="Calibri" pitchFamily="34" charset="0"/>
              </a:rPr>
              <a:t>Human Molecular Genetics 4</a:t>
            </a:r>
            <a:r>
              <a:rPr lang="en-GB" sz="2800" dirty="0">
                <a:latin typeface="Calibri" pitchFamily="34" charset="0"/>
                <a:cs typeface="Calibri" pitchFamily="34" charset="0"/>
              </a:rPr>
              <a:t>. Strachan and Read. Chapter  14</a:t>
            </a:r>
          </a:p>
          <a:p>
            <a:r>
              <a:rPr lang="en-GB" sz="2800" i="1" dirty="0">
                <a:latin typeface="Calibri" pitchFamily="34" charset="0"/>
                <a:cs typeface="Calibri" pitchFamily="34" charset="0"/>
              </a:rPr>
              <a:t>Statistics in Human Genetics </a:t>
            </a:r>
            <a:r>
              <a:rPr lang="en-GB" sz="2800" dirty="0">
                <a:latin typeface="Calibri" pitchFamily="34" charset="0"/>
                <a:cs typeface="Calibri" pitchFamily="34" charset="0"/>
              </a:rPr>
              <a:t>(1998)</a:t>
            </a:r>
            <a:r>
              <a:rPr lang="en-GB" sz="2800" i="1" dirty="0">
                <a:latin typeface="Calibri" pitchFamily="34" charset="0"/>
                <a:cs typeface="Calibri" pitchFamily="34" charset="0"/>
              </a:rPr>
              <a:t>.</a:t>
            </a:r>
            <a:r>
              <a:rPr lang="en-GB" sz="2800" dirty="0">
                <a:latin typeface="Calibri" pitchFamily="34" charset="0"/>
                <a:cs typeface="Calibri" pitchFamily="34" charset="0"/>
              </a:rPr>
              <a:t> Pak Sham. </a:t>
            </a:r>
          </a:p>
          <a:p>
            <a:r>
              <a:rPr lang="en-US" sz="2800" i="1" dirty="0">
                <a:latin typeface="Calibri" pitchFamily="34" charset="0"/>
                <a:cs typeface="Calibri" pitchFamily="34" charset="0"/>
              </a:rPr>
              <a:t>The Fundamentals of Modern Statistical Genetics </a:t>
            </a:r>
            <a:r>
              <a:rPr lang="en-US" sz="2800" dirty="0">
                <a:latin typeface="Calibri" pitchFamily="34" charset="0"/>
                <a:cs typeface="Calibri" pitchFamily="34" charset="0"/>
              </a:rPr>
              <a:t>(2011). Laird and Lange.</a:t>
            </a:r>
            <a:endParaRPr lang="en-GB" sz="2800" dirty="0">
              <a:latin typeface="Calibri" pitchFamily="34" charset="0"/>
              <a:cs typeface="Calibri" pitchFamily="34" charset="0"/>
            </a:endParaRPr>
          </a:p>
          <a:p>
            <a:r>
              <a:rPr lang="en-GB" sz="2800" dirty="0" err="1">
                <a:latin typeface="Calibri" pitchFamily="34" charset="0"/>
                <a:cs typeface="Calibri" pitchFamily="34" charset="0"/>
              </a:rPr>
              <a:t>Browman</a:t>
            </a:r>
            <a:r>
              <a:rPr lang="en-GB" sz="2800" dirty="0">
                <a:latin typeface="Calibri" pitchFamily="34" charset="0"/>
                <a:cs typeface="Calibri" pitchFamily="34" charset="0"/>
              </a:rPr>
              <a:t> et al. American Journal Human Genetics 63:861, 1998 (On linkage maps)</a:t>
            </a:r>
          </a:p>
          <a:p>
            <a:r>
              <a:rPr lang="en-GB" sz="2800" dirty="0" err="1">
                <a:latin typeface="Calibri" pitchFamily="34" charset="0"/>
                <a:cs typeface="Calibri" pitchFamily="34" charset="0"/>
              </a:rPr>
              <a:t>Kerem</a:t>
            </a:r>
            <a:r>
              <a:rPr lang="en-GB" sz="2800" dirty="0">
                <a:latin typeface="Calibri" pitchFamily="34" charset="0"/>
                <a:cs typeface="Calibri" pitchFamily="34" charset="0"/>
              </a:rPr>
              <a:t> et al (1989) Science 245 p 1073.  (a classic paper on the application of linkage)</a:t>
            </a:r>
          </a:p>
        </p:txBody>
      </p:sp>
      <p:sp>
        <p:nvSpPr>
          <p:cNvPr id="3" name="Slide Number Placeholder 2"/>
          <p:cNvSpPr>
            <a:spLocks noGrp="1"/>
          </p:cNvSpPr>
          <p:nvPr>
            <p:ph type="sldNum" sz="quarter" idx="4"/>
          </p:nvPr>
        </p:nvSpPr>
        <p:spPr>
          <a:xfrm>
            <a:off x="7239000" y="6478712"/>
            <a:ext cx="1905000" cy="381000"/>
          </a:xfrm>
        </p:spPr>
        <p:txBody>
          <a:bodyPr/>
          <a:lstStyle/>
          <a:p>
            <a:pPr>
              <a:defRPr/>
            </a:pPr>
            <a:fld id="{CB1B3062-8640-4807-A6F4-4833C80B4586}" type="slidenum">
              <a:rPr lang="en-US" smtClean="0"/>
              <a:pPr>
                <a:defRPr/>
              </a:pPr>
              <a:t>78</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4567238" y="609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195" name="Line 3"/>
          <p:cNvSpPr>
            <a:spLocks noChangeShapeType="1"/>
          </p:cNvSpPr>
          <p:nvPr/>
        </p:nvSpPr>
        <p:spPr bwMode="auto">
          <a:xfrm>
            <a:off x="4567238" y="762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196" name="Line 4"/>
          <p:cNvSpPr>
            <a:spLocks noChangeShapeType="1"/>
          </p:cNvSpPr>
          <p:nvPr/>
        </p:nvSpPr>
        <p:spPr bwMode="auto">
          <a:xfrm>
            <a:off x="4567238" y="914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197" name="Line 5"/>
          <p:cNvSpPr>
            <a:spLocks noChangeShapeType="1"/>
          </p:cNvSpPr>
          <p:nvPr/>
        </p:nvSpPr>
        <p:spPr bwMode="auto">
          <a:xfrm>
            <a:off x="4567238" y="1066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198" name="Line 6"/>
          <p:cNvSpPr>
            <a:spLocks noChangeShapeType="1"/>
          </p:cNvSpPr>
          <p:nvPr/>
        </p:nvSpPr>
        <p:spPr bwMode="auto">
          <a:xfrm>
            <a:off x="4567238" y="1219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199" name="Line 7"/>
          <p:cNvSpPr>
            <a:spLocks noChangeShapeType="1"/>
          </p:cNvSpPr>
          <p:nvPr/>
        </p:nvSpPr>
        <p:spPr bwMode="auto">
          <a:xfrm>
            <a:off x="4567238" y="1371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0" name="Line 8"/>
          <p:cNvSpPr>
            <a:spLocks noChangeShapeType="1"/>
          </p:cNvSpPr>
          <p:nvPr/>
        </p:nvSpPr>
        <p:spPr bwMode="auto">
          <a:xfrm>
            <a:off x="4567238" y="1524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1" name="Line 9"/>
          <p:cNvSpPr>
            <a:spLocks noChangeShapeType="1"/>
          </p:cNvSpPr>
          <p:nvPr/>
        </p:nvSpPr>
        <p:spPr bwMode="auto">
          <a:xfrm>
            <a:off x="4567238" y="1676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2" name="Line 10"/>
          <p:cNvSpPr>
            <a:spLocks noChangeShapeType="1"/>
          </p:cNvSpPr>
          <p:nvPr/>
        </p:nvSpPr>
        <p:spPr bwMode="auto">
          <a:xfrm>
            <a:off x="4567238" y="1828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3" name="Line 11"/>
          <p:cNvSpPr>
            <a:spLocks noChangeShapeType="1"/>
          </p:cNvSpPr>
          <p:nvPr/>
        </p:nvSpPr>
        <p:spPr bwMode="auto">
          <a:xfrm>
            <a:off x="4567238" y="1981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4" name="Line 12"/>
          <p:cNvSpPr>
            <a:spLocks noChangeShapeType="1"/>
          </p:cNvSpPr>
          <p:nvPr/>
        </p:nvSpPr>
        <p:spPr bwMode="auto">
          <a:xfrm>
            <a:off x="4567238" y="2133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5" name="Line 13"/>
          <p:cNvSpPr>
            <a:spLocks noChangeShapeType="1"/>
          </p:cNvSpPr>
          <p:nvPr/>
        </p:nvSpPr>
        <p:spPr bwMode="auto">
          <a:xfrm>
            <a:off x="4567238" y="2286000"/>
            <a:ext cx="406400" cy="0"/>
          </a:xfrm>
          <a:prstGeom prst="line">
            <a:avLst/>
          </a:prstGeom>
          <a:noFill/>
          <a:ln w="57150">
            <a:solidFill>
              <a:srgbClr val="1F2CE4"/>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6" name="Line 14"/>
          <p:cNvSpPr>
            <a:spLocks noChangeShapeType="1"/>
          </p:cNvSpPr>
          <p:nvPr/>
        </p:nvSpPr>
        <p:spPr bwMode="auto">
          <a:xfrm>
            <a:off x="4567238" y="2438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7" name="Line 15"/>
          <p:cNvSpPr>
            <a:spLocks noChangeShapeType="1"/>
          </p:cNvSpPr>
          <p:nvPr/>
        </p:nvSpPr>
        <p:spPr bwMode="auto">
          <a:xfrm>
            <a:off x="4567238" y="2590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8" name="Line 16"/>
          <p:cNvSpPr>
            <a:spLocks noChangeShapeType="1"/>
          </p:cNvSpPr>
          <p:nvPr/>
        </p:nvSpPr>
        <p:spPr bwMode="auto">
          <a:xfrm>
            <a:off x="4567238" y="2743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9" name="Line 17"/>
          <p:cNvSpPr>
            <a:spLocks noChangeShapeType="1"/>
          </p:cNvSpPr>
          <p:nvPr/>
        </p:nvSpPr>
        <p:spPr bwMode="auto">
          <a:xfrm>
            <a:off x="4567238" y="2895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10" name="Line 18"/>
          <p:cNvSpPr>
            <a:spLocks noChangeShapeType="1"/>
          </p:cNvSpPr>
          <p:nvPr/>
        </p:nvSpPr>
        <p:spPr bwMode="auto">
          <a:xfrm>
            <a:off x="4567238" y="3048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11" name="Line 19"/>
          <p:cNvSpPr>
            <a:spLocks noChangeShapeType="1"/>
          </p:cNvSpPr>
          <p:nvPr/>
        </p:nvSpPr>
        <p:spPr bwMode="auto">
          <a:xfrm>
            <a:off x="4567238" y="3200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12" name="Freeform 20"/>
          <p:cNvSpPr>
            <a:spLocks/>
          </p:cNvSpPr>
          <p:nvPr/>
        </p:nvSpPr>
        <p:spPr bwMode="auto">
          <a:xfrm rot="128408" flipV="1">
            <a:off x="5057775" y="342900"/>
            <a:ext cx="395288" cy="3060700"/>
          </a:xfrm>
          <a:custGeom>
            <a:avLst/>
            <a:gdLst>
              <a:gd name="T0" fmla="*/ 2147483647 w 287"/>
              <a:gd name="T1" fmla="*/ 2147483647 h 1227"/>
              <a:gd name="T2" fmla="*/ 2147483647 w 287"/>
              <a:gd name="T3" fmla="*/ 2147483647 h 1227"/>
              <a:gd name="T4" fmla="*/ 2147483647 w 287"/>
              <a:gd name="T5" fmla="*/ 2147483647 h 1227"/>
              <a:gd name="T6" fmla="*/ 2147483647 w 287"/>
              <a:gd name="T7" fmla="*/ 2147483647 h 1227"/>
              <a:gd name="T8" fmla="*/ 2147483647 w 287"/>
              <a:gd name="T9" fmla="*/ 2147483647 h 1227"/>
              <a:gd name="T10" fmla="*/ 2147483647 w 287"/>
              <a:gd name="T11" fmla="*/ 2147483647 h 1227"/>
              <a:gd name="T12" fmla="*/ 2147483647 w 287"/>
              <a:gd name="T13" fmla="*/ 2147483647 h 1227"/>
              <a:gd name="T14" fmla="*/ 2147483647 w 287"/>
              <a:gd name="T15" fmla="*/ 2147483647 h 1227"/>
              <a:gd name="T16" fmla="*/ 2147483647 w 287"/>
              <a:gd name="T17" fmla="*/ 2147483647 h 1227"/>
              <a:gd name="T18" fmla="*/ 2147483647 w 287"/>
              <a:gd name="T19" fmla="*/ 2147483647 h 1227"/>
              <a:gd name="T20" fmla="*/ 2147483647 w 287"/>
              <a:gd name="T21" fmla="*/ 2147483647 h 1227"/>
              <a:gd name="T22" fmla="*/ 2147483647 w 287"/>
              <a:gd name="T23" fmla="*/ 2147483647 h 1227"/>
              <a:gd name="T24" fmla="*/ 2147483647 w 287"/>
              <a:gd name="T25" fmla="*/ 2147483647 h 1227"/>
              <a:gd name="T26" fmla="*/ 2147483647 w 287"/>
              <a:gd name="T27" fmla="*/ 2147483647 h 1227"/>
              <a:gd name="T28" fmla="*/ 2147483647 w 287"/>
              <a:gd name="T29" fmla="*/ 2147483647 h 1227"/>
              <a:gd name="T30" fmla="*/ 2147483647 w 287"/>
              <a:gd name="T31" fmla="*/ 2147483647 h 1227"/>
              <a:gd name="T32" fmla="*/ 2147483647 w 287"/>
              <a:gd name="T33" fmla="*/ 2147483647 h 1227"/>
              <a:gd name="T34" fmla="*/ 2147483647 w 287"/>
              <a:gd name="T35" fmla="*/ 2147483647 h 1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1227"/>
              <a:gd name="T56" fmla="*/ 287 w 287"/>
              <a:gd name="T57" fmla="*/ 1227 h 1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1227">
                <a:moveTo>
                  <a:pt x="174" y="37"/>
                </a:moveTo>
                <a:cubicBezTo>
                  <a:pt x="145" y="40"/>
                  <a:pt x="111" y="31"/>
                  <a:pt x="88" y="48"/>
                </a:cubicBezTo>
                <a:cubicBezTo>
                  <a:pt x="69" y="60"/>
                  <a:pt x="67" y="112"/>
                  <a:pt x="67" y="112"/>
                </a:cubicBezTo>
                <a:cubicBezTo>
                  <a:pt x="54" y="229"/>
                  <a:pt x="38" y="309"/>
                  <a:pt x="56" y="432"/>
                </a:cubicBezTo>
                <a:cubicBezTo>
                  <a:pt x="60" y="465"/>
                  <a:pt x="77" y="495"/>
                  <a:pt x="88" y="528"/>
                </a:cubicBezTo>
                <a:cubicBezTo>
                  <a:pt x="76" y="575"/>
                  <a:pt x="60" y="619"/>
                  <a:pt x="46" y="666"/>
                </a:cubicBezTo>
                <a:cubicBezTo>
                  <a:pt x="33" y="813"/>
                  <a:pt x="20" y="900"/>
                  <a:pt x="14" y="1061"/>
                </a:cubicBezTo>
                <a:cubicBezTo>
                  <a:pt x="17" y="1095"/>
                  <a:pt x="0" y="1166"/>
                  <a:pt x="46" y="1189"/>
                </a:cubicBezTo>
                <a:cubicBezTo>
                  <a:pt x="66" y="1198"/>
                  <a:pt x="88" y="1202"/>
                  <a:pt x="110" y="1210"/>
                </a:cubicBezTo>
                <a:cubicBezTo>
                  <a:pt x="120" y="1213"/>
                  <a:pt x="142" y="1221"/>
                  <a:pt x="142" y="1221"/>
                </a:cubicBezTo>
                <a:cubicBezTo>
                  <a:pt x="253" y="1184"/>
                  <a:pt x="180" y="1227"/>
                  <a:pt x="216" y="1168"/>
                </a:cubicBezTo>
                <a:cubicBezTo>
                  <a:pt x="221" y="1159"/>
                  <a:pt x="230" y="1153"/>
                  <a:pt x="238" y="1146"/>
                </a:cubicBezTo>
                <a:cubicBezTo>
                  <a:pt x="279" y="935"/>
                  <a:pt x="266" y="1042"/>
                  <a:pt x="248" y="688"/>
                </a:cubicBezTo>
                <a:cubicBezTo>
                  <a:pt x="246" y="650"/>
                  <a:pt x="216" y="581"/>
                  <a:pt x="216" y="581"/>
                </a:cubicBezTo>
                <a:cubicBezTo>
                  <a:pt x="226" y="528"/>
                  <a:pt x="242" y="482"/>
                  <a:pt x="259" y="432"/>
                </a:cubicBezTo>
                <a:cubicBezTo>
                  <a:pt x="262" y="421"/>
                  <a:pt x="270" y="400"/>
                  <a:pt x="270" y="400"/>
                </a:cubicBezTo>
                <a:cubicBezTo>
                  <a:pt x="278" y="260"/>
                  <a:pt x="287" y="237"/>
                  <a:pt x="270" y="112"/>
                </a:cubicBezTo>
                <a:cubicBezTo>
                  <a:pt x="265" y="80"/>
                  <a:pt x="207" y="0"/>
                  <a:pt x="174" y="37"/>
                </a:cubicBezTo>
                <a:close/>
              </a:path>
            </a:pathLst>
          </a:custGeom>
          <a:solidFill>
            <a:srgbClr val="1F2CE4"/>
          </a:solidFill>
          <a:ln w="9525">
            <a:solidFill>
              <a:schemeClr val="tx1"/>
            </a:solidFill>
            <a:round/>
            <a:headEnd/>
            <a:tailEnd/>
          </a:ln>
        </p:spPr>
        <p:txBody>
          <a:bodyPr wrap="none" anchor="ctr"/>
          <a:lstStyle/>
          <a:p>
            <a:endParaRPr lang="en-GB"/>
          </a:p>
        </p:txBody>
      </p:sp>
      <p:sp>
        <p:nvSpPr>
          <p:cNvPr id="8213" name="Line 21"/>
          <p:cNvSpPr>
            <a:spLocks noChangeShapeType="1"/>
          </p:cNvSpPr>
          <p:nvPr/>
        </p:nvSpPr>
        <p:spPr bwMode="auto">
          <a:xfrm>
            <a:off x="4562475" y="465138"/>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14" name="Line 23"/>
          <p:cNvSpPr>
            <a:spLocks noChangeShapeType="1"/>
          </p:cNvSpPr>
          <p:nvPr/>
        </p:nvSpPr>
        <p:spPr bwMode="auto">
          <a:xfrm>
            <a:off x="5480050" y="2606675"/>
            <a:ext cx="779463" cy="0"/>
          </a:xfrm>
          <a:prstGeom prst="line">
            <a:avLst/>
          </a:prstGeom>
          <a:noFill/>
          <a:ln w="47625">
            <a:solidFill>
              <a:srgbClr val="FF1919"/>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8696" name="Text Box 24"/>
          <p:cNvSpPr txBox="1">
            <a:spLocks noChangeArrowheads="1"/>
          </p:cNvSpPr>
          <p:nvPr/>
        </p:nvSpPr>
        <p:spPr bwMode="auto">
          <a:xfrm>
            <a:off x="6284913" y="2382838"/>
            <a:ext cx="1851025"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Disease gene</a:t>
            </a:r>
          </a:p>
        </p:txBody>
      </p:sp>
      <p:sp>
        <p:nvSpPr>
          <p:cNvPr id="8216" name="Rectangle 26"/>
          <p:cNvSpPr>
            <a:spLocks noChangeArrowheads="1"/>
          </p:cNvSpPr>
          <p:nvPr/>
        </p:nvSpPr>
        <p:spPr bwMode="auto">
          <a:xfrm>
            <a:off x="4545013" y="3903663"/>
            <a:ext cx="228600" cy="228600"/>
          </a:xfrm>
          <a:prstGeom prst="rect">
            <a:avLst/>
          </a:prstGeom>
          <a:solidFill>
            <a:schemeClr val="tx1"/>
          </a:solidFill>
          <a:ln w="28575">
            <a:solidFill>
              <a:schemeClr val="tx1"/>
            </a:solidFill>
            <a:miter lim="800000"/>
            <a:headEnd/>
            <a:tailEnd/>
          </a:ln>
        </p:spPr>
        <p:txBody>
          <a:bodyPr wrap="none" anchor="ctr"/>
          <a:lstStyle/>
          <a:p>
            <a:pPr algn="ctr"/>
            <a:endParaRPr lang="en-US">
              <a:solidFill>
                <a:schemeClr val="bg2"/>
              </a:solidFill>
              <a:latin typeface="Calibri" pitchFamily="34" charset="0"/>
              <a:cs typeface="Calibri" pitchFamily="34" charset="0"/>
            </a:endParaRPr>
          </a:p>
        </p:txBody>
      </p:sp>
      <p:sp>
        <p:nvSpPr>
          <p:cNvPr id="8217" name="Oval 27"/>
          <p:cNvSpPr>
            <a:spLocks noChangeArrowheads="1"/>
          </p:cNvSpPr>
          <p:nvPr/>
        </p:nvSpPr>
        <p:spPr bwMode="auto">
          <a:xfrm>
            <a:off x="5156200" y="39036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18" name="Line 28"/>
          <p:cNvSpPr>
            <a:spLocks noChangeShapeType="1"/>
          </p:cNvSpPr>
          <p:nvPr/>
        </p:nvSpPr>
        <p:spPr bwMode="auto">
          <a:xfrm flipV="1">
            <a:off x="2474913" y="4322763"/>
            <a:ext cx="4376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19" name="Line 29"/>
          <p:cNvSpPr>
            <a:spLocks noChangeShapeType="1"/>
          </p:cNvSpPr>
          <p:nvPr/>
        </p:nvSpPr>
        <p:spPr bwMode="auto">
          <a:xfrm>
            <a:off x="4773613" y="40179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20" name="Line 30"/>
          <p:cNvSpPr>
            <a:spLocks noChangeShapeType="1"/>
          </p:cNvSpPr>
          <p:nvPr/>
        </p:nvSpPr>
        <p:spPr bwMode="auto">
          <a:xfrm>
            <a:off x="4951413" y="40179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21" name="Line 31"/>
          <p:cNvSpPr>
            <a:spLocks noChangeShapeType="1"/>
          </p:cNvSpPr>
          <p:nvPr/>
        </p:nvSpPr>
        <p:spPr bwMode="auto">
          <a:xfrm>
            <a:off x="2474913"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22" name="Line 32"/>
          <p:cNvSpPr>
            <a:spLocks noChangeShapeType="1"/>
          </p:cNvSpPr>
          <p:nvPr/>
        </p:nvSpPr>
        <p:spPr bwMode="auto">
          <a:xfrm>
            <a:off x="353060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23" name="Line 33"/>
          <p:cNvSpPr>
            <a:spLocks noChangeShapeType="1"/>
          </p:cNvSpPr>
          <p:nvPr/>
        </p:nvSpPr>
        <p:spPr bwMode="auto">
          <a:xfrm>
            <a:off x="5303838"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24" name="Line 34"/>
          <p:cNvSpPr>
            <a:spLocks noChangeShapeType="1"/>
          </p:cNvSpPr>
          <p:nvPr/>
        </p:nvSpPr>
        <p:spPr bwMode="auto">
          <a:xfrm>
            <a:off x="469265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25" name="Rectangle 35"/>
          <p:cNvSpPr>
            <a:spLocks noChangeArrowheads="1"/>
          </p:cNvSpPr>
          <p:nvPr/>
        </p:nvSpPr>
        <p:spPr bwMode="auto">
          <a:xfrm>
            <a:off x="1763713"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26" name="Oval 36"/>
          <p:cNvSpPr>
            <a:spLocks noChangeArrowheads="1"/>
          </p:cNvSpPr>
          <p:nvPr/>
        </p:nvSpPr>
        <p:spPr bwMode="auto">
          <a:xfrm>
            <a:off x="342900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27" name="Rectangle 37"/>
          <p:cNvSpPr>
            <a:spLocks noChangeArrowheads="1"/>
          </p:cNvSpPr>
          <p:nvPr/>
        </p:nvSpPr>
        <p:spPr bwMode="auto">
          <a:xfrm>
            <a:off x="4578350" y="46148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8228" name="Line 38"/>
          <p:cNvSpPr>
            <a:spLocks noChangeShapeType="1"/>
          </p:cNvSpPr>
          <p:nvPr/>
        </p:nvSpPr>
        <p:spPr bwMode="auto">
          <a:xfrm>
            <a:off x="5418138"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29" name="Oval 39"/>
          <p:cNvSpPr>
            <a:spLocks noChangeArrowheads="1"/>
          </p:cNvSpPr>
          <p:nvPr/>
        </p:nvSpPr>
        <p:spPr bwMode="auto">
          <a:xfrm>
            <a:off x="5811838"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30" name="Oval 40"/>
          <p:cNvSpPr>
            <a:spLocks noChangeArrowheads="1"/>
          </p:cNvSpPr>
          <p:nvPr/>
        </p:nvSpPr>
        <p:spPr bwMode="auto">
          <a:xfrm>
            <a:off x="2373313" y="46275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8231" name="Rectangle 41"/>
          <p:cNvSpPr>
            <a:spLocks noChangeArrowheads="1"/>
          </p:cNvSpPr>
          <p:nvPr/>
        </p:nvSpPr>
        <p:spPr bwMode="auto">
          <a:xfrm>
            <a:off x="2819400"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32" name="Oval 42"/>
          <p:cNvSpPr>
            <a:spLocks noChangeArrowheads="1"/>
          </p:cNvSpPr>
          <p:nvPr/>
        </p:nvSpPr>
        <p:spPr bwMode="auto">
          <a:xfrm>
            <a:off x="396875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33" name="Line 43"/>
          <p:cNvSpPr>
            <a:spLocks noChangeShapeType="1"/>
          </p:cNvSpPr>
          <p:nvPr/>
        </p:nvSpPr>
        <p:spPr bwMode="auto">
          <a:xfrm>
            <a:off x="1992313"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34" name="Line 44"/>
          <p:cNvSpPr>
            <a:spLocks noChangeShapeType="1"/>
          </p:cNvSpPr>
          <p:nvPr/>
        </p:nvSpPr>
        <p:spPr bwMode="auto">
          <a:xfrm>
            <a:off x="304800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35" name="Line 45"/>
          <p:cNvSpPr>
            <a:spLocks noChangeShapeType="1"/>
          </p:cNvSpPr>
          <p:nvPr/>
        </p:nvSpPr>
        <p:spPr bwMode="auto">
          <a:xfrm>
            <a:off x="419735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36" name="Line 46"/>
          <p:cNvSpPr>
            <a:spLocks noChangeShapeType="1"/>
          </p:cNvSpPr>
          <p:nvPr/>
        </p:nvSpPr>
        <p:spPr bwMode="auto">
          <a:xfrm>
            <a:off x="2182813"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37" name="Line 47"/>
          <p:cNvSpPr>
            <a:spLocks noChangeShapeType="1"/>
          </p:cNvSpPr>
          <p:nvPr/>
        </p:nvSpPr>
        <p:spPr bwMode="auto">
          <a:xfrm>
            <a:off x="438785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38" name="Line 48"/>
          <p:cNvSpPr>
            <a:spLocks noChangeShapeType="1"/>
          </p:cNvSpPr>
          <p:nvPr/>
        </p:nvSpPr>
        <p:spPr bwMode="auto">
          <a:xfrm>
            <a:off x="322580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39" name="Line 49"/>
          <p:cNvSpPr>
            <a:spLocks noChangeShapeType="1"/>
          </p:cNvSpPr>
          <p:nvPr/>
        </p:nvSpPr>
        <p:spPr bwMode="auto">
          <a:xfrm>
            <a:off x="5595938" y="4729163"/>
            <a:ext cx="0" cy="841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0" name="Line 50"/>
          <p:cNvSpPr>
            <a:spLocks noChangeShapeType="1"/>
          </p:cNvSpPr>
          <p:nvPr/>
        </p:nvSpPr>
        <p:spPr bwMode="auto">
          <a:xfrm>
            <a:off x="1865313" y="52498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1" name="Line 51"/>
          <p:cNvSpPr>
            <a:spLocks noChangeShapeType="1"/>
          </p:cNvSpPr>
          <p:nvPr/>
        </p:nvSpPr>
        <p:spPr bwMode="auto">
          <a:xfrm>
            <a:off x="405765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2" name="Line 52"/>
          <p:cNvSpPr>
            <a:spLocks noChangeShapeType="1"/>
          </p:cNvSpPr>
          <p:nvPr/>
        </p:nvSpPr>
        <p:spPr bwMode="auto">
          <a:xfrm>
            <a:off x="292100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3" name="Line 53"/>
          <p:cNvSpPr>
            <a:spLocks noChangeShapeType="1"/>
          </p:cNvSpPr>
          <p:nvPr/>
        </p:nvSpPr>
        <p:spPr bwMode="auto">
          <a:xfrm>
            <a:off x="187325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4" name="Line 54"/>
          <p:cNvSpPr>
            <a:spLocks noChangeShapeType="1"/>
          </p:cNvSpPr>
          <p:nvPr/>
        </p:nvSpPr>
        <p:spPr bwMode="auto">
          <a:xfrm>
            <a:off x="248920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5" name="Line 55"/>
          <p:cNvSpPr>
            <a:spLocks noChangeShapeType="1"/>
          </p:cNvSpPr>
          <p:nvPr/>
        </p:nvSpPr>
        <p:spPr bwMode="auto">
          <a:xfrm>
            <a:off x="29210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6" name="Line 56"/>
          <p:cNvSpPr>
            <a:spLocks noChangeShapeType="1"/>
          </p:cNvSpPr>
          <p:nvPr/>
        </p:nvSpPr>
        <p:spPr bwMode="auto">
          <a:xfrm>
            <a:off x="35306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7" name="Line 57"/>
          <p:cNvSpPr>
            <a:spLocks noChangeShapeType="1"/>
          </p:cNvSpPr>
          <p:nvPr/>
        </p:nvSpPr>
        <p:spPr bwMode="auto">
          <a:xfrm>
            <a:off x="405765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8" name="Line 58"/>
          <p:cNvSpPr>
            <a:spLocks noChangeShapeType="1"/>
          </p:cNvSpPr>
          <p:nvPr/>
        </p:nvSpPr>
        <p:spPr bwMode="auto">
          <a:xfrm>
            <a:off x="4672013"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9" name="Rectangle 59"/>
          <p:cNvSpPr>
            <a:spLocks noChangeArrowheads="1"/>
          </p:cNvSpPr>
          <p:nvPr/>
        </p:nvSpPr>
        <p:spPr bwMode="auto">
          <a:xfrm>
            <a:off x="1763713" y="55546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8250" name="Rectangle 60"/>
          <p:cNvSpPr>
            <a:spLocks noChangeArrowheads="1"/>
          </p:cNvSpPr>
          <p:nvPr/>
        </p:nvSpPr>
        <p:spPr bwMode="auto">
          <a:xfrm>
            <a:off x="2382838" y="55546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51" name="Oval 61"/>
          <p:cNvSpPr>
            <a:spLocks noChangeArrowheads="1"/>
          </p:cNvSpPr>
          <p:nvPr/>
        </p:nvSpPr>
        <p:spPr bwMode="auto">
          <a:xfrm>
            <a:off x="2806700" y="55895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52" name="Oval 62"/>
          <p:cNvSpPr>
            <a:spLocks noChangeArrowheads="1"/>
          </p:cNvSpPr>
          <p:nvPr/>
        </p:nvSpPr>
        <p:spPr bwMode="auto">
          <a:xfrm>
            <a:off x="4562475" y="5581650"/>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8253" name="Rectangle 63"/>
          <p:cNvSpPr>
            <a:spLocks noChangeArrowheads="1"/>
          </p:cNvSpPr>
          <p:nvPr/>
        </p:nvSpPr>
        <p:spPr bwMode="auto">
          <a:xfrm>
            <a:off x="3943350"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54" name="Oval 64"/>
          <p:cNvSpPr>
            <a:spLocks noChangeArrowheads="1"/>
          </p:cNvSpPr>
          <p:nvPr/>
        </p:nvSpPr>
        <p:spPr bwMode="auto">
          <a:xfrm>
            <a:off x="5491163" y="55641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55" name="Rectangle 65"/>
          <p:cNvSpPr>
            <a:spLocks noChangeArrowheads="1"/>
          </p:cNvSpPr>
          <p:nvPr/>
        </p:nvSpPr>
        <p:spPr bwMode="auto">
          <a:xfrm>
            <a:off x="3419475"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56" name="Rectangle 66"/>
          <p:cNvSpPr>
            <a:spLocks noChangeArrowheads="1"/>
          </p:cNvSpPr>
          <p:nvPr/>
        </p:nvSpPr>
        <p:spPr bwMode="auto">
          <a:xfrm>
            <a:off x="5195888" y="46228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57" name="Line 67"/>
          <p:cNvSpPr>
            <a:spLocks noChangeShapeType="1"/>
          </p:cNvSpPr>
          <p:nvPr/>
        </p:nvSpPr>
        <p:spPr bwMode="auto">
          <a:xfrm>
            <a:off x="6843713" y="43402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58" name="Rectangle 68"/>
          <p:cNvSpPr>
            <a:spLocks noChangeArrowheads="1"/>
          </p:cNvSpPr>
          <p:nvPr/>
        </p:nvSpPr>
        <p:spPr bwMode="auto">
          <a:xfrm>
            <a:off x="6721475" y="46497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8259" name="Oval 69"/>
          <p:cNvSpPr>
            <a:spLocks noChangeArrowheads="1"/>
          </p:cNvSpPr>
          <p:nvPr/>
        </p:nvSpPr>
        <p:spPr bwMode="auto">
          <a:xfrm>
            <a:off x="7331075" y="46624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60" name="Line 70"/>
          <p:cNvSpPr>
            <a:spLocks noChangeShapeType="1"/>
          </p:cNvSpPr>
          <p:nvPr/>
        </p:nvSpPr>
        <p:spPr bwMode="auto">
          <a:xfrm>
            <a:off x="6950075" y="4764088"/>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61" name="Line 71"/>
          <p:cNvSpPr>
            <a:spLocks noChangeShapeType="1"/>
          </p:cNvSpPr>
          <p:nvPr/>
        </p:nvSpPr>
        <p:spPr bwMode="auto">
          <a:xfrm>
            <a:off x="7140575" y="4764088"/>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62" name="Line 72"/>
          <p:cNvSpPr>
            <a:spLocks noChangeShapeType="1"/>
          </p:cNvSpPr>
          <p:nvPr/>
        </p:nvSpPr>
        <p:spPr bwMode="auto">
          <a:xfrm>
            <a:off x="6334125" y="5284788"/>
            <a:ext cx="1655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63" name="Line 73"/>
          <p:cNvSpPr>
            <a:spLocks noChangeShapeType="1"/>
          </p:cNvSpPr>
          <p:nvPr/>
        </p:nvSpPr>
        <p:spPr bwMode="auto">
          <a:xfrm>
            <a:off x="6342063"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64" name="Line 74"/>
          <p:cNvSpPr>
            <a:spLocks noChangeShapeType="1"/>
          </p:cNvSpPr>
          <p:nvPr/>
        </p:nvSpPr>
        <p:spPr bwMode="auto">
          <a:xfrm>
            <a:off x="6940550"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65" name="Rectangle 75"/>
          <p:cNvSpPr>
            <a:spLocks noChangeArrowheads="1"/>
          </p:cNvSpPr>
          <p:nvPr/>
        </p:nvSpPr>
        <p:spPr bwMode="auto">
          <a:xfrm>
            <a:off x="6232525" y="55895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8266" name="Rectangle 76"/>
          <p:cNvSpPr>
            <a:spLocks noChangeArrowheads="1"/>
          </p:cNvSpPr>
          <p:nvPr/>
        </p:nvSpPr>
        <p:spPr bwMode="auto">
          <a:xfrm>
            <a:off x="6834188" y="558958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8267" name="Line 77"/>
          <p:cNvSpPr>
            <a:spLocks noChangeShapeType="1"/>
          </p:cNvSpPr>
          <p:nvPr/>
        </p:nvSpPr>
        <p:spPr bwMode="auto">
          <a:xfrm>
            <a:off x="7443788" y="53006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68" name="Line 78"/>
          <p:cNvSpPr>
            <a:spLocks noChangeShapeType="1"/>
          </p:cNvSpPr>
          <p:nvPr/>
        </p:nvSpPr>
        <p:spPr bwMode="auto">
          <a:xfrm>
            <a:off x="7988300" y="52832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69" name="Oval 79"/>
          <p:cNvSpPr>
            <a:spLocks noChangeArrowheads="1"/>
          </p:cNvSpPr>
          <p:nvPr/>
        </p:nvSpPr>
        <p:spPr bwMode="auto">
          <a:xfrm>
            <a:off x="7878763" y="5597525"/>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8270" name="Rectangle 80"/>
          <p:cNvSpPr>
            <a:spLocks noChangeArrowheads="1"/>
          </p:cNvSpPr>
          <p:nvPr/>
        </p:nvSpPr>
        <p:spPr bwMode="auto">
          <a:xfrm>
            <a:off x="7329488" y="56054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28753" name="Text Box 81"/>
          <p:cNvSpPr txBox="1">
            <a:spLocks noChangeArrowheads="1"/>
          </p:cNvSpPr>
          <p:nvPr/>
        </p:nvSpPr>
        <p:spPr bwMode="auto">
          <a:xfrm>
            <a:off x="1566863"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1 5</a:t>
            </a:r>
          </a:p>
        </p:txBody>
      </p:sp>
      <p:sp>
        <p:nvSpPr>
          <p:cNvPr id="28754" name="Text Box 82"/>
          <p:cNvSpPr txBox="1">
            <a:spLocks noChangeArrowheads="1"/>
          </p:cNvSpPr>
          <p:nvPr/>
        </p:nvSpPr>
        <p:spPr bwMode="auto">
          <a:xfrm>
            <a:off x="4343400"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3 5</a:t>
            </a:r>
          </a:p>
        </p:txBody>
      </p:sp>
      <p:sp>
        <p:nvSpPr>
          <p:cNvPr id="28755" name="Text Box 83"/>
          <p:cNvSpPr txBox="1">
            <a:spLocks noChangeArrowheads="1"/>
          </p:cNvSpPr>
          <p:nvPr/>
        </p:nvSpPr>
        <p:spPr bwMode="auto">
          <a:xfrm>
            <a:off x="6021388"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6 7</a:t>
            </a:r>
          </a:p>
        </p:txBody>
      </p:sp>
      <p:sp>
        <p:nvSpPr>
          <p:cNvPr id="28756" name="Text Box 84"/>
          <p:cNvSpPr txBox="1">
            <a:spLocks noChangeArrowheads="1"/>
          </p:cNvSpPr>
          <p:nvPr/>
        </p:nvSpPr>
        <p:spPr bwMode="auto">
          <a:xfrm>
            <a:off x="382588" y="1419225"/>
            <a:ext cx="214153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Marker studied</a:t>
            </a:r>
          </a:p>
        </p:txBody>
      </p:sp>
      <p:sp>
        <p:nvSpPr>
          <p:cNvPr id="8275" name="Line 85"/>
          <p:cNvSpPr>
            <a:spLocks noChangeShapeType="1"/>
          </p:cNvSpPr>
          <p:nvPr/>
        </p:nvSpPr>
        <p:spPr bwMode="auto">
          <a:xfrm>
            <a:off x="3138488" y="1811338"/>
            <a:ext cx="1389062" cy="4556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4567238" y="609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19" name="Line 3"/>
          <p:cNvSpPr>
            <a:spLocks noChangeShapeType="1"/>
          </p:cNvSpPr>
          <p:nvPr/>
        </p:nvSpPr>
        <p:spPr bwMode="auto">
          <a:xfrm>
            <a:off x="4567238" y="762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0" name="Line 4"/>
          <p:cNvSpPr>
            <a:spLocks noChangeShapeType="1"/>
          </p:cNvSpPr>
          <p:nvPr/>
        </p:nvSpPr>
        <p:spPr bwMode="auto">
          <a:xfrm>
            <a:off x="4567238" y="914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1" name="Line 5"/>
          <p:cNvSpPr>
            <a:spLocks noChangeShapeType="1"/>
          </p:cNvSpPr>
          <p:nvPr/>
        </p:nvSpPr>
        <p:spPr bwMode="auto">
          <a:xfrm>
            <a:off x="4567238" y="1066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2" name="Line 6"/>
          <p:cNvSpPr>
            <a:spLocks noChangeShapeType="1"/>
          </p:cNvSpPr>
          <p:nvPr/>
        </p:nvSpPr>
        <p:spPr bwMode="auto">
          <a:xfrm>
            <a:off x="4567238" y="1219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3" name="Line 7"/>
          <p:cNvSpPr>
            <a:spLocks noChangeShapeType="1"/>
          </p:cNvSpPr>
          <p:nvPr/>
        </p:nvSpPr>
        <p:spPr bwMode="auto">
          <a:xfrm>
            <a:off x="4567238" y="1371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4" name="Line 8"/>
          <p:cNvSpPr>
            <a:spLocks noChangeShapeType="1"/>
          </p:cNvSpPr>
          <p:nvPr/>
        </p:nvSpPr>
        <p:spPr bwMode="auto">
          <a:xfrm>
            <a:off x="4567238" y="1524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5" name="Line 9"/>
          <p:cNvSpPr>
            <a:spLocks noChangeShapeType="1"/>
          </p:cNvSpPr>
          <p:nvPr/>
        </p:nvSpPr>
        <p:spPr bwMode="auto">
          <a:xfrm>
            <a:off x="4567238" y="1676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6" name="Line 10"/>
          <p:cNvSpPr>
            <a:spLocks noChangeShapeType="1"/>
          </p:cNvSpPr>
          <p:nvPr/>
        </p:nvSpPr>
        <p:spPr bwMode="auto">
          <a:xfrm>
            <a:off x="4567238" y="18288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7" name="Line 11"/>
          <p:cNvSpPr>
            <a:spLocks noChangeShapeType="1"/>
          </p:cNvSpPr>
          <p:nvPr/>
        </p:nvSpPr>
        <p:spPr bwMode="auto">
          <a:xfrm>
            <a:off x="4567238" y="1981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8" name="Line 12"/>
          <p:cNvSpPr>
            <a:spLocks noChangeShapeType="1"/>
          </p:cNvSpPr>
          <p:nvPr/>
        </p:nvSpPr>
        <p:spPr bwMode="auto">
          <a:xfrm>
            <a:off x="4567238" y="2133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9" name="Line 13"/>
          <p:cNvSpPr>
            <a:spLocks noChangeShapeType="1"/>
          </p:cNvSpPr>
          <p:nvPr/>
        </p:nvSpPr>
        <p:spPr bwMode="auto">
          <a:xfrm>
            <a:off x="4567238" y="2286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0" name="Line 14"/>
          <p:cNvSpPr>
            <a:spLocks noChangeShapeType="1"/>
          </p:cNvSpPr>
          <p:nvPr/>
        </p:nvSpPr>
        <p:spPr bwMode="auto">
          <a:xfrm>
            <a:off x="4567238" y="2438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1" name="Line 15"/>
          <p:cNvSpPr>
            <a:spLocks noChangeShapeType="1"/>
          </p:cNvSpPr>
          <p:nvPr/>
        </p:nvSpPr>
        <p:spPr bwMode="auto">
          <a:xfrm>
            <a:off x="4567238" y="2590800"/>
            <a:ext cx="406400" cy="0"/>
          </a:xfrm>
          <a:prstGeom prst="line">
            <a:avLst/>
          </a:prstGeom>
          <a:noFill/>
          <a:ln w="57150">
            <a:solidFill>
              <a:srgbClr val="1F2CE4"/>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2" name="Line 16"/>
          <p:cNvSpPr>
            <a:spLocks noChangeShapeType="1"/>
          </p:cNvSpPr>
          <p:nvPr/>
        </p:nvSpPr>
        <p:spPr bwMode="auto">
          <a:xfrm>
            <a:off x="4567238" y="27432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3" name="Line 17"/>
          <p:cNvSpPr>
            <a:spLocks noChangeShapeType="1"/>
          </p:cNvSpPr>
          <p:nvPr/>
        </p:nvSpPr>
        <p:spPr bwMode="auto">
          <a:xfrm>
            <a:off x="4567238" y="28956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4" name="Line 18"/>
          <p:cNvSpPr>
            <a:spLocks noChangeShapeType="1"/>
          </p:cNvSpPr>
          <p:nvPr/>
        </p:nvSpPr>
        <p:spPr bwMode="auto">
          <a:xfrm>
            <a:off x="4567238" y="30480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5" name="Line 19"/>
          <p:cNvSpPr>
            <a:spLocks noChangeShapeType="1"/>
          </p:cNvSpPr>
          <p:nvPr/>
        </p:nvSpPr>
        <p:spPr bwMode="auto">
          <a:xfrm>
            <a:off x="4567238" y="3200400"/>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6" name="Freeform 20"/>
          <p:cNvSpPr>
            <a:spLocks/>
          </p:cNvSpPr>
          <p:nvPr/>
        </p:nvSpPr>
        <p:spPr bwMode="auto">
          <a:xfrm rot="128408" flipV="1">
            <a:off x="5057775" y="342900"/>
            <a:ext cx="395288" cy="3060700"/>
          </a:xfrm>
          <a:custGeom>
            <a:avLst/>
            <a:gdLst>
              <a:gd name="T0" fmla="*/ 2147483647 w 287"/>
              <a:gd name="T1" fmla="*/ 2147483647 h 1227"/>
              <a:gd name="T2" fmla="*/ 2147483647 w 287"/>
              <a:gd name="T3" fmla="*/ 2147483647 h 1227"/>
              <a:gd name="T4" fmla="*/ 2147483647 w 287"/>
              <a:gd name="T5" fmla="*/ 2147483647 h 1227"/>
              <a:gd name="T6" fmla="*/ 2147483647 w 287"/>
              <a:gd name="T7" fmla="*/ 2147483647 h 1227"/>
              <a:gd name="T8" fmla="*/ 2147483647 w 287"/>
              <a:gd name="T9" fmla="*/ 2147483647 h 1227"/>
              <a:gd name="T10" fmla="*/ 2147483647 w 287"/>
              <a:gd name="T11" fmla="*/ 2147483647 h 1227"/>
              <a:gd name="T12" fmla="*/ 2147483647 w 287"/>
              <a:gd name="T13" fmla="*/ 2147483647 h 1227"/>
              <a:gd name="T14" fmla="*/ 2147483647 w 287"/>
              <a:gd name="T15" fmla="*/ 2147483647 h 1227"/>
              <a:gd name="T16" fmla="*/ 2147483647 w 287"/>
              <a:gd name="T17" fmla="*/ 2147483647 h 1227"/>
              <a:gd name="T18" fmla="*/ 2147483647 w 287"/>
              <a:gd name="T19" fmla="*/ 2147483647 h 1227"/>
              <a:gd name="T20" fmla="*/ 2147483647 w 287"/>
              <a:gd name="T21" fmla="*/ 2147483647 h 1227"/>
              <a:gd name="T22" fmla="*/ 2147483647 w 287"/>
              <a:gd name="T23" fmla="*/ 2147483647 h 1227"/>
              <a:gd name="T24" fmla="*/ 2147483647 w 287"/>
              <a:gd name="T25" fmla="*/ 2147483647 h 1227"/>
              <a:gd name="T26" fmla="*/ 2147483647 w 287"/>
              <a:gd name="T27" fmla="*/ 2147483647 h 1227"/>
              <a:gd name="T28" fmla="*/ 2147483647 w 287"/>
              <a:gd name="T29" fmla="*/ 2147483647 h 1227"/>
              <a:gd name="T30" fmla="*/ 2147483647 w 287"/>
              <a:gd name="T31" fmla="*/ 2147483647 h 1227"/>
              <a:gd name="T32" fmla="*/ 2147483647 w 287"/>
              <a:gd name="T33" fmla="*/ 2147483647 h 1227"/>
              <a:gd name="T34" fmla="*/ 2147483647 w 287"/>
              <a:gd name="T35" fmla="*/ 2147483647 h 1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1227"/>
              <a:gd name="T56" fmla="*/ 287 w 287"/>
              <a:gd name="T57" fmla="*/ 1227 h 1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1227">
                <a:moveTo>
                  <a:pt x="174" y="37"/>
                </a:moveTo>
                <a:cubicBezTo>
                  <a:pt x="145" y="40"/>
                  <a:pt x="111" y="31"/>
                  <a:pt x="88" y="48"/>
                </a:cubicBezTo>
                <a:cubicBezTo>
                  <a:pt x="69" y="60"/>
                  <a:pt x="67" y="112"/>
                  <a:pt x="67" y="112"/>
                </a:cubicBezTo>
                <a:cubicBezTo>
                  <a:pt x="54" y="229"/>
                  <a:pt x="38" y="309"/>
                  <a:pt x="56" y="432"/>
                </a:cubicBezTo>
                <a:cubicBezTo>
                  <a:pt x="60" y="465"/>
                  <a:pt x="77" y="495"/>
                  <a:pt x="88" y="528"/>
                </a:cubicBezTo>
                <a:cubicBezTo>
                  <a:pt x="76" y="575"/>
                  <a:pt x="60" y="619"/>
                  <a:pt x="46" y="666"/>
                </a:cubicBezTo>
                <a:cubicBezTo>
                  <a:pt x="33" y="813"/>
                  <a:pt x="20" y="900"/>
                  <a:pt x="14" y="1061"/>
                </a:cubicBezTo>
                <a:cubicBezTo>
                  <a:pt x="17" y="1095"/>
                  <a:pt x="0" y="1166"/>
                  <a:pt x="46" y="1189"/>
                </a:cubicBezTo>
                <a:cubicBezTo>
                  <a:pt x="66" y="1198"/>
                  <a:pt x="88" y="1202"/>
                  <a:pt x="110" y="1210"/>
                </a:cubicBezTo>
                <a:cubicBezTo>
                  <a:pt x="120" y="1213"/>
                  <a:pt x="142" y="1221"/>
                  <a:pt x="142" y="1221"/>
                </a:cubicBezTo>
                <a:cubicBezTo>
                  <a:pt x="253" y="1184"/>
                  <a:pt x="180" y="1227"/>
                  <a:pt x="216" y="1168"/>
                </a:cubicBezTo>
                <a:cubicBezTo>
                  <a:pt x="221" y="1159"/>
                  <a:pt x="230" y="1153"/>
                  <a:pt x="238" y="1146"/>
                </a:cubicBezTo>
                <a:cubicBezTo>
                  <a:pt x="279" y="935"/>
                  <a:pt x="266" y="1042"/>
                  <a:pt x="248" y="688"/>
                </a:cubicBezTo>
                <a:cubicBezTo>
                  <a:pt x="246" y="650"/>
                  <a:pt x="216" y="581"/>
                  <a:pt x="216" y="581"/>
                </a:cubicBezTo>
                <a:cubicBezTo>
                  <a:pt x="226" y="528"/>
                  <a:pt x="242" y="482"/>
                  <a:pt x="259" y="432"/>
                </a:cubicBezTo>
                <a:cubicBezTo>
                  <a:pt x="262" y="421"/>
                  <a:pt x="270" y="400"/>
                  <a:pt x="270" y="400"/>
                </a:cubicBezTo>
                <a:cubicBezTo>
                  <a:pt x="278" y="260"/>
                  <a:pt x="287" y="237"/>
                  <a:pt x="270" y="112"/>
                </a:cubicBezTo>
                <a:cubicBezTo>
                  <a:pt x="265" y="80"/>
                  <a:pt x="207" y="0"/>
                  <a:pt x="174" y="37"/>
                </a:cubicBezTo>
                <a:close/>
              </a:path>
            </a:pathLst>
          </a:custGeom>
          <a:solidFill>
            <a:srgbClr val="1F2CE4"/>
          </a:solidFill>
          <a:ln w="9525">
            <a:solidFill>
              <a:schemeClr val="tx1"/>
            </a:solidFill>
            <a:round/>
            <a:headEnd/>
            <a:tailEnd/>
          </a:ln>
        </p:spPr>
        <p:txBody>
          <a:bodyPr wrap="none" anchor="ctr"/>
          <a:lstStyle/>
          <a:p>
            <a:endParaRPr lang="en-GB"/>
          </a:p>
        </p:txBody>
      </p:sp>
      <p:sp>
        <p:nvSpPr>
          <p:cNvPr id="9237" name="Line 21"/>
          <p:cNvSpPr>
            <a:spLocks noChangeShapeType="1"/>
          </p:cNvSpPr>
          <p:nvPr/>
        </p:nvSpPr>
        <p:spPr bwMode="auto">
          <a:xfrm>
            <a:off x="4562475" y="465138"/>
            <a:ext cx="40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8" name="Line 23"/>
          <p:cNvSpPr>
            <a:spLocks noChangeShapeType="1"/>
          </p:cNvSpPr>
          <p:nvPr/>
        </p:nvSpPr>
        <p:spPr bwMode="auto">
          <a:xfrm>
            <a:off x="5480050" y="2606675"/>
            <a:ext cx="779463" cy="0"/>
          </a:xfrm>
          <a:prstGeom prst="line">
            <a:avLst/>
          </a:prstGeom>
          <a:noFill/>
          <a:ln w="47625">
            <a:solidFill>
              <a:srgbClr val="FF1919"/>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9720" name="Text Box 24"/>
          <p:cNvSpPr txBox="1">
            <a:spLocks noChangeArrowheads="1"/>
          </p:cNvSpPr>
          <p:nvPr/>
        </p:nvSpPr>
        <p:spPr bwMode="auto">
          <a:xfrm>
            <a:off x="6284913" y="2382838"/>
            <a:ext cx="1851025"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Disease gene</a:t>
            </a:r>
          </a:p>
        </p:txBody>
      </p:sp>
      <p:sp>
        <p:nvSpPr>
          <p:cNvPr id="9240" name="Rectangle 26"/>
          <p:cNvSpPr>
            <a:spLocks noChangeArrowheads="1"/>
          </p:cNvSpPr>
          <p:nvPr/>
        </p:nvSpPr>
        <p:spPr bwMode="auto">
          <a:xfrm>
            <a:off x="4545013" y="3903663"/>
            <a:ext cx="228600" cy="228600"/>
          </a:xfrm>
          <a:prstGeom prst="rect">
            <a:avLst/>
          </a:prstGeom>
          <a:solidFill>
            <a:schemeClr val="tx1"/>
          </a:solidFill>
          <a:ln w="28575">
            <a:solidFill>
              <a:schemeClr val="tx1"/>
            </a:solidFill>
            <a:miter lim="800000"/>
            <a:headEnd/>
            <a:tailEnd/>
          </a:ln>
        </p:spPr>
        <p:txBody>
          <a:bodyPr wrap="none" anchor="ctr"/>
          <a:lstStyle/>
          <a:p>
            <a:pPr algn="ctr"/>
            <a:endParaRPr lang="en-US">
              <a:solidFill>
                <a:schemeClr val="bg2"/>
              </a:solidFill>
              <a:latin typeface="Calibri" pitchFamily="34" charset="0"/>
              <a:cs typeface="Calibri" pitchFamily="34" charset="0"/>
            </a:endParaRPr>
          </a:p>
        </p:txBody>
      </p:sp>
      <p:sp>
        <p:nvSpPr>
          <p:cNvPr id="9241" name="Oval 27"/>
          <p:cNvSpPr>
            <a:spLocks noChangeArrowheads="1"/>
          </p:cNvSpPr>
          <p:nvPr/>
        </p:nvSpPr>
        <p:spPr bwMode="auto">
          <a:xfrm>
            <a:off x="5156200" y="39036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42" name="Line 28"/>
          <p:cNvSpPr>
            <a:spLocks noChangeShapeType="1"/>
          </p:cNvSpPr>
          <p:nvPr/>
        </p:nvSpPr>
        <p:spPr bwMode="auto">
          <a:xfrm flipV="1">
            <a:off x="2474913" y="4322763"/>
            <a:ext cx="4376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3" name="Line 29"/>
          <p:cNvSpPr>
            <a:spLocks noChangeShapeType="1"/>
          </p:cNvSpPr>
          <p:nvPr/>
        </p:nvSpPr>
        <p:spPr bwMode="auto">
          <a:xfrm>
            <a:off x="4773613" y="40179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4" name="Line 30"/>
          <p:cNvSpPr>
            <a:spLocks noChangeShapeType="1"/>
          </p:cNvSpPr>
          <p:nvPr/>
        </p:nvSpPr>
        <p:spPr bwMode="auto">
          <a:xfrm>
            <a:off x="4951413" y="40179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5" name="Line 31"/>
          <p:cNvSpPr>
            <a:spLocks noChangeShapeType="1"/>
          </p:cNvSpPr>
          <p:nvPr/>
        </p:nvSpPr>
        <p:spPr bwMode="auto">
          <a:xfrm>
            <a:off x="2474913"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6" name="Line 32"/>
          <p:cNvSpPr>
            <a:spLocks noChangeShapeType="1"/>
          </p:cNvSpPr>
          <p:nvPr/>
        </p:nvSpPr>
        <p:spPr bwMode="auto">
          <a:xfrm>
            <a:off x="353060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7" name="Line 33"/>
          <p:cNvSpPr>
            <a:spLocks noChangeShapeType="1"/>
          </p:cNvSpPr>
          <p:nvPr/>
        </p:nvSpPr>
        <p:spPr bwMode="auto">
          <a:xfrm>
            <a:off x="5303838"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8" name="Line 34"/>
          <p:cNvSpPr>
            <a:spLocks noChangeShapeType="1"/>
          </p:cNvSpPr>
          <p:nvPr/>
        </p:nvSpPr>
        <p:spPr bwMode="auto">
          <a:xfrm>
            <a:off x="4692650" y="43227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9" name="Rectangle 35"/>
          <p:cNvSpPr>
            <a:spLocks noChangeArrowheads="1"/>
          </p:cNvSpPr>
          <p:nvPr/>
        </p:nvSpPr>
        <p:spPr bwMode="auto">
          <a:xfrm>
            <a:off x="1763713"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50" name="Oval 36"/>
          <p:cNvSpPr>
            <a:spLocks noChangeArrowheads="1"/>
          </p:cNvSpPr>
          <p:nvPr/>
        </p:nvSpPr>
        <p:spPr bwMode="auto">
          <a:xfrm>
            <a:off x="342900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51" name="Rectangle 37"/>
          <p:cNvSpPr>
            <a:spLocks noChangeArrowheads="1"/>
          </p:cNvSpPr>
          <p:nvPr/>
        </p:nvSpPr>
        <p:spPr bwMode="auto">
          <a:xfrm>
            <a:off x="4578350" y="46148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9252" name="Line 38"/>
          <p:cNvSpPr>
            <a:spLocks noChangeShapeType="1"/>
          </p:cNvSpPr>
          <p:nvPr/>
        </p:nvSpPr>
        <p:spPr bwMode="auto">
          <a:xfrm>
            <a:off x="5418138"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3" name="Oval 39"/>
          <p:cNvSpPr>
            <a:spLocks noChangeArrowheads="1"/>
          </p:cNvSpPr>
          <p:nvPr/>
        </p:nvSpPr>
        <p:spPr bwMode="auto">
          <a:xfrm>
            <a:off x="5811838"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54" name="Oval 40"/>
          <p:cNvSpPr>
            <a:spLocks noChangeArrowheads="1"/>
          </p:cNvSpPr>
          <p:nvPr/>
        </p:nvSpPr>
        <p:spPr bwMode="auto">
          <a:xfrm>
            <a:off x="2373313" y="4627563"/>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9255" name="Rectangle 41"/>
          <p:cNvSpPr>
            <a:spLocks noChangeArrowheads="1"/>
          </p:cNvSpPr>
          <p:nvPr/>
        </p:nvSpPr>
        <p:spPr bwMode="auto">
          <a:xfrm>
            <a:off x="2819400" y="46148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56" name="Oval 42"/>
          <p:cNvSpPr>
            <a:spLocks noChangeArrowheads="1"/>
          </p:cNvSpPr>
          <p:nvPr/>
        </p:nvSpPr>
        <p:spPr bwMode="auto">
          <a:xfrm>
            <a:off x="3968750" y="4627563"/>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57" name="Line 43"/>
          <p:cNvSpPr>
            <a:spLocks noChangeShapeType="1"/>
          </p:cNvSpPr>
          <p:nvPr/>
        </p:nvSpPr>
        <p:spPr bwMode="auto">
          <a:xfrm>
            <a:off x="1992313"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8" name="Line 44"/>
          <p:cNvSpPr>
            <a:spLocks noChangeShapeType="1"/>
          </p:cNvSpPr>
          <p:nvPr/>
        </p:nvSpPr>
        <p:spPr bwMode="auto">
          <a:xfrm>
            <a:off x="304800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9" name="Line 45"/>
          <p:cNvSpPr>
            <a:spLocks noChangeShapeType="1"/>
          </p:cNvSpPr>
          <p:nvPr/>
        </p:nvSpPr>
        <p:spPr bwMode="auto">
          <a:xfrm>
            <a:off x="4197350" y="4729163"/>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0" name="Line 46"/>
          <p:cNvSpPr>
            <a:spLocks noChangeShapeType="1"/>
          </p:cNvSpPr>
          <p:nvPr/>
        </p:nvSpPr>
        <p:spPr bwMode="auto">
          <a:xfrm>
            <a:off x="2182813"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1" name="Line 47"/>
          <p:cNvSpPr>
            <a:spLocks noChangeShapeType="1"/>
          </p:cNvSpPr>
          <p:nvPr/>
        </p:nvSpPr>
        <p:spPr bwMode="auto">
          <a:xfrm>
            <a:off x="438785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2" name="Line 48"/>
          <p:cNvSpPr>
            <a:spLocks noChangeShapeType="1"/>
          </p:cNvSpPr>
          <p:nvPr/>
        </p:nvSpPr>
        <p:spPr bwMode="auto">
          <a:xfrm>
            <a:off x="3225800" y="4729163"/>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3" name="Line 49"/>
          <p:cNvSpPr>
            <a:spLocks noChangeShapeType="1"/>
          </p:cNvSpPr>
          <p:nvPr/>
        </p:nvSpPr>
        <p:spPr bwMode="auto">
          <a:xfrm>
            <a:off x="5595938" y="4729163"/>
            <a:ext cx="0" cy="841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4" name="Line 50"/>
          <p:cNvSpPr>
            <a:spLocks noChangeShapeType="1"/>
          </p:cNvSpPr>
          <p:nvPr/>
        </p:nvSpPr>
        <p:spPr bwMode="auto">
          <a:xfrm>
            <a:off x="1865313" y="52498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5" name="Line 51"/>
          <p:cNvSpPr>
            <a:spLocks noChangeShapeType="1"/>
          </p:cNvSpPr>
          <p:nvPr/>
        </p:nvSpPr>
        <p:spPr bwMode="auto">
          <a:xfrm>
            <a:off x="405765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6" name="Line 52"/>
          <p:cNvSpPr>
            <a:spLocks noChangeShapeType="1"/>
          </p:cNvSpPr>
          <p:nvPr/>
        </p:nvSpPr>
        <p:spPr bwMode="auto">
          <a:xfrm>
            <a:off x="2921000" y="5262563"/>
            <a:ext cx="622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7" name="Line 53"/>
          <p:cNvSpPr>
            <a:spLocks noChangeShapeType="1"/>
          </p:cNvSpPr>
          <p:nvPr/>
        </p:nvSpPr>
        <p:spPr bwMode="auto">
          <a:xfrm>
            <a:off x="187325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8" name="Line 54"/>
          <p:cNvSpPr>
            <a:spLocks noChangeShapeType="1"/>
          </p:cNvSpPr>
          <p:nvPr/>
        </p:nvSpPr>
        <p:spPr bwMode="auto">
          <a:xfrm>
            <a:off x="2489200" y="52498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9" name="Line 55"/>
          <p:cNvSpPr>
            <a:spLocks noChangeShapeType="1"/>
          </p:cNvSpPr>
          <p:nvPr/>
        </p:nvSpPr>
        <p:spPr bwMode="auto">
          <a:xfrm>
            <a:off x="29210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70" name="Line 56"/>
          <p:cNvSpPr>
            <a:spLocks noChangeShapeType="1"/>
          </p:cNvSpPr>
          <p:nvPr/>
        </p:nvSpPr>
        <p:spPr bwMode="auto">
          <a:xfrm>
            <a:off x="353060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71" name="Line 57"/>
          <p:cNvSpPr>
            <a:spLocks noChangeShapeType="1"/>
          </p:cNvSpPr>
          <p:nvPr/>
        </p:nvSpPr>
        <p:spPr bwMode="auto">
          <a:xfrm>
            <a:off x="4057650"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72" name="Line 58"/>
          <p:cNvSpPr>
            <a:spLocks noChangeShapeType="1"/>
          </p:cNvSpPr>
          <p:nvPr/>
        </p:nvSpPr>
        <p:spPr bwMode="auto">
          <a:xfrm>
            <a:off x="4672013" y="52673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73" name="Rectangle 59"/>
          <p:cNvSpPr>
            <a:spLocks noChangeArrowheads="1"/>
          </p:cNvSpPr>
          <p:nvPr/>
        </p:nvSpPr>
        <p:spPr bwMode="auto">
          <a:xfrm>
            <a:off x="1763713" y="5554663"/>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9274" name="Rectangle 60"/>
          <p:cNvSpPr>
            <a:spLocks noChangeArrowheads="1"/>
          </p:cNvSpPr>
          <p:nvPr/>
        </p:nvSpPr>
        <p:spPr bwMode="auto">
          <a:xfrm>
            <a:off x="2382838" y="55546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75" name="Oval 61"/>
          <p:cNvSpPr>
            <a:spLocks noChangeArrowheads="1"/>
          </p:cNvSpPr>
          <p:nvPr/>
        </p:nvSpPr>
        <p:spPr bwMode="auto">
          <a:xfrm>
            <a:off x="2806700" y="55895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76" name="Oval 62"/>
          <p:cNvSpPr>
            <a:spLocks noChangeArrowheads="1"/>
          </p:cNvSpPr>
          <p:nvPr/>
        </p:nvSpPr>
        <p:spPr bwMode="auto">
          <a:xfrm>
            <a:off x="4562475" y="5581650"/>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9277" name="Rectangle 63"/>
          <p:cNvSpPr>
            <a:spLocks noChangeArrowheads="1"/>
          </p:cNvSpPr>
          <p:nvPr/>
        </p:nvSpPr>
        <p:spPr bwMode="auto">
          <a:xfrm>
            <a:off x="3943350"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78" name="Oval 64"/>
          <p:cNvSpPr>
            <a:spLocks noChangeArrowheads="1"/>
          </p:cNvSpPr>
          <p:nvPr/>
        </p:nvSpPr>
        <p:spPr bwMode="auto">
          <a:xfrm>
            <a:off x="5491163" y="55641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79" name="Rectangle 65"/>
          <p:cNvSpPr>
            <a:spLocks noChangeArrowheads="1"/>
          </p:cNvSpPr>
          <p:nvPr/>
        </p:nvSpPr>
        <p:spPr bwMode="auto">
          <a:xfrm>
            <a:off x="3419475" y="5572125"/>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80" name="Rectangle 66"/>
          <p:cNvSpPr>
            <a:spLocks noChangeArrowheads="1"/>
          </p:cNvSpPr>
          <p:nvPr/>
        </p:nvSpPr>
        <p:spPr bwMode="auto">
          <a:xfrm>
            <a:off x="5195888" y="4622800"/>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81" name="Line 67"/>
          <p:cNvSpPr>
            <a:spLocks noChangeShapeType="1"/>
          </p:cNvSpPr>
          <p:nvPr/>
        </p:nvSpPr>
        <p:spPr bwMode="auto">
          <a:xfrm>
            <a:off x="6843713" y="43402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82" name="Rectangle 68"/>
          <p:cNvSpPr>
            <a:spLocks noChangeArrowheads="1"/>
          </p:cNvSpPr>
          <p:nvPr/>
        </p:nvSpPr>
        <p:spPr bwMode="auto">
          <a:xfrm>
            <a:off x="6721475" y="46497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9283" name="Oval 69"/>
          <p:cNvSpPr>
            <a:spLocks noChangeArrowheads="1"/>
          </p:cNvSpPr>
          <p:nvPr/>
        </p:nvSpPr>
        <p:spPr bwMode="auto">
          <a:xfrm>
            <a:off x="7331075" y="4662488"/>
            <a:ext cx="228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84" name="Line 70"/>
          <p:cNvSpPr>
            <a:spLocks noChangeShapeType="1"/>
          </p:cNvSpPr>
          <p:nvPr/>
        </p:nvSpPr>
        <p:spPr bwMode="auto">
          <a:xfrm>
            <a:off x="6950075" y="4764088"/>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85" name="Line 71"/>
          <p:cNvSpPr>
            <a:spLocks noChangeShapeType="1"/>
          </p:cNvSpPr>
          <p:nvPr/>
        </p:nvSpPr>
        <p:spPr bwMode="auto">
          <a:xfrm>
            <a:off x="7140575" y="4764088"/>
            <a:ext cx="0" cy="520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86" name="Line 72"/>
          <p:cNvSpPr>
            <a:spLocks noChangeShapeType="1"/>
          </p:cNvSpPr>
          <p:nvPr/>
        </p:nvSpPr>
        <p:spPr bwMode="auto">
          <a:xfrm>
            <a:off x="6334125" y="5284788"/>
            <a:ext cx="16557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87" name="Line 73"/>
          <p:cNvSpPr>
            <a:spLocks noChangeShapeType="1"/>
          </p:cNvSpPr>
          <p:nvPr/>
        </p:nvSpPr>
        <p:spPr bwMode="auto">
          <a:xfrm>
            <a:off x="6342063"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88" name="Line 74"/>
          <p:cNvSpPr>
            <a:spLocks noChangeShapeType="1"/>
          </p:cNvSpPr>
          <p:nvPr/>
        </p:nvSpPr>
        <p:spPr bwMode="auto">
          <a:xfrm>
            <a:off x="6940550" y="52847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89" name="Rectangle 75"/>
          <p:cNvSpPr>
            <a:spLocks noChangeArrowheads="1"/>
          </p:cNvSpPr>
          <p:nvPr/>
        </p:nvSpPr>
        <p:spPr bwMode="auto">
          <a:xfrm>
            <a:off x="6232525" y="5589588"/>
            <a:ext cx="228600" cy="228600"/>
          </a:xfrm>
          <a:prstGeom prst="rect">
            <a:avLst/>
          </a:prstGeom>
          <a:solidFill>
            <a:schemeClr val="tx1"/>
          </a:solidFill>
          <a:ln w="28575">
            <a:solidFill>
              <a:schemeClr val="tx1"/>
            </a:solidFill>
            <a:miter lim="800000"/>
            <a:headEnd/>
            <a:tailEnd/>
          </a:ln>
        </p:spPr>
        <p:txBody>
          <a:bodyPr wrap="none" anchor="ctr"/>
          <a:lstStyle/>
          <a:p>
            <a:endParaRPr lang="en-GB">
              <a:latin typeface="Calibri" pitchFamily="34" charset="0"/>
              <a:cs typeface="Calibri" pitchFamily="34" charset="0"/>
            </a:endParaRPr>
          </a:p>
        </p:txBody>
      </p:sp>
      <p:sp>
        <p:nvSpPr>
          <p:cNvPr id="9290" name="Rectangle 76"/>
          <p:cNvSpPr>
            <a:spLocks noChangeArrowheads="1"/>
          </p:cNvSpPr>
          <p:nvPr/>
        </p:nvSpPr>
        <p:spPr bwMode="auto">
          <a:xfrm>
            <a:off x="6834188" y="5589588"/>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9291" name="Line 77"/>
          <p:cNvSpPr>
            <a:spLocks noChangeShapeType="1"/>
          </p:cNvSpPr>
          <p:nvPr/>
        </p:nvSpPr>
        <p:spPr bwMode="auto">
          <a:xfrm>
            <a:off x="7443788" y="53006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92" name="Line 78"/>
          <p:cNvSpPr>
            <a:spLocks noChangeShapeType="1"/>
          </p:cNvSpPr>
          <p:nvPr/>
        </p:nvSpPr>
        <p:spPr bwMode="auto">
          <a:xfrm>
            <a:off x="7988300" y="52832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93" name="Oval 79"/>
          <p:cNvSpPr>
            <a:spLocks noChangeArrowheads="1"/>
          </p:cNvSpPr>
          <p:nvPr/>
        </p:nvSpPr>
        <p:spPr bwMode="auto">
          <a:xfrm>
            <a:off x="7878763" y="5597525"/>
            <a:ext cx="228600" cy="228600"/>
          </a:xfrm>
          <a:prstGeom prst="ellipse">
            <a:avLst/>
          </a:prstGeom>
          <a:solidFill>
            <a:schemeClr val="tx1"/>
          </a:solidFill>
          <a:ln w="28575">
            <a:solidFill>
              <a:schemeClr val="tx1"/>
            </a:solidFill>
            <a:round/>
            <a:headEnd/>
            <a:tailEnd/>
          </a:ln>
        </p:spPr>
        <p:txBody>
          <a:bodyPr wrap="none" anchor="ctr"/>
          <a:lstStyle/>
          <a:p>
            <a:endParaRPr lang="en-GB">
              <a:latin typeface="Calibri" pitchFamily="34" charset="0"/>
              <a:cs typeface="Calibri" pitchFamily="34" charset="0"/>
            </a:endParaRPr>
          </a:p>
        </p:txBody>
      </p:sp>
      <p:sp>
        <p:nvSpPr>
          <p:cNvPr id="9294" name="Rectangle 80"/>
          <p:cNvSpPr>
            <a:spLocks noChangeArrowheads="1"/>
          </p:cNvSpPr>
          <p:nvPr/>
        </p:nvSpPr>
        <p:spPr bwMode="auto">
          <a:xfrm>
            <a:off x="7329488" y="5605463"/>
            <a:ext cx="228600" cy="22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cs typeface="Calibri" pitchFamily="34" charset="0"/>
            </a:endParaRPr>
          </a:p>
        </p:txBody>
      </p:sp>
      <p:sp>
        <p:nvSpPr>
          <p:cNvPr id="29777" name="Text Box 81"/>
          <p:cNvSpPr txBox="1">
            <a:spLocks noChangeArrowheads="1"/>
          </p:cNvSpPr>
          <p:nvPr/>
        </p:nvSpPr>
        <p:spPr bwMode="auto">
          <a:xfrm>
            <a:off x="1566863"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2 4</a:t>
            </a:r>
          </a:p>
        </p:txBody>
      </p:sp>
      <p:sp>
        <p:nvSpPr>
          <p:cNvPr id="29778" name="Text Box 82"/>
          <p:cNvSpPr txBox="1">
            <a:spLocks noChangeArrowheads="1"/>
          </p:cNvSpPr>
          <p:nvPr/>
        </p:nvSpPr>
        <p:spPr bwMode="auto">
          <a:xfrm>
            <a:off x="4343400"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2 5</a:t>
            </a:r>
          </a:p>
        </p:txBody>
      </p:sp>
      <p:sp>
        <p:nvSpPr>
          <p:cNvPr id="29779" name="Text Box 83"/>
          <p:cNvSpPr txBox="1">
            <a:spLocks noChangeArrowheads="1"/>
          </p:cNvSpPr>
          <p:nvPr/>
        </p:nvSpPr>
        <p:spPr bwMode="auto">
          <a:xfrm>
            <a:off x="6021388" y="5732463"/>
            <a:ext cx="565150" cy="46196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2 7</a:t>
            </a:r>
          </a:p>
        </p:txBody>
      </p:sp>
      <p:sp>
        <p:nvSpPr>
          <p:cNvPr id="29780" name="Text Box 84"/>
          <p:cNvSpPr txBox="1">
            <a:spLocks noChangeArrowheads="1"/>
          </p:cNvSpPr>
          <p:nvPr/>
        </p:nvSpPr>
        <p:spPr bwMode="auto">
          <a:xfrm>
            <a:off x="382588" y="1419225"/>
            <a:ext cx="2141537" cy="46196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FFFFFF"/>
                  </a:outerShdw>
                </a:effectLst>
                <a:latin typeface="Calibri" pitchFamily="34" charset="0"/>
                <a:cs typeface="Calibri" pitchFamily="34" charset="0"/>
              </a:rPr>
              <a:t>Marker studied</a:t>
            </a:r>
          </a:p>
        </p:txBody>
      </p:sp>
      <p:sp>
        <p:nvSpPr>
          <p:cNvPr id="9299" name="Line 85"/>
          <p:cNvSpPr>
            <a:spLocks noChangeShapeType="1"/>
          </p:cNvSpPr>
          <p:nvPr/>
        </p:nvSpPr>
        <p:spPr bwMode="auto">
          <a:xfrm>
            <a:off x="3105150" y="1863725"/>
            <a:ext cx="1370013" cy="71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2"/>
          <p:cNvSpPr>
            <a:spLocks noGrp="1"/>
          </p:cNvSpPr>
          <p:nvPr>
            <p:ph type="sldNum" sz="quarter" idx="12"/>
          </p:nvPr>
        </p:nvSpPr>
        <p:spPr/>
        <p:txBody>
          <a:bodyPr/>
          <a:lstStyle/>
          <a:p>
            <a:pPr>
              <a:defRPr/>
            </a:pPr>
            <a:fld id="{8FFAB3F4-217E-4B10-8B87-0FB48582DBB7}" type="slidenum">
              <a:rPr lang="en-US" smtClean="0"/>
              <a:pPr>
                <a:defRPr/>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3667919B5D2645968256BB5340401932"/>
  <p:tag name="TPVERSION" val="5"/>
  <p:tag name="TPFULLVERSION" val="5.0.4.2251"/>
  <p:tag name="PPTVERSION" val="14"/>
  <p:tag name="TPOS" val="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16820</TotalTime>
  <Words>5134</Words>
  <Application>Microsoft Office PowerPoint</Application>
  <PresentationFormat>On-screen Show (4:3)</PresentationFormat>
  <Paragraphs>1390</Paragraphs>
  <Slides>78</Slides>
  <Notes>67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92" baseType="lpstr">
      <vt:lpstr>Arial</vt:lpstr>
      <vt:lpstr>Arial Black</vt:lpstr>
      <vt:lpstr>Arial Unicode MS</vt:lpstr>
      <vt:lpstr>Calibri</vt:lpstr>
      <vt:lpstr>GreekMathSymbols</vt:lpstr>
      <vt:lpstr>Switzerland</vt:lpstr>
      <vt:lpstr>SwitzerlandBlack</vt:lpstr>
      <vt:lpstr>Symbol</vt:lpstr>
      <vt:lpstr>Times New Roman</vt:lpstr>
      <vt:lpstr>Wingdings</vt:lpstr>
      <vt:lpstr>Blank Presentation</vt:lpstr>
      <vt:lpstr>Document</vt:lpstr>
      <vt:lpstr>Picture</vt:lpstr>
      <vt:lpstr>Chart</vt:lpstr>
      <vt:lpstr>BIOL0021 Advanced Human Genetics (1): Research Principles</vt:lpstr>
      <vt:lpstr>Positional Cloning of Mendelian Diseases The genetic analysis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Positional mapping is based on Linkage</vt:lpstr>
      <vt:lpstr>How does one evaluate recombination?</vt:lpstr>
      <vt:lpstr>Haplotype</vt:lpstr>
      <vt:lpstr>Recombination during meiosis</vt:lpstr>
      <vt:lpstr>Measuring recombination</vt:lpstr>
      <vt:lpstr>A family with Duchenne Muscular Dystrophy (D) and Fragile-X (F)</vt:lpstr>
      <vt:lpstr>A family with DMD and Fragile-X</vt:lpstr>
      <vt:lpstr>PowerPoint Presentation</vt:lpstr>
      <vt:lpstr>Estimating the Recombination Fraction</vt:lpstr>
      <vt:lpstr>A simple “ideal” pedigree</vt:lpstr>
      <vt:lpstr>“Informativeness” of individuals</vt:lpstr>
      <vt:lpstr>Gametes generated by individuals with different genotypes</vt:lpstr>
      <vt:lpstr>PowerPoint Presentation</vt:lpstr>
      <vt:lpstr>PowerPoint Presentation</vt:lpstr>
      <vt:lpstr>PowerPoint Presentation</vt:lpstr>
      <vt:lpstr>How does one test for linkage?</vt:lpstr>
      <vt:lpstr>Testing for linkage</vt:lpstr>
      <vt:lpstr>Probability v. Likelihood</vt:lpstr>
      <vt:lpstr>Likelihood function for estimating the probability of a coin landing heads-up after observing HHT</vt:lpstr>
      <vt:lpstr>LOD score for 4 families at   = 0 to   = 0.5 </vt:lpstr>
      <vt:lpstr>Testing for linkage</vt:lpstr>
      <vt:lpstr>Interpretation of max LOD scores</vt:lpstr>
      <vt:lpstr>Interpretation of max LOD scores</vt:lpstr>
      <vt:lpstr>A simple likelihood function</vt:lpstr>
      <vt:lpstr>A simple likelihood function</vt:lpstr>
      <vt:lpstr>For this family the Z curve is:</vt:lpstr>
      <vt:lpstr>A special case</vt:lpstr>
      <vt:lpstr>Some missing information: no grandparents</vt:lpstr>
      <vt:lpstr>A more complex likelihood function</vt:lpstr>
      <vt:lpstr>What if both parents are missing?</vt:lpstr>
      <vt:lpstr>Linkage between markers: genetic maps</vt:lpstr>
      <vt:lpstr>PowerPoint Presentation</vt:lpstr>
      <vt:lpstr>Genetic Distance</vt:lpstr>
      <vt:lpstr>PowerPoint Presentation</vt:lpstr>
      <vt:lpstr>BIOL0021 Advanced Human Genetics (1): Research Principles</vt:lpstr>
      <vt:lpstr>How does all this apply to human disease?</vt:lpstr>
      <vt:lpstr>Intuition</vt:lpstr>
      <vt:lpstr>Basic steps for linkage analysis of disease</vt:lpstr>
      <vt:lpstr>Specify the genetic model</vt:lpstr>
      <vt:lpstr>Assign underlying disease genotypes</vt:lpstr>
      <vt:lpstr>Determine putative phase</vt:lpstr>
      <vt:lpstr>Score the meiotic events as recombinant (R) or non-recombinant (NR)</vt:lpstr>
      <vt:lpstr>Calculate LOD scores</vt:lpstr>
      <vt:lpstr>If we did not have the grandparents: phase unknown</vt:lpstr>
      <vt:lpstr>Calculate LOD scores</vt:lpstr>
      <vt:lpstr>Linkage analysis of human disease</vt:lpstr>
      <vt:lpstr>In practice:  Positional mapping strategy</vt:lpstr>
      <vt:lpstr>Some real examples:</vt:lpstr>
      <vt:lpstr>Three families with BPES</vt:lpstr>
      <vt:lpstr>LOD score analysis of BPES families</vt:lpstr>
      <vt:lpstr>PowerPoint Presentation</vt:lpstr>
      <vt:lpstr>Three families with juvenile Parkinson’s Disease</vt:lpstr>
      <vt:lpstr>LOD score analysis of JPD families</vt:lpstr>
      <vt:lpstr>Whole Genome Screen</vt:lpstr>
      <vt:lpstr>PowerPoint Presentation</vt:lpstr>
      <vt:lpstr>Two-point maximum lod-scores for genome screen</vt:lpstr>
      <vt:lpstr>Fine-mapping</vt:lpstr>
      <vt:lpstr>Fine-mapping</vt:lpstr>
      <vt:lpstr>PowerPoint Presentation</vt:lpstr>
      <vt:lpstr>Extend pedigree</vt:lpstr>
      <vt:lpstr>Extend even further</vt:lpstr>
      <vt:lpstr>And further … a population!</vt:lpstr>
      <vt:lpstr>Linkage Disequilibrium (LD)</vt:lpstr>
      <vt:lpstr>PowerPoint Presentation</vt:lpstr>
      <vt:lpstr>Linkage vs. Linkage Disequilibrium</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Andres</dc:creator>
  <cp:lastModifiedBy>Dave Curtis</cp:lastModifiedBy>
  <cp:revision>833</cp:revision>
  <cp:lastPrinted>2012-10-03T09:56:40Z</cp:lastPrinted>
  <dcterms:created xsi:type="dcterms:W3CDTF">1998-10-09T11:12:33Z</dcterms:created>
  <dcterms:modified xsi:type="dcterms:W3CDTF">2020-10-08T15:13:07Z</dcterms:modified>
</cp:coreProperties>
</file>